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CF4BC-75C4-4130-9CA8-5200937E236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60AE5-E61C-436D-8A83-997886B7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43831-085D-4B3B-84E0-6612C50F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1549" y="490304"/>
            <a:ext cx="6048180" cy="1612085"/>
          </a:xfrm>
        </p:spPr>
        <p:txBody>
          <a:bodyPr>
            <a:normAutofit/>
          </a:bodyPr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Essential elements: Professionalism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254" y="0"/>
            <a:ext cx="6836746" cy="490304"/>
          </a:xfrm>
        </p:spPr>
        <p:txBody>
          <a:bodyPr/>
          <a:lstStyle/>
          <a:p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presentation by Tu Nguyen and Jurgen Xhafaj</a:t>
            </a:r>
          </a:p>
        </p:txBody>
      </p:sp>
    </p:spTree>
    <p:extLst>
      <p:ext uri="{BB962C8B-B14F-4D97-AF65-F5344CB8AC3E}">
        <p14:creationId xmlns:p14="http://schemas.microsoft.com/office/powerpoint/2010/main" val="2577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3773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30173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Overcoming the obstacles</a:t>
            </a:r>
            <a:br>
              <a:rPr lang="en-US" dirty="0"/>
            </a:br>
            <a:r>
              <a:rPr lang="en-US" dirty="0"/>
              <a:t>	==quotes==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Schmoker</a:t>
            </a:r>
            <a:r>
              <a:rPr lang="en-US" dirty="0"/>
              <a:t> (2006) noted that “professional </a:t>
            </a:r>
            <a:r>
              <a:rPr lang="en-US" b="1" dirty="0"/>
              <a:t>learning communities</a:t>
            </a:r>
            <a:r>
              <a:rPr lang="en-US" dirty="0"/>
              <a:t> have emerged as arguably the best, most agreed-upon means by which to continuously improve instruction and student performance … [T]he concurrence of the research community on this approach is quite remarkable” (P. 106).</a:t>
            </a:r>
          </a:p>
          <a:p>
            <a:r>
              <a:rPr lang="en-US" dirty="0">
                <a:effectLst/>
              </a:rPr>
              <a:t>“Teachers’ co-planning of lesson provides one of the greatest opportunities for making a positive difference on students learning” (Hattie 2012; Morris, </a:t>
            </a:r>
            <a:r>
              <a:rPr lang="en-US" dirty="0" err="1">
                <a:effectLst/>
              </a:rPr>
              <a:t>Hiebert</a:t>
            </a:r>
            <a:r>
              <a:rPr lang="en-US" dirty="0">
                <a:effectLst/>
              </a:rPr>
              <a:t>, and Spitzer 2009). 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956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Collaborating on instruction </a:t>
            </a:r>
            <a:br>
              <a:rPr lang="en-US" dirty="0"/>
            </a:br>
            <a:r>
              <a:rPr lang="en-US" dirty="0"/>
              <a:t>== ideas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60600"/>
            <a:ext cx="9905998" cy="41401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Professional learning communities must focus on issues related to pedagogy and student achievement and explore so the teachers can work together towards common goals. </a:t>
            </a:r>
          </a:p>
          <a:p>
            <a:r>
              <a:rPr lang="en-US" dirty="0">
                <a:effectLst/>
              </a:rPr>
              <a:t>To improve instruction and ensure the mathematical success of all students, this practice of limited and isolated instructional planning must be eliminated and replaced with a practice of allocating time for collaborative planning. </a:t>
            </a:r>
          </a:p>
          <a:p>
            <a:r>
              <a:rPr lang="en-US" dirty="0">
                <a:effectLst/>
              </a:rPr>
              <a:t>Effective mathematics teachers not only collaborate but also focus their collaborative efforts on improving instruction and student learning through the co-planning of lessons. </a:t>
            </a:r>
          </a:p>
          <a:p>
            <a:r>
              <a:rPr lang="en-US" dirty="0">
                <a:effectLst/>
              </a:rPr>
              <a:t>To improve instructional practice, teachers need to devote more time not only to collaborative planning but also intentional and structured reflection.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5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COACHING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44701"/>
            <a:ext cx="9905998" cy="3746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Collaboration with peers is not enough.</a:t>
            </a:r>
          </a:p>
          <a:p>
            <a:pPr>
              <a:lnSpc>
                <a:spcPct val="150000"/>
              </a:lnSpc>
            </a:pPr>
            <a:r>
              <a:rPr lang="en-US" dirty="0"/>
              <a:t>Coaching is a critical component in supporting the implementation of effective teaching practices.</a:t>
            </a:r>
          </a:p>
          <a:p>
            <a:pPr>
              <a:lnSpc>
                <a:spcPct val="150000"/>
              </a:lnSpc>
            </a:pPr>
            <a:r>
              <a:rPr lang="en-US" dirty="0"/>
              <a:t>A mathematics </a:t>
            </a:r>
            <a:r>
              <a:rPr lang="en-US" b="1" dirty="0"/>
              <a:t>instructional coach</a:t>
            </a:r>
            <a:r>
              <a:rPr lang="en-US" dirty="0"/>
              <a:t> or specialist “is an individual who is well versed in mathematics content and pedagogy and who works directly with classroom teachers to improve student learning in mathematics” (Hull, </a:t>
            </a:r>
            <a:r>
              <a:rPr lang="en-US" dirty="0" err="1"/>
              <a:t>Balka</a:t>
            </a:r>
            <a:r>
              <a:rPr lang="en-US" dirty="0"/>
              <a:t>, and Harbin Miles 2009, P. 3)</a:t>
            </a:r>
          </a:p>
        </p:txBody>
      </p:sp>
    </p:spTree>
    <p:extLst>
      <p:ext uri="{BB962C8B-B14F-4D97-AF65-F5344CB8AC3E}">
        <p14:creationId xmlns:p14="http://schemas.microsoft.com/office/powerpoint/2010/main" val="40450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CEB3-41D6-408A-991D-4156D0EB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Becoming a mathematics teacher: </a:t>
            </a:r>
            <a:br>
              <a:rPr lang="en-US" dirty="0"/>
            </a:br>
            <a:r>
              <a:rPr lang="en-US" dirty="0"/>
              <a:t>the role of professional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11FC-BCD7-4558-B7BA-34D1FE95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8523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Regarding the article from </a:t>
            </a:r>
            <a:r>
              <a:rPr lang="en-US" sz="2800" dirty="0" err="1"/>
              <a:t>Akkoç</a:t>
            </a:r>
            <a:r>
              <a:rPr lang="en-US" sz="2800" dirty="0"/>
              <a:t> and  </a:t>
            </a:r>
            <a:r>
              <a:rPr lang="en-US" sz="2800" dirty="0" err="1"/>
              <a:t>Yeşildere</a:t>
            </a:r>
            <a:r>
              <a:rPr lang="en-US" sz="2800" dirty="0"/>
              <a:t>,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was it about? What does the research consist of?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is the impact of past learning experiences when it comes to teaching?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2D4C5-DBDE-4E63-A72C-9751C423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27" y="2171652"/>
            <a:ext cx="4179603" cy="89033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2D67F-CFA5-4BA3-B7D9-E9C155D64DF9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12:15-12:20</a:t>
            </a:r>
          </a:p>
        </p:txBody>
      </p:sp>
    </p:spTree>
    <p:extLst>
      <p:ext uri="{BB962C8B-B14F-4D97-AF65-F5344CB8AC3E}">
        <p14:creationId xmlns:p14="http://schemas.microsoft.com/office/powerpoint/2010/main" val="13754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8E3E-555E-49F2-933A-46220642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Professional Development of </a:t>
            </a:r>
            <a:br>
              <a:rPr lang="en-US" dirty="0"/>
            </a:br>
            <a:r>
              <a:rPr lang="en-US" dirty="0"/>
              <a:t>Mathematics Teachers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374E5-489A-462A-B534-F1D48E9A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00" y="1733040"/>
            <a:ext cx="4324050" cy="125832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39B7B8-7155-4DEC-8CCA-E4B833CA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 extended lecturing.</a:t>
            </a:r>
          </a:p>
          <a:p>
            <a:r>
              <a:rPr lang="en-US" sz="2400" dirty="0"/>
              <a:t>Keep the mathematics simple and relevant to K–12</a:t>
            </a:r>
          </a:p>
          <a:p>
            <a:r>
              <a:rPr lang="en-US" sz="2400" dirty="0"/>
              <a:t>There should be grade-level separation.</a:t>
            </a:r>
          </a:p>
          <a:p>
            <a:r>
              <a:rPr lang="en-US" sz="2400" dirty="0"/>
              <a:t>There should be year-round follow-up programs to monitor the teachers’ progress.</a:t>
            </a:r>
          </a:p>
          <a:p>
            <a:r>
              <a:rPr lang="en-US" sz="2400" dirty="0"/>
              <a:t>Teachers should be paid for participating in professional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0FD99-CE40-40AD-9BEC-5866E7ADA4FC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12:20-12:25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F9E4E-241F-4863-AFF5-B86DBE77B6A4}"/>
              </a:ext>
            </a:extLst>
          </p:cNvPr>
          <p:cNvSpPr txBox="1"/>
          <p:nvPr/>
        </p:nvSpPr>
        <p:spPr>
          <a:xfrm>
            <a:off x="2425817" y="5791200"/>
            <a:ext cx="55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please start working on your </a:t>
            </a:r>
            <a:r>
              <a:rPr lang="en-US" dirty="0" smtClean="0"/>
              <a:t>worksheet.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</a:t>
            </a:r>
            <a:r>
              <a:rPr lang="en-US" b="1" dirty="0"/>
              <a:t>define</a:t>
            </a:r>
            <a:r>
              <a:rPr lang="en-US" dirty="0"/>
              <a:t> professionalism in the field of teaching mathematics?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100"/>
            <a:ext cx="9905998" cy="3835399"/>
          </a:xfrm>
        </p:spPr>
        <p:txBody>
          <a:bodyPr/>
          <a:lstStyle/>
          <a:p>
            <a:r>
              <a:rPr lang="en-US" dirty="0"/>
              <a:t>Collaboration (inside and outside the institution)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Showcasing teaching methods</a:t>
            </a:r>
          </a:p>
          <a:p>
            <a:r>
              <a:rPr lang="en-US" dirty="0"/>
              <a:t>Research in one’s field</a:t>
            </a:r>
          </a:p>
          <a:p>
            <a:r>
              <a:rPr lang="en-US" dirty="0"/>
              <a:t>Coaching (we are always learning)</a:t>
            </a:r>
          </a:p>
          <a:p>
            <a:r>
              <a:rPr lang="en-US" dirty="0"/>
              <a:t>Reflection on our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0F456-F046-4261-9F1A-073C0F16A506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12:35-12:40</a:t>
            </a:r>
          </a:p>
        </p:txBody>
      </p:sp>
    </p:spTree>
    <p:extLst>
      <p:ext uri="{BB962C8B-B14F-4D97-AF65-F5344CB8AC3E}">
        <p14:creationId xmlns:p14="http://schemas.microsoft.com/office/powerpoint/2010/main" val="23611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into the </a:t>
            </a:r>
            <a:r>
              <a:rPr lang="en-US" b="1" dirty="0"/>
              <a:t>habit</a:t>
            </a:r>
            <a:r>
              <a:rPr lang="en-US" dirty="0"/>
              <a:t> of becoming a professional at what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Embrace the fact that we are lifelong learners and doers of mathematics.</a:t>
            </a:r>
          </a:p>
          <a:p>
            <a:r>
              <a:rPr lang="en-US" dirty="0"/>
              <a:t>2- We are responsible not only for covering the material. We also carry a responsibility for students’ mathematics learning.</a:t>
            </a:r>
          </a:p>
          <a:p>
            <a:r>
              <a:rPr lang="en-US" dirty="0"/>
              <a:t>3- While times and systems change, one thing remains true: the importance of collaboration and exchanging ideas.</a:t>
            </a:r>
          </a:p>
          <a:p>
            <a:r>
              <a:rPr lang="en-US" dirty="0"/>
              <a:t>4- There is no such a thing as an innate talent to teach. </a:t>
            </a:r>
          </a:p>
          <a:p>
            <a:r>
              <a:rPr lang="en-US" dirty="0"/>
              <a:t>5- Participating in professional learning communities.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1CC36-EB35-4601-9B1E-EF3909719375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12:40-12:45</a:t>
            </a:r>
          </a:p>
        </p:txBody>
      </p:sp>
    </p:spTree>
    <p:extLst>
      <p:ext uri="{BB962C8B-B14F-4D97-AF65-F5344CB8AC3E}">
        <p14:creationId xmlns:p14="http://schemas.microsoft.com/office/powerpoint/2010/main" val="162172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possible </a:t>
            </a:r>
            <a:r>
              <a:rPr lang="en-US" b="1" dirty="0"/>
              <a:t>obstacles</a:t>
            </a:r>
            <a:r>
              <a:rPr lang="en-US" dirty="0"/>
              <a:t> on the way to professionalism?</a:t>
            </a:r>
            <a:br>
              <a:rPr lang="en-US" dirty="0"/>
            </a:br>
            <a:r>
              <a:rPr lang="en-US" dirty="0"/>
              <a:t>What are their consequences?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64787" cy="3124201"/>
          </a:xfrm>
        </p:spPr>
        <p:txBody>
          <a:bodyPr/>
          <a:lstStyle/>
          <a:p>
            <a:r>
              <a:rPr lang="en-US" dirty="0"/>
              <a:t>Professional isolation from other teachers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inconsistences in practice, which create inequities in student learning</a:t>
            </a:r>
          </a:p>
          <a:p>
            <a:r>
              <a:rPr lang="en-US" dirty="0"/>
              <a:t>Lack of time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Irregular meetings are not effective in promoting sustained professional development</a:t>
            </a:r>
            <a:endParaRPr lang="en-US" dirty="0"/>
          </a:p>
          <a:p>
            <a:r>
              <a:rPr lang="en-US" dirty="0"/>
              <a:t>The current structure of professional development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Currently, it has limited value and little impact on pedagogical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F4A65-5EFC-489B-B743-44D1F7E8531E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12:45-12:50</a:t>
            </a:r>
          </a:p>
        </p:txBody>
      </p:sp>
    </p:spTree>
    <p:extLst>
      <p:ext uri="{BB962C8B-B14F-4D97-AF65-F5344CB8AC3E}">
        <p14:creationId xmlns:p14="http://schemas.microsoft.com/office/powerpoint/2010/main" val="20118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where we can promote growth of mathematics 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4100"/>
            <a:ext cx="9905998" cy="3352800"/>
          </a:xfrm>
        </p:spPr>
        <p:txBody>
          <a:bodyPr/>
          <a:lstStyle/>
          <a:p>
            <a:r>
              <a:rPr lang="en-US" dirty="0"/>
              <a:t>Teachers’ mathematical knowledge and their capacity to use it in practice</a:t>
            </a:r>
          </a:p>
          <a:p>
            <a:r>
              <a:rPr lang="en-US" dirty="0"/>
              <a:t>Teachers’ capacity to notice, analyze, and respond to students’ thinking</a:t>
            </a:r>
          </a:p>
          <a:p>
            <a:r>
              <a:rPr lang="en-US" dirty="0"/>
              <a:t>Teachers’ beliefs and dispositions that foster their continued learning</a:t>
            </a:r>
          </a:p>
          <a:p>
            <a:r>
              <a:rPr lang="en-US" dirty="0"/>
              <a:t>Teachers’ collegial relationships and learning structures that can support and sustain their learning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1DD38-2923-42CB-84FE-CA6B322B31D5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12:50-12:55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387A4-A5FD-45A7-B132-A1C15A5CEBFE}"/>
              </a:ext>
            </a:extLst>
          </p:cNvPr>
          <p:cNvSpPr txBox="1"/>
          <p:nvPr/>
        </p:nvSpPr>
        <p:spPr>
          <a:xfrm>
            <a:off x="2476150" y="5307568"/>
            <a:ext cx="675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please start working on your worksheet as  group.</a:t>
            </a:r>
          </a:p>
        </p:txBody>
      </p:sp>
    </p:spTree>
    <p:extLst>
      <p:ext uri="{BB962C8B-B14F-4D97-AF65-F5344CB8AC3E}">
        <p14:creationId xmlns:p14="http://schemas.microsoft.com/office/powerpoint/2010/main" val="370586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15900"/>
            <a:ext cx="8839199" cy="1473200"/>
          </a:xfrm>
        </p:spPr>
        <p:txBody>
          <a:bodyPr/>
          <a:lstStyle/>
          <a:p>
            <a:pPr algn="ctr"/>
            <a:r>
              <a:rPr lang="en-US" b="1" dirty="0"/>
              <a:t>Productive</a:t>
            </a:r>
            <a:r>
              <a:rPr lang="en-US" dirty="0"/>
              <a:t> Beliefs in professionalism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689101"/>
            <a:ext cx="9905998" cy="4102100"/>
          </a:xfrm>
        </p:spPr>
        <p:txBody>
          <a:bodyPr>
            <a:normAutofit/>
          </a:bodyPr>
          <a:lstStyle/>
          <a:p>
            <a:r>
              <a:rPr lang="en-US" dirty="0" smtClean="0"/>
              <a:t>Teachers </a:t>
            </a:r>
            <a:r>
              <a:rPr lang="en-US" dirty="0"/>
              <a:t>are collectively responsible for improving their own professional knowledge base, as well as students’ learning.</a:t>
            </a:r>
          </a:p>
          <a:p>
            <a:r>
              <a:rPr lang="en-US" dirty="0"/>
              <a:t>Collaboration is key to success, in and outside the institution.</a:t>
            </a:r>
          </a:p>
          <a:p>
            <a:r>
              <a:rPr lang="en-US" dirty="0"/>
              <a:t>Everybody can benefit from regularly scheduled meetings with coaches who have more experience.</a:t>
            </a:r>
          </a:p>
          <a:p>
            <a:r>
              <a:rPr lang="en-US" dirty="0"/>
              <a:t>Being a teacher comes with practice and persistence, it is not an innate ability.</a:t>
            </a:r>
          </a:p>
          <a:p>
            <a:r>
              <a:rPr lang="en-US" dirty="0"/>
              <a:t>Planning lessons ahead of time helps a teacher’s professional development.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CCF26-3C40-476E-97EA-E42856F0EED1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12:55-1:00</a:t>
            </a:r>
          </a:p>
        </p:txBody>
      </p:sp>
    </p:spTree>
    <p:extLst>
      <p:ext uri="{BB962C8B-B14F-4D97-AF65-F5344CB8AC3E}">
        <p14:creationId xmlns:p14="http://schemas.microsoft.com/office/powerpoint/2010/main" val="22816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an ideal professional development program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9801"/>
            <a:ext cx="9905998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Substantial time investment over a sustained period (i.e., six months or more)</a:t>
            </a:r>
          </a:p>
          <a:p>
            <a:pPr>
              <a:lnSpc>
                <a:spcPct val="150000"/>
              </a:lnSpc>
            </a:pPr>
            <a:r>
              <a:rPr lang="en-US" dirty="0"/>
              <a:t>Systemic support for teachers’ learning (i.e., administrative support and coherence with other school initiatives)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Opportunities for teachers to participate in active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Opportunities for teachers to study the mathematics underlying the curriculum that they teach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BD10-96EB-484E-89D6-F013134023C9}"/>
              </a:ext>
            </a:extLst>
          </p:cNvPr>
          <p:cNvSpPr txBox="1"/>
          <p:nvPr/>
        </p:nvSpPr>
        <p:spPr>
          <a:xfrm>
            <a:off x="117446" y="922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1:00-1:05</a:t>
            </a:r>
          </a:p>
        </p:txBody>
      </p:sp>
    </p:spTree>
    <p:extLst>
      <p:ext uri="{BB962C8B-B14F-4D97-AF65-F5344CB8AC3E}">
        <p14:creationId xmlns:p14="http://schemas.microsoft.com/office/powerpoint/2010/main" val="36490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149</TotalTime>
  <Words>739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Mesh</vt:lpstr>
      <vt:lpstr>Essential elements: Professionalism</vt:lpstr>
      <vt:lpstr>Becoming a mathematics teacher:  the role of professional identity</vt:lpstr>
      <vt:lpstr>Professional Development of  Mathematics Teachers</vt:lpstr>
      <vt:lpstr>How would you define professionalism in the field of teaching mathematics?</vt:lpstr>
      <vt:lpstr>how do we get into the habit of becoming a professional at what we do?</vt:lpstr>
      <vt:lpstr>What are some possible obstacles on the way to professionalism? What are their consequences?</vt:lpstr>
      <vt:lpstr>Areas where we can promote growth of mathematics teachers</vt:lpstr>
      <vt:lpstr>Productive Beliefs in professionalism</vt:lpstr>
      <vt:lpstr>What would an ideal professional development program look like?</vt:lpstr>
      <vt:lpstr>Thank you for your participation!</vt:lpstr>
      <vt:lpstr>Overcoming the obstacles  ==quotes==</vt:lpstr>
      <vt:lpstr>Collaborating on instruction  == ideas ==</vt:lpstr>
      <vt:lpstr>COACHING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elements: Professionalism</dc:title>
  <dc:creator>Windows User</dc:creator>
  <cp:lastModifiedBy>Windows User</cp:lastModifiedBy>
  <cp:revision>16</cp:revision>
  <dcterms:created xsi:type="dcterms:W3CDTF">2018-04-20T15:14:43Z</dcterms:created>
  <dcterms:modified xsi:type="dcterms:W3CDTF">2018-04-24T16:13:34Z</dcterms:modified>
</cp:coreProperties>
</file>