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059" autoAdjust="0"/>
    <p:restoredTop sz="94434" autoAdjust="0"/>
  </p:normalViewPr>
  <p:slideViewPr>
    <p:cSldViewPr>
      <p:cViewPr>
        <p:scale>
          <a:sx n="60" d="100"/>
          <a:sy n="60" d="100"/>
        </p:scale>
        <p:origin x="-8388" y="-954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4C7B0-A422-45A0-AF37-9FBE5FA7605C}"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02DBB-4026-456D-8A27-415542D59C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994C7B0-A422-45A0-AF37-9FBE5FA7605C}" type="datetimeFigureOut">
              <a:rPr lang="en-US" smtClean="0"/>
              <a:pPr/>
              <a:t>10/12/2015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002DBB-4026-456D-8A27-415542D59C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hyperlink" Target="https://www.saudiaramcoworld.com/" TargetMode="External"/><Relationship Id="rId26" Type="http://schemas.openxmlformats.org/officeDocument/2006/relationships/hyperlink" Target="http://islamichistory.org/" TargetMode="External"/><Relationship Id="rId39" Type="http://schemas.openxmlformats.org/officeDocument/2006/relationships/image" Target="../media/image14.jpeg"/><Relationship Id="rId3" Type="http://schemas.openxmlformats.org/officeDocument/2006/relationships/image" Target="../media/image2.png"/><Relationship Id="rId21" Type="http://schemas.openxmlformats.org/officeDocument/2006/relationships/hyperlink" Target="http://artofislamicpattern.com/" TargetMode="External"/><Relationship Id="rId34" Type="http://schemas.openxmlformats.org/officeDocument/2006/relationships/hyperlink" Target="http://www.e-tarih.org/" TargetMode="External"/><Relationship Id="rId42" Type="http://schemas.openxmlformats.org/officeDocument/2006/relationships/image" Target="../media/image17.jpg"/><Relationship Id="rId47" Type="http://schemas.openxmlformats.org/officeDocument/2006/relationships/image" Target="../media/image22.gif"/><Relationship Id="rId7" Type="http://schemas.openxmlformats.org/officeDocument/2006/relationships/image" Target="../media/image6.jpg"/><Relationship Id="rId12" Type="http://schemas.openxmlformats.org/officeDocument/2006/relationships/image" Target="../media/image11.jpeg"/><Relationship Id="rId17" Type="http://schemas.openxmlformats.org/officeDocument/2006/relationships/hyperlink" Target="http://islamic-arts.org/tag/girih-tiles/" TargetMode="External"/><Relationship Id="rId25" Type="http://schemas.openxmlformats.org/officeDocument/2006/relationships/hyperlink" Target="http://archnet.org/" TargetMode="External"/><Relationship Id="rId33" Type="http://schemas.openxmlformats.org/officeDocument/2006/relationships/hyperlink" Target="http://siirtmuftulugu.gov.tr/" TargetMode="External"/><Relationship Id="rId38" Type="http://schemas.openxmlformats.org/officeDocument/2006/relationships/image" Target="../media/image13.jpg"/><Relationship Id="rId46" Type="http://schemas.openxmlformats.org/officeDocument/2006/relationships/image" Target="../media/image21.jpg"/><Relationship Id="rId2" Type="http://schemas.openxmlformats.org/officeDocument/2006/relationships/image" Target="../media/image1.PNG"/><Relationship Id="rId16" Type="http://schemas.openxmlformats.org/officeDocument/2006/relationships/hyperlink" Target="http://www.scienceu.com/geometry/articles/tiling/" TargetMode="External"/><Relationship Id="rId20" Type="http://schemas.openxmlformats.org/officeDocument/2006/relationships/hyperlink" Target="https://classes.yale.edu/" TargetMode="External"/><Relationship Id="rId29" Type="http://schemas.openxmlformats.org/officeDocument/2006/relationships/hyperlink" Target="http://www-history.mcs.st-and.ac.uk/" TargetMode="External"/><Relationship Id="rId41"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g"/><Relationship Id="rId24" Type="http://schemas.openxmlformats.org/officeDocument/2006/relationships/hyperlink" Target="http://www.muslimheritage.com/" TargetMode="External"/><Relationship Id="rId32" Type="http://schemas.openxmlformats.org/officeDocument/2006/relationships/hyperlink" Target="http://lostislamichistory.com/" TargetMode="External"/><Relationship Id="rId37" Type="http://schemas.openxmlformats.org/officeDocument/2006/relationships/hyperlink" Target="http://www.gezginturk.org/" TargetMode="External"/><Relationship Id="rId40" Type="http://schemas.openxmlformats.org/officeDocument/2006/relationships/image" Target="../media/image15.PNG"/><Relationship Id="rId45" Type="http://schemas.openxmlformats.org/officeDocument/2006/relationships/image" Target="../media/image20.jpg"/><Relationship Id="rId5" Type="http://schemas.openxmlformats.org/officeDocument/2006/relationships/image" Target="../media/image4.png"/><Relationship Id="rId15" Type="http://schemas.openxmlformats.org/officeDocument/2006/relationships/hyperlink" Target="http://mathforum.org/" TargetMode="External"/><Relationship Id="rId23" Type="http://schemas.openxmlformats.org/officeDocument/2006/relationships/hyperlink" Target="http://www.scientificamerican.com/" TargetMode="External"/><Relationship Id="rId28" Type="http://schemas.openxmlformats.org/officeDocument/2006/relationships/hyperlink" Target="http://www.360cities.net/" TargetMode="External"/><Relationship Id="rId36" Type="http://schemas.openxmlformats.org/officeDocument/2006/relationships/hyperlink" Target="http://www.frmartuklu.org/" TargetMode="External"/><Relationship Id="rId10" Type="http://schemas.openxmlformats.org/officeDocument/2006/relationships/image" Target="../media/image9.jpg"/><Relationship Id="rId19" Type="http://schemas.openxmlformats.org/officeDocument/2006/relationships/hyperlink" Target="https://www.sciencenews.org/" TargetMode="External"/><Relationship Id="rId31" Type="http://schemas.openxmlformats.org/officeDocument/2006/relationships/hyperlink" Target="http://www.britannica.com/" TargetMode="External"/><Relationship Id="rId44" Type="http://schemas.openxmlformats.org/officeDocument/2006/relationships/image" Target="../media/image19.jp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hyperlink" Target="http://www.peterlu.org/" TargetMode="External"/><Relationship Id="rId22" Type="http://schemas.openxmlformats.org/officeDocument/2006/relationships/hyperlink" Target="http://www.livescience.com/" TargetMode="External"/><Relationship Id="rId27" Type="http://schemas.openxmlformats.org/officeDocument/2006/relationships/hyperlink" Target="http://www.tessellations.org/" TargetMode="External"/><Relationship Id="rId30" Type="http://schemas.openxmlformats.org/officeDocument/2006/relationships/hyperlink" Target="http://www.islam4theworld.net/" TargetMode="External"/><Relationship Id="rId35" Type="http://schemas.openxmlformats.org/officeDocument/2006/relationships/hyperlink" Target="http://www.kulturbilinci.org/" TargetMode="External"/><Relationship Id="rId43" Type="http://schemas.openxmlformats.org/officeDocument/2006/relationships/image" Target="../media/image18.jpeg"/><Relationship Id="rId48"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538" y="9623045"/>
            <a:ext cx="2890985" cy="3136625"/>
          </a:xfrm>
          <a:prstGeom prst="rect">
            <a:avLst/>
          </a:prstGeom>
        </p:spPr>
      </p:pic>
      <p:pic>
        <p:nvPicPr>
          <p:cNvPr id="7" name="Picture 6" descr="NC Logo (red and gray).png"/>
          <p:cNvPicPr>
            <a:picLocks noChangeAspect="1"/>
          </p:cNvPicPr>
          <p:nvPr/>
        </p:nvPicPr>
        <p:blipFill>
          <a:blip r:embed="rId3" cstate="print"/>
          <a:srcRect l="29310" r="29310" b="41286"/>
          <a:stretch>
            <a:fillRect/>
          </a:stretch>
        </p:blipFill>
        <p:spPr>
          <a:xfrm>
            <a:off x="1828800" y="1463040"/>
            <a:ext cx="6583680" cy="5212080"/>
          </a:xfrm>
          <a:prstGeom prst="rect">
            <a:avLst/>
          </a:prstGeom>
        </p:spPr>
      </p:pic>
      <p:pic>
        <p:nvPicPr>
          <p:cNvPr id="11" name="Picture 10" descr="NC Logo (red and gray).png"/>
          <p:cNvPicPr>
            <a:picLocks noChangeAspect="1"/>
          </p:cNvPicPr>
          <p:nvPr/>
        </p:nvPicPr>
        <p:blipFill>
          <a:blip r:embed="rId3" cstate="print"/>
          <a:srcRect t="61805"/>
          <a:stretch>
            <a:fillRect/>
          </a:stretch>
        </p:blipFill>
        <p:spPr>
          <a:xfrm>
            <a:off x="11704320" y="1463040"/>
            <a:ext cx="21214080" cy="4520818"/>
          </a:xfrm>
          <a:prstGeom prst="rect">
            <a:avLst/>
          </a:prstGeom>
        </p:spPr>
      </p:pic>
      <p:sp>
        <p:nvSpPr>
          <p:cNvPr id="9" name="TextBox 8"/>
          <p:cNvSpPr txBox="1"/>
          <p:nvPr/>
        </p:nvSpPr>
        <p:spPr>
          <a:xfrm>
            <a:off x="11201400" y="6779431"/>
            <a:ext cx="21214080" cy="2135969"/>
          </a:xfrm>
          <a:prstGeom prst="rect">
            <a:avLst/>
          </a:prstGeom>
          <a:noFill/>
        </p:spPr>
        <p:txBody>
          <a:bodyPr wrap="square" lIns="438912" tIns="219456" rIns="438912" bIns="219456" rtlCol="0">
            <a:spAutoFit/>
          </a:bodyPr>
          <a:lstStyle/>
          <a:p>
            <a:pPr algn="ctr"/>
            <a:r>
              <a:rPr lang="en-US" sz="6600" b="1" dirty="0" smtClean="0">
                <a:latin typeface="Myriad Pro" pitchFamily="34" charset="0"/>
              </a:rPr>
              <a:t>Girih tiling</a:t>
            </a:r>
          </a:p>
          <a:p>
            <a:pPr algn="ctr"/>
            <a:r>
              <a:rPr lang="en-US" sz="4400" dirty="0">
                <a:latin typeface="Myriad Pro" pitchFamily="34" charset="0"/>
              </a:rPr>
              <a:t>Presenter: Jurgen </a:t>
            </a:r>
            <a:r>
              <a:rPr lang="en-US" sz="4400" dirty="0" smtClean="0">
                <a:latin typeface="Myriad Pro" pitchFamily="34" charset="0"/>
              </a:rPr>
              <a:t>Xhafaj	</a:t>
            </a:r>
            <a:r>
              <a:rPr lang="en-US" sz="4400" dirty="0" smtClean="0"/>
              <a:t> </a:t>
            </a:r>
            <a:r>
              <a:rPr lang="en-US" sz="4400" dirty="0"/>
              <a:t> Advisor: Dr. </a:t>
            </a:r>
            <a:r>
              <a:rPr lang="en-US" sz="4400" dirty="0" smtClean="0"/>
              <a:t>Al-Hasan</a:t>
            </a:r>
            <a:endParaRPr lang="en-US" sz="4400" dirty="0">
              <a:latin typeface="Myriad Pro" pitchFamily="34" charset="0"/>
            </a:endParaRPr>
          </a:p>
        </p:txBody>
      </p:sp>
      <p:sp>
        <p:nvSpPr>
          <p:cNvPr id="12" name="TextBox 11"/>
          <p:cNvSpPr txBox="1"/>
          <p:nvPr/>
        </p:nvSpPr>
        <p:spPr>
          <a:xfrm>
            <a:off x="3149301" y="11201400"/>
            <a:ext cx="1803699" cy="646331"/>
          </a:xfrm>
          <a:prstGeom prst="rect">
            <a:avLst/>
          </a:prstGeom>
          <a:noFill/>
        </p:spPr>
        <p:txBody>
          <a:bodyPr wrap="none" rtlCol="0">
            <a:spAutoFit/>
          </a:bodyPr>
          <a:lstStyle/>
          <a:p>
            <a:r>
              <a:rPr lang="en-US" sz="3600" b="1" dirty="0" smtClean="0">
                <a:solidFill>
                  <a:schemeClr val="tx2">
                    <a:lumMod val="60000"/>
                    <a:lumOff val="40000"/>
                  </a:schemeClr>
                </a:solidFill>
              </a:rPr>
              <a:t>Abstract</a:t>
            </a:r>
            <a:endParaRPr lang="en-US" sz="3600" b="1" dirty="0">
              <a:solidFill>
                <a:schemeClr val="tx2">
                  <a:lumMod val="60000"/>
                  <a:lumOff val="40000"/>
                </a:schemeClr>
              </a:solidFill>
            </a:endParaRPr>
          </a:p>
        </p:txBody>
      </p:sp>
      <p:sp>
        <p:nvSpPr>
          <p:cNvPr id="14" name="TextBox 13"/>
          <p:cNvSpPr txBox="1"/>
          <p:nvPr/>
        </p:nvSpPr>
        <p:spPr>
          <a:xfrm>
            <a:off x="2609598" y="11929170"/>
            <a:ext cx="11716002" cy="3539430"/>
          </a:xfrm>
          <a:prstGeom prst="rect">
            <a:avLst/>
          </a:prstGeom>
          <a:noFill/>
        </p:spPr>
        <p:txBody>
          <a:bodyPr wrap="square" rtlCol="0">
            <a:spAutoFit/>
          </a:bodyPr>
          <a:lstStyle/>
          <a:p>
            <a:r>
              <a:rPr lang="en-US" sz="2800" dirty="0" smtClean="0"/>
              <a:t>    Our research </a:t>
            </a:r>
            <a:r>
              <a:rPr lang="en-US" sz="2800" dirty="0"/>
              <a:t>addresses a type of tiling used initially in Islamic architecture. Girih tiling dates back to 12</a:t>
            </a:r>
            <a:r>
              <a:rPr lang="en-US" sz="2800" baseline="30000" dirty="0"/>
              <a:t>th</a:t>
            </a:r>
            <a:r>
              <a:rPr lang="en-US" sz="2800" dirty="0"/>
              <a:t> century, and consists of a set of five tiles. Previous research by Peter Lu and others has given their </a:t>
            </a:r>
            <a:r>
              <a:rPr lang="en-US" sz="2800" dirty="0" smtClean="0"/>
              <a:t>shapes and properties, </a:t>
            </a:r>
            <a:r>
              <a:rPr lang="en-US" sz="2800" dirty="0"/>
              <a:t>but there has not been enough emphasis on how, where, and when did the artisans learn to use this kind of tiling. During our research, we studied gathered information about girih tiling, studied the oldest buildings displaying this tiling as well as the mathematicians who contributed in their design; finally managing to find the answers to aforementioned questions. </a:t>
            </a:r>
          </a:p>
        </p:txBody>
      </p:sp>
      <p:pic>
        <p:nvPicPr>
          <p:cNvPr id="1026" name="Picture 2" descr="smartlogo_fin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00" y="1463040"/>
            <a:ext cx="6629400"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706840" y="23733523"/>
            <a:ext cx="3685624" cy="646331"/>
          </a:xfrm>
          <a:prstGeom prst="rect">
            <a:avLst/>
          </a:prstGeom>
          <a:noFill/>
        </p:spPr>
        <p:txBody>
          <a:bodyPr wrap="none" rtlCol="0">
            <a:spAutoFit/>
          </a:bodyPr>
          <a:lstStyle/>
          <a:p>
            <a:r>
              <a:rPr lang="en-US" sz="3600" b="1" dirty="0" smtClean="0">
                <a:solidFill>
                  <a:schemeClr val="tx2">
                    <a:lumMod val="60000"/>
                    <a:lumOff val="40000"/>
                  </a:schemeClr>
                </a:solidFill>
              </a:rPr>
              <a:t>Previous Research</a:t>
            </a:r>
            <a:endParaRPr lang="en-US" sz="3600" b="1" dirty="0">
              <a:solidFill>
                <a:schemeClr val="tx2">
                  <a:lumMod val="60000"/>
                  <a:lumOff val="40000"/>
                </a:schemeClr>
              </a:solidFill>
            </a:endParaRPr>
          </a:p>
        </p:txBody>
      </p:sp>
      <p:sp>
        <p:nvSpPr>
          <p:cNvPr id="15" name="TextBox 14"/>
          <p:cNvSpPr txBox="1"/>
          <p:nvPr/>
        </p:nvSpPr>
        <p:spPr>
          <a:xfrm>
            <a:off x="2783770" y="24231600"/>
            <a:ext cx="10398830" cy="1815882"/>
          </a:xfrm>
          <a:prstGeom prst="rect">
            <a:avLst/>
          </a:prstGeom>
          <a:noFill/>
        </p:spPr>
        <p:txBody>
          <a:bodyPr wrap="square" rtlCol="0">
            <a:spAutoFit/>
          </a:bodyPr>
          <a:lstStyle/>
          <a:p>
            <a:r>
              <a:rPr lang="en-US" sz="2800" dirty="0"/>
              <a:t> </a:t>
            </a:r>
            <a:r>
              <a:rPr lang="en-US" sz="2800" dirty="0" smtClean="0"/>
              <a:t>   When </a:t>
            </a:r>
            <a:r>
              <a:rPr lang="en-US" sz="2800" dirty="0"/>
              <a:t>Peter J. Lu visited Uzbekistan as a Harvard University graduate student in 2005, </a:t>
            </a:r>
            <a:r>
              <a:rPr lang="en-US" sz="2800" dirty="0" smtClean="0"/>
              <a:t>he was </a:t>
            </a:r>
            <a:r>
              <a:rPr lang="en-US" sz="2800" dirty="0"/>
              <a:t>fascinated by the beautiful and intricate geometric "girih" patterns on the 800-year-old buildings there, and he wanted to know how ancient artisans had created them</a:t>
            </a:r>
            <a:r>
              <a:rPr lang="en-US" sz="2800" dirty="0" smtClean="0"/>
              <a:t>.</a:t>
            </a:r>
            <a:endParaRPr lang="en-US" sz="2800" b="1" dirty="0"/>
          </a:p>
        </p:txBody>
      </p:sp>
      <p:sp>
        <p:nvSpPr>
          <p:cNvPr id="16" name="TextBox 15"/>
          <p:cNvSpPr txBox="1"/>
          <p:nvPr/>
        </p:nvSpPr>
        <p:spPr>
          <a:xfrm>
            <a:off x="29317350" y="24849680"/>
            <a:ext cx="2310248" cy="646331"/>
          </a:xfrm>
          <a:prstGeom prst="rect">
            <a:avLst/>
          </a:prstGeom>
          <a:noFill/>
        </p:spPr>
        <p:txBody>
          <a:bodyPr wrap="none" rtlCol="0">
            <a:spAutoFit/>
          </a:bodyPr>
          <a:lstStyle/>
          <a:p>
            <a:r>
              <a:rPr lang="en-US" sz="3600" b="1" dirty="0" smtClean="0">
                <a:solidFill>
                  <a:schemeClr val="tx2">
                    <a:lumMod val="60000"/>
                    <a:lumOff val="40000"/>
                  </a:schemeClr>
                </a:solidFill>
              </a:rPr>
              <a:t>References</a:t>
            </a:r>
            <a:endParaRPr lang="en-US" sz="3600" b="1" dirty="0">
              <a:solidFill>
                <a:schemeClr val="tx2">
                  <a:lumMod val="60000"/>
                  <a:lumOff val="40000"/>
                </a:schemeClr>
              </a:solidFill>
            </a:endParaRPr>
          </a:p>
        </p:txBody>
      </p:sp>
      <p:sp>
        <p:nvSpPr>
          <p:cNvPr id="19" name="TextBox 18"/>
          <p:cNvSpPr txBox="1"/>
          <p:nvPr/>
        </p:nvSpPr>
        <p:spPr>
          <a:xfrm>
            <a:off x="29115587" y="25450800"/>
            <a:ext cx="13861213" cy="4154984"/>
          </a:xfrm>
          <a:prstGeom prst="rect">
            <a:avLst/>
          </a:prstGeom>
          <a:noFill/>
        </p:spPr>
        <p:txBody>
          <a:bodyPr wrap="square" rtlCol="0">
            <a:spAutoFit/>
          </a:bodyPr>
          <a:lstStyle/>
          <a:p>
            <a:r>
              <a:rPr lang="en-US" sz="2400" b="1" dirty="0" smtClean="0"/>
              <a:t>[</a:t>
            </a:r>
            <a:r>
              <a:rPr lang="en-US" sz="2400" b="1" dirty="0"/>
              <a:t>LU] </a:t>
            </a:r>
            <a:r>
              <a:rPr lang="en-US" sz="2400" dirty="0"/>
              <a:t>Lu, Peter J., and Steinhardt, Paul J. "Decagonal and quasi-crystalline </a:t>
            </a:r>
            <a:r>
              <a:rPr lang="en-US" sz="2400" dirty="0" err="1"/>
              <a:t>tilings</a:t>
            </a:r>
            <a:r>
              <a:rPr lang="en-US" sz="2400" dirty="0"/>
              <a:t> in medieval Islamic </a:t>
            </a:r>
            <a:r>
              <a:rPr lang="en-US" sz="2400" dirty="0" smtClean="0"/>
              <a:t>  </a:t>
            </a:r>
          </a:p>
          <a:p>
            <a:r>
              <a:rPr lang="en-US" sz="2400" dirty="0"/>
              <a:t> </a:t>
            </a:r>
            <a:r>
              <a:rPr lang="en-US" sz="2400" dirty="0" smtClean="0"/>
              <a:t>        architecture</a:t>
            </a:r>
            <a:r>
              <a:rPr lang="en-US" sz="2400" dirty="0"/>
              <a:t>." </a:t>
            </a:r>
            <a:r>
              <a:rPr lang="en-US" sz="2400" dirty="0" smtClean="0"/>
              <a:t>Science </a:t>
            </a:r>
            <a:r>
              <a:rPr lang="en-US" sz="2400" dirty="0"/>
              <a:t>Magazine 315.5815 (2007): 1106-1110</a:t>
            </a:r>
            <a:r>
              <a:rPr lang="en-US" sz="2400" dirty="0" smtClean="0"/>
              <a:t>.</a:t>
            </a:r>
          </a:p>
          <a:p>
            <a:r>
              <a:rPr lang="en-US" sz="2400" b="1" dirty="0"/>
              <a:t>[YDS] </a:t>
            </a:r>
            <a:r>
              <a:rPr lang="en-US" sz="2400" dirty="0"/>
              <a:t>Yvonne </a:t>
            </a:r>
            <a:r>
              <a:rPr lang="en-US" sz="2400" dirty="0" err="1"/>
              <a:t>Dold-Samplonius</a:t>
            </a:r>
            <a:r>
              <a:rPr lang="en-US" sz="2400" dirty="0"/>
              <a:t>, </a:t>
            </a:r>
            <a:r>
              <a:rPr lang="en-US" sz="2400" dirty="0" smtClean="0"/>
              <a:t>“The </a:t>
            </a:r>
            <a:r>
              <a:rPr lang="en-US" sz="2400" dirty="0" err="1"/>
              <a:t>Topkapi</a:t>
            </a:r>
            <a:r>
              <a:rPr lang="en-US" sz="2400" dirty="0"/>
              <a:t> Scroll—Geometry and Ornament in Islamic Architecture: </a:t>
            </a:r>
            <a:r>
              <a:rPr lang="en-US" sz="2400" dirty="0" err="1"/>
              <a:t>Topkapi</a:t>
            </a:r>
            <a:r>
              <a:rPr lang="en-US" sz="2400" dirty="0"/>
              <a:t> </a:t>
            </a:r>
            <a:r>
              <a:rPr lang="en-US" sz="2400" dirty="0" smtClean="0"/>
              <a:t> </a:t>
            </a:r>
          </a:p>
          <a:p>
            <a:r>
              <a:rPr lang="en-US" sz="2400" dirty="0"/>
              <a:t> </a:t>
            </a:r>
            <a:r>
              <a:rPr lang="en-US" sz="2400" dirty="0" smtClean="0"/>
              <a:t>          Palace </a:t>
            </a:r>
            <a:r>
              <a:rPr lang="en-US" sz="2400" dirty="0" smtClean="0"/>
              <a:t>Library”; </a:t>
            </a:r>
            <a:r>
              <a:rPr lang="en-US" sz="2400" dirty="0"/>
              <a:t>By </a:t>
            </a:r>
            <a:r>
              <a:rPr lang="en-US" sz="2400" dirty="0" err="1"/>
              <a:t>Gülru</a:t>
            </a:r>
            <a:r>
              <a:rPr lang="en-US" sz="2400" dirty="0"/>
              <a:t> </a:t>
            </a:r>
            <a:r>
              <a:rPr lang="en-US" sz="2400" dirty="0" err="1"/>
              <a:t>Necipoǧlu</a:t>
            </a:r>
            <a:r>
              <a:rPr lang="en-US" sz="2400" dirty="0"/>
              <a:t>., </a:t>
            </a:r>
            <a:r>
              <a:rPr lang="en-US" sz="2400" dirty="0" err="1"/>
              <a:t>Historia</a:t>
            </a:r>
            <a:r>
              <a:rPr lang="en-US" sz="2400" dirty="0"/>
              <a:t> Mathematica, Volume 26, Issue 2, May 1999, </a:t>
            </a:r>
            <a:r>
              <a:rPr lang="en-US" sz="2400" dirty="0" smtClean="0"/>
              <a:t>P. </a:t>
            </a:r>
            <a:r>
              <a:rPr lang="en-US" sz="2400" dirty="0"/>
              <a:t>166-172 </a:t>
            </a:r>
            <a:endParaRPr lang="en-US" sz="2400" dirty="0" smtClean="0"/>
          </a:p>
          <a:p>
            <a:r>
              <a:rPr lang="en-US" sz="2400" b="1" dirty="0" smtClean="0"/>
              <a:t>[GS] </a:t>
            </a:r>
            <a:r>
              <a:rPr lang="en-US" sz="2400" dirty="0" err="1" smtClean="0"/>
              <a:t>Grunbaum</a:t>
            </a:r>
            <a:r>
              <a:rPr lang="en-US" sz="2400" dirty="0"/>
              <a:t>, </a:t>
            </a:r>
            <a:r>
              <a:rPr lang="en-US" sz="2400" dirty="0" err="1"/>
              <a:t>Shephard</a:t>
            </a:r>
            <a:r>
              <a:rPr lang="en-US" sz="2400" dirty="0"/>
              <a:t>, </a:t>
            </a:r>
            <a:r>
              <a:rPr lang="en-US" sz="2400" dirty="0" smtClean="0"/>
              <a:t>”</a:t>
            </a:r>
            <a:r>
              <a:rPr lang="en-US" sz="2400" i="1" dirty="0" err="1" smtClean="0"/>
              <a:t>Tilings</a:t>
            </a:r>
            <a:r>
              <a:rPr lang="en-US" sz="2400" i="1" dirty="0" smtClean="0"/>
              <a:t> </a:t>
            </a:r>
            <a:r>
              <a:rPr lang="en-US" sz="2400" i="1" dirty="0"/>
              <a:t>and </a:t>
            </a:r>
            <a:r>
              <a:rPr lang="en-US" sz="2400" i="1" dirty="0" smtClean="0"/>
              <a:t>Patterns”</a:t>
            </a:r>
            <a:r>
              <a:rPr lang="en-US" sz="2400" dirty="0" smtClean="0"/>
              <a:t>, </a:t>
            </a:r>
            <a:r>
              <a:rPr lang="en-US" sz="2400" dirty="0"/>
              <a:t>1987, Chapter </a:t>
            </a:r>
            <a:r>
              <a:rPr lang="en-US" sz="2400" dirty="0" smtClean="0"/>
              <a:t>3.8</a:t>
            </a:r>
          </a:p>
          <a:p>
            <a:r>
              <a:rPr lang="en-US" sz="2400" b="1" dirty="0"/>
              <a:t>[RT</a:t>
            </a:r>
            <a:r>
              <a:rPr lang="en-US" sz="2400" b="1" dirty="0" smtClean="0"/>
              <a:t>] </a:t>
            </a:r>
            <a:r>
              <a:rPr lang="en-US" sz="2400" dirty="0" smtClean="0"/>
              <a:t>Tennant</a:t>
            </a:r>
            <a:r>
              <a:rPr lang="en-US" sz="2400" dirty="0"/>
              <a:t>, Raymond “Islamic Constructions: The Geometry Needed by Craftsmen”. </a:t>
            </a:r>
            <a:r>
              <a:rPr lang="en-US" sz="2400" dirty="0" err="1"/>
              <a:t>Zayed</a:t>
            </a:r>
            <a:r>
              <a:rPr lang="en-US" sz="2400" dirty="0"/>
              <a:t> University, UAE</a:t>
            </a:r>
          </a:p>
          <a:p>
            <a:r>
              <a:rPr lang="en-US" sz="2400" b="1" dirty="0"/>
              <a:t>[AO] </a:t>
            </a:r>
            <a:r>
              <a:rPr lang="en-US" sz="2400" dirty="0" err="1"/>
              <a:t>Özdural</a:t>
            </a:r>
            <a:r>
              <a:rPr lang="en-US" sz="2400" dirty="0"/>
              <a:t>, </a:t>
            </a:r>
            <a:r>
              <a:rPr lang="en-US" sz="2400" dirty="0" err="1"/>
              <a:t>Alpay</a:t>
            </a:r>
            <a:r>
              <a:rPr lang="en-US" sz="2400" dirty="0"/>
              <a:t> “Mathematics and Art: Connections between Theory and Practice in the </a:t>
            </a:r>
            <a:r>
              <a:rPr lang="en-US" sz="2400" dirty="0" smtClean="0"/>
              <a:t>Medieval Islamic </a:t>
            </a:r>
          </a:p>
          <a:p>
            <a:r>
              <a:rPr lang="en-US" sz="2400" dirty="0"/>
              <a:t> </a:t>
            </a:r>
            <a:r>
              <a:rPr lang="en-US" sz="2400" dirty="0" smtClean="0"/>
              <a:t>    World</a:t>
            </a:r>
            <a:r>
              <a:rPr lang="en-US" sz="2400" dirty="0"/>
              <a:t>”, </a:t>
            </a:r>
            <a:r>
              <a:rPr lang="en-US" sz="2400" dirty="0" err="1"/>
              <a:t>Historia</a:t>
            </a:r>
            <a:r>
              <a:rPr lang="en-US" sz="2400" dirty="0"/>
              <a:t> Mathematica, Vol. 27, pp. 171-201, 2000.</a:t>
            </a:r>
          </a:p>
          <a:p>
            <a:r>
              <a:rPr lang="en-US" sz="2400" dirty="0" err="1"/>
              <a:t>Özdural</a:t>
            </a:r>
            <a:r>
              <a:rPr lang="en-US" sz="2400" dirty="0"/>
              <a:t>, </a:t>
            </a:r>
            <a:r>
              <a:rPr lang="en-US" sz="2400" dirty="0" err="1"/>
              <a:t>Alpay</a:t>
            </a:r>
            <a:r>
              <a:rPr lang="en-US" sz="2400" dirty="0"/>
              <a:t> “Omar Khayyam, Mathematicians, and ‘</a:t>
            </a:r>
            <a:r>
              <a:rPr lang="en-US" sz="2400" dirty="0" err="1"/>
              <a:t>Conversazioni</a:t>
            </a:r>
            <a:r>
              <a:rPr lang="en-US" sz="2400" dirty="0"/>
              <a:t>’ with Artisans”. Journal of the Society of </a:t>
            </a:r>
            <a:r>
              <a:rPr lang="en-US" sz="2400" dirty="0" smtClean="0"/>
              <a:t> </a:t>
            </a:r>
          </a:p>
          <a:p>
            <a:r>
              <a:rPr lang="en-US" sz="2400" dirty="0"/>
              <a:t> </a:t>
            </a:r>
            <a:r>
              <a:rPr lang="en-US" sz="2400" dirty="0" smtClean="0"/>
              <a:t>    Architectural </a:t>
            </a:r>
            <a:r>
              <a:rPr lang="en-US" sz="2400" dirty="0"/>
              <a:t>Historians, Vol. 54, No. 1 (Mar., 1995</a:t>
            </a:r>
            <a:r>
              <a:rPr lang="en-US" sz="2400" dirty="0" smtClean="0"/>
              <a:t>)</a:t>
            </a:r>
          </a:p>
          <a:p>
            <a:r>
              <a:rPr lang="en-US" sz="2400" b="1" dirty="0"/>
              <a:t>[HV</a:t>
            </a:r>
            <a:r>
              <a:rPr lang="en-US" sz="2400" b="1" dirty="0" smtClean="0"/>
              <a:t>]</a:t>
            </a:r>
            <a:r>
              <a:rPr lang="en-US" sz="2400" dirty="0"/>
              <a:t> </a:t>
            </a:r>
            <a:r>
              <a:rPr lang="en-US" sz="2400" dirty="0"/>
              <a:t>van den </a:t>
            </a:r>
            <a:r>
              <a:rPr lang="en-US" sz="2400" dirty="0" err="1" smtClean="0"/>
              <a:t>Hoeven</a:t>
            </a:r>
            <a:r>
              <a:rPr lang="en-US" sz="2400" dirty="0" smtClean="0"/>
              <a:t>,</a:t>
            </a:r>
            <a:r>
              <a:rPr lang="en-US" sz="2400" dirty="0"/>
              <a:t> van der </a:t>
            </a:r>
            <a:r>
              <a:rPr lang="en-US" sz="2400" dirty="0" smtClean="0"/>
              <a:t>Veen</a:t>
            </a:r>
            <a:r>
              <a:rPr lang="en-US" sz="2400" dirty="0"/>
              <a:t>; </a:t>
            </a:r>
            <a:r>
              <a:rPr lang="en-US" sz="2400" dirty="0" smtClean="0"/>
              <a:t>“Muqarnas &amp; Mathematics </a:t>
            </a:r>
            <a:r>
              <a:rPr lang="en-US" sz="2400" dirty="0"/>
              <a:t>in Islamic </a:t>
            </a:r>
            <a:r>
              <a:rPr lang="en-US" sz="2400" dirty="0" smtClean="0"/>
              <a:t>Arts”. </a:t>
            </a:r>
            <a:r>
              <a:rPr lang="en-US" sz="2400" dirty="0"/>
              <a:t>Utrecht </a:t>
            </a:r>
            <a:r>
              <a:rPr lang="en-US" sz="2400" dirty="0" smtClean="0"/>
              <a:t>University 2010</a:t>
            </a:r>
            <a:endParaRPr lang="en-US" sz="2400" b="1" dirty="0"/>
          </a:p>
        </p:txBody>
      </p:sp>
      <p:sp>
        <p:nvSpPr>
          <p:cNvPr id="23" name="TextBox 22"/>
          <p:cNvSpPr txBox="1"/>
          <p:nvPr/>
        </p:nvSpPr>
        <p:spPr>
          <a:xfrm>
            <a:off x="15943217" y="10728907"/>
            <a:ext cx="2601994" cy="646331"/>
          </a:xfrm>
          <a:prstGeom prst="rect">
            <a:avLst/>
          </a:prstGeom>
          <a:noFill/>
        </p:spPr>
        <p:txBody>
          <a:bodyPr wrap="none" rtlCol="0">
            <a:spAutoFit/>
          </a:bodyPr>
          <a:lstStyle/>
          <a:p>
            <a:r>
              <a:rPr lang="en-US" sz="3600" b="1" dirty="0" smtClean="0">
                <a:solidFill>
                  <a:schemeClr val="tx2">
                    <a:lumMod val="60000"/>
                    <a:lumOff val="40000"/>
                  </a:schemeClr>
                </a:solidFill>
              </a:rPr>
              <a:t>Our Findings</a:t>
            </a:r>
            <a:endParaRPr lang="en-US" sz="3600" b="1" dirty="0">
              <a:solidFill>
                <a:schemeClr val="tx2">
                  <a:lumMod val="60000"/>
                  <a:lumOff val="40000"/>
                </a:schemeClr>
              </a:solidFill>
            </a:endParaRPr>
          </a:p>
        </p:txBody>
      </p:sp>
      <p:sp>
        <p:nvSpPr>
          <p:cNvPr id="24" name="TextBox 23"/>
          <p:cNvSpPr txBox="1"/>
          <p:nvPr/>
        </p:nvSpPr>
        <p:spPr>
          <a:xfrm>
            <a:off x="15621000" y="11338507"/>
            <a:ext cx="9817813" cy="2246769"/>
          </a:xfrm>
          <a:prstGeom prst="rect">
            <a:avLst/>
          </a:prstGeom>
          <a:noFill/>
        </p:spPr>
        <p:txBody>
          <a:bodyPr wrap="square" rtlCol="0">
            <a:spAutoFit/>
          </a:bodyPr>
          <a:lstStyle/>
          <a:p>
            <a:r>
              <a:rPr lang="en-US" sz="2800" dirty="0"/>
              <a:t> </a:t>
            </a:r>
            <a:r>
              <a:rPr lang="en-US" sz="2800" dirty="0" smtClean="0"/>
              <a:t> </a:t>
            </a:r>
            <a:r>
              <a:rPr lang="en-US" sz="2800" dirty="0"/>
              <a:t>Geometry has been used </a:t>
            </a:r>
            <a:r>
              <a:rPr lang="en-US" sz="2800" dirty="0" smtClean="0"/>
              <a:t>a lot in </a:t>
            </a:r>
            <a:r>
              <a:rPr lang="en-US" sz="2800" dirty="0"/>
              <a:t>the </a:t>
            </a:r>
            <a:r>
              <a:rPr lang="en-US" sz="2800" dirty="0" smtClean="0"/>
              <a:t>construction </a:t>
            </a:r>
            <a:r>
              <a:rPr lang="en-US" sz="2800" dirty="0"/>
              <a:t>of intricate designs which are present in </a:t>
            </a:r>
            <a:r>
              <a:rPr lang="en-US" sz="2800" dirty="0" smtClean="0"/>
              <a:t>buildings</a:t>
            </a:r>
            <a:r>
              <a:rPr lang="en-US" sz="2800" dirty="0"/>
              <a:t>, tiles and fabric patterns. The history of geometric design contains many instances of collaborations between mathematicians and artists and the continuing evolution of Islamic ornamentation is no exception. </a:t>
            </a:r>
            <a:r>
              <a:rPr lang="en-US" sz="2800" b="1" dirty="0"/>
              <a:t>[RT]</a:t>
            </a:r>
          </a:p>
        </p:txBody>
      </p:sp>
      <p:sp>
        <p:nvSpPr>
          <p:cNvPr id="25" name="TextBox 24"/>
          <p:cNvSpPr txBox="1"/>
          <p:nvPr/>
        </p:nvSpPr>
        <p:spPr>
          <a:xfrm>
            <a:off x="30005659" y="13603069"/>
            <a:ext cx="7484741" cy="646331"/>
          </a:xfrm>
          <a:prstGeom prst="rect">
            <a:avLst/>
          </a:prstGeom>
          <a:noFill/>
        </p:spPr>
        <p:txBody>
          <a:bodyPr wrap="none" rtlCol="0">
            <a:spAutoFit/>
          </a:bodyPr>
          <a:lstStyle/>
          <a:p>
            <a:r>
              <a:rPr lang="en-US" sz="3600" b="1" dirty="0" smtClean="0">
                <a:solidFill>
                  <a:schemeClr val="tx2">
                    <a:lumMod val="60000"/>
                    <a:lumOff val="40000"/>
                  </a:schemeClr>
                </a:solidFill>
              </a:rPr>
              <a:t>Architectural works: Where and when</a:t>
            </a:r>
            <a:endParaRPr lang="en-US" sz="3600" b="1" dirty="0">
              <a:solidFill>
                <a:schemeClr val="tx2">
                  <a:lumMod val="60000"/>
                  <a:lumOff val="40000"/>
                </a:schemeClr>
              </a:solidFill>
            </a:endParaRPr>
          </a:p>
        </p:txBody>
      </p:sp>
      <p:sp>
        <p:nvSpPr>
          <p:cNvPr id="26" name="TextBox 25"/>
          <p:cNvSpPr txBox="1"/>
          <p:nvPr/>
        </p:nvSpPr>
        <p:spPr>
          <a:xfrm>
            <a:off x="29260800" y="14317682"/>
            <a:ext cx="10896600" cy="3970318"/>
          </a:xfrm>
          <a:prstGeom prst="rect">
            <a:avLst/>
          </a:prstGeom>
          <a:noFill/>
        </p:spPr>
        <p:txBody>
          <a:bodyPr wrap="square" rtlCol="0">
            <a:spAutoFit/>
          </a:bodyPr>
          <a:lstStyle/>
          <a:p>
            <a:r>
              <a:rPr lang="en-US" sz="2800" dirty="0"/>
              <a:t> </a:t>
            </a:r>
            <a:r>
              <a:rPr lang="en-US" sz="2800" dirty="0" smtClean="0"/>
              <a:t> </a:t>
            </a:r>
            <a:r>
              <a:rPr lang="en-US" sz="2800" dirty="0"/>
              <a:t>The Great Seljuk Empire was created in 1037, and at the time, they paid a lot of attention to the architecture and designs of decorating objects, which usually were religious ones. When the Great Seljuq Empire ceased to exist, many small dynasties managed to occupy territories in </a:t>
            </a:r>
            <a:r>
              <a:rPr lang="en-US" sz="2800" dirty="0" smtClean="0"/>
              <a:t>Turkey, Syria </a:t>
            </a:r>
            <a:r>
              <a:rPr lang="en-US" sz="2800" dirty="0"/>
              <a:t>and Mesopotamia. During the conquests, the </a:t>
            </a:r>
            <a:r>
              <a:rPr lang="en-US" sz="2800" dirty="0" err="1"/>
              <a:t>Seljuks</a:t>
            </a:r>
            <a:r>
              <a:rPr lang="en-US" sz="2800" dirty="0"/>
              <a:t> spread out their knowledge, but also imported foreign knowledge in mathematics. </a:t>
            </a:r>
            <a:r>
              <a:rPr lang="en-US" sz="2800" dirty="0" smtClean="0"/>
              <a:t>This mixture helped </a:t>
            </a:r>
            <a:r>
              <a:rPr lang="en-US" sz="2800" dirty="0"/>
              <a:t>in designing patterns </a:t>
            </a:r>
            <a:r>
              <a:rPr lang="en-US" sz="2800" dirty="0" smtClean="0"/>
              <a:t>(like girih</a:t>
            </a:r>
            <a:r>
              <a:rPr lang="en-US" sz="2800" dirty="0"/>
              <a:t>) to decorate their </a:t>
            </a:r>
            <a:r>
              <a:rPr lang="en-US" sz="2800" dirty="0" smtClean="0"/>
              <a:t>buildings. During our research, several buildings were analyzed for girih tiling, and a list of the most important architectural works is shown below:</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219" y="20193000"/>
            <a:ext cx="3015781" cy="2774519"/>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90375" y="21640800"/>
            <a:ext cx="3973625" cy="3405966"/>
          </a:xfrm>
          <a:prstGeom prst="ellipse">
            <a:avLst/>
          </a:prstGeom>
          <a:ln>
            <a:noFill/>
          </a:ln>
          <a:effectLst>
            <a:softEdge rad="112500"/>
          </a:effectLst>
        </p:spPr>
      </p:pic>
      <p:sp>
        <p:nvSpPr>
          <p:cNvPr id="31" name="TextBox 30"/>
          <p:cNvSpPr txBox="1"/>
          <p:nvPr/>
        </p:nvSpPr>
        <p:spPr>
          <a:xfrm>
            <a:off x="2771300" y="25895082"/>
            <a:ext cx="11554300" cy="2677656"/>
          </a:xfrm>
          <a:prstGeom prst="rect">
            <a:avLst/>
          </a:prstGeom>
          <a:noFill/>
        </p:spPr>
        <p:txBody>
          <a:bodyPr wrap="square" rtlCol="0">
            <a:spAutoFit/>
          </a:bodyPr>
          <a:lstStyle/>
          <a:p>
            <a:r>
              <a:rPr lang="en-US" sz="2800" dirty="0" smtClean="0"/>
              <a:t>Lu found out that Penrose tiling had been used as the foundation for complicated, non-repeating patterns. Lu's research shows that “these patterns had been applied long before Penrose's discovery: in fact, more than 500 years earlier” </a:t>
            </a:r>
            <a:r>
              <a:rPr lang="en-US" sz="2800" b="1" dirty="0" smtClean="0"/>
              <a:t>[LU].  </a:t>
            </a:r>
            <a:r>
              <a:rPr lang="en-US" sz="2800" dirty="0" smtClean="0"/>
              <a:t>Lu </a:t>
            </a:r>
            <a:r>
              <a:rPr lang="en-US" sz="2800" dirty="0"/>
              <a:t>also figured out that the girih tiles could be broken up into the kites and darts of Penrose tiles. </a:t>
            </a:r>
            <a:r>
              <a:rPr lang="en-US" sz="2800" dirty="0" smtClean="0"/>
              <a:t>A </a:t>
            </a:r>
            <a:r>
              <a:rPr lang="en-US" sz="2800" dirty="0"/>
              <a:t>Penrose tiling is a non-periodic tiling generated by an aperiodic set of </a:t>
            </a:r>
            <a:r>
              <a:rPr lang="en-US" sz="2800" dirty="0" err="1"/>
              <a:t>prototiles</a:t>
            </a:r>
            <a:r>
              <a:rPr lang="en-US" sz="2800" dirty="0"/>
              <a:t>. </a:t>
            </a:r>
          </a:p>
        </p:txBody>
      </p:sp>
      <p:sp>
        <p:nvSpPr>
          <p:cNvPr id="36" name="TextBox 35"/>
          <p:cNvSpPr txBox="1"/>
          <p:nvPr/>
        </p:nvSpPr>
        <p:spPr>
          <a:xfrm>
            <a:off x="15621001" y="16535400"/>
            <a:ext cx="9296400" cy="2246769"/>
          </a:xfrm>
          <a:prstGeom prst="rect">
            <a:avLst/>
          </a:prstGeom>
          <a:noFill/>
        </p:spPr>
        <p:txBody>
          <a:bodyPr wrap="square" rtlCol="0">
            <a:spAutoFit/>
          </a:bodyPr>
          <a:lstStyle/>
          <a:p>
            <a:r>
              <a:rPr lang="en-US" sz="2800" dirty="0" smtClean="0"/>
              <a:t>     It </a:t>
            </a:r>
            <a:r>
              <a:rPr lang="en-US" sz="2800" dirty="0"/>
              <a:t>is generally believed that girih designs were constructed by </a:t>
            </a:r>
            <a:r>
              <a:rPr lang="en-US" sz="2800" dirty="0" smtClean="0"/>
              <a:t>using </a:t>
            </a:r>
            <a:r>
              <a:rPr lang="en-US" sz="2800" dirty="0"/>
              <a:t>only a straightedge and a compass. </a:t>
            </a:r>
            <a:r>
              <a:rPr lang="en-US" sz="2800" dirty="0" smtClean="0"/>
              <a:t>The </a:t>
            </a:r>
            <a:r>
              <a:rPr lang="en-US" sz="2800" dirty="0" err="1" smtClean="0"/>
              <a:t>Topkapi</a:t>
            </a:r>
            <a:r>
              <a:rPr lang="en-US" sz="2800" dirty="0" smtClean="0"/>
              <a:t> </a:t>
            </a:r>
            <a:r>
              <a:rPr lang="en-US" sz="2800" dirty="0"/>
              <a:t>Scroll (97 foot </a:t>
            </a:r>
            <a:r>
              <a:rPr lang="en-US" sz="2800" dirty="0" smtClean="0"/>
              <a:t>long) contains design templates that were manually copied by craftsmen. Another </a:t>
            </a:r>
            <a:r>
              <a:rPr lang="en-US" sz="2800" dirty="0"/>
              <a:t>way of spreading the knowledge was by preparing books and having the craftsmen read them</a:t>
            </a:r>
            <a:r>
              <a:rPr lang="en-US" sz="2800" dirty="0" smtClean="0"/>
              <a:t>.</a:t>
            </a:r>
            <a:endParaRPr lang="en-US" sz="2800" dirty="0"/>
          </a:p>
        </p:txBody>
      </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l="3880" t="3828" r="7987" b="5633"/>
          <a:stretch/>
        </p:blipFill>
        <p:spPr>
          <a:xfrm>
            <a:off x="25258773" y="20897353"/>
            <a:ext cx="3392427" cy="4575468"/>
          </a:xfrm>
          <a:prstGeom prst="rect">
            <a:avLst/>
          </a:prstGeom>
          <a:ln>
            <a:noFill/>
          </a:ln>
          <a:effectLst>
            <a:softEdge rad="112500"/>
          </a:effectLst>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285" y="16154400"/>
            <a:ext cx="3255115" cy="2441337"/>
          </a:xfrm>
          <a:prstGeom prst="rect">
            <a:avLst/>
          </a:prstGeom>
          <a:noFill/>
          <a:ln>
            <a:noFill/>
          </a:ln>
        </p:spPr>
      </p:pic>
      <p:pic>
        <p:nvPicPr>
          <p:cNvPr id="39" name="Picture 38"/>
          <p:cNvPicPr/>
          <p:nvPr/>
        </p:nvPicPr>
        <p:blipFill rotWithShape="1">
          <a:blip r:embed="rId9">
            <a:extLst>
              <a:ext uri="{28A0092B-C50C-407E-A947-70E740481C1C}">
                <a14:useLocalDpi xmlns:a14="http://schemas.microsoft.com/office/drawing/2010/main" val="0"/>
              </a:ext>
            </a:extLst>
          </a:blip>
          <a:srcRect l="5727" t="26378" r="19082"/>
          <a:stretch/>
        </p:blipFill>
        <p:spPr bwMode="auto">
          <a:xfrm>
            <a:off x="37427450" y="20874839"/>
            <a:ext cx="2510697" cy="3575455"/>
          </a:xfrm>
          <a:prstGeom prst="rect">
            <a:avLst/>
          </a:prstGeom>
          <a:ln>
            <a:noFill/>
          </a:ln>
          <a:effectLst>
            <a:softEdge rad="112500"/>
          </a:effectLst>
          <a:extLst>
            <a:ext uri="{53640926-AAD7-44D8-BBD7-CCE9431645EC}">
              <a14:shadowObscured xmlns:a14="http://schemas.microsoft.com/office/drawing/2010/main"/>
            </a:ext>
          </a:extLst>
        </p:spPr>
      </p:pic>
      <p:sp>
        <p:nvSpPr>
          <p:cNvPr id="40" name="Rectangle 39"/>
          <p:cNvSpPr/>
          <p:nvPr/>
        </p:nvSpPr>
        <p:spPr>
          <a:xfrm>
            <a:off x="39382821" y="21525064"/>
            <a:ext cx="469779" cy="2096936"/>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1" name="Picture 40"/>
          <p:cNvPicPr/>
          <p:nvPr/>
        </p:nvPicPr>
        <p:blipFill>
          <a:blip r:embed="rId10">
            <a:extLst>
              <a:ext uri="{28A0092B-C50C-407E-A947-70E740481C1C}">
                <a14:useLocalDpi xmlns:a14="http://schemas.microsoft.com/office/drawing/2010/main" val="0"/>
              </a:ext>
            </a:extLst>
          </a:blip>
          <a:stretch>
            <a:fillRect/>
          </a:stretch>
        </p:blipFill>
        <p:spPr>
          <a:xfrm>
            <a:off x="40666396" y="17592294"/>
            <a:ext cx="2310404" cy="6858000"/>
          </a:xfrm>
          <a:prstGeom prst="rect">
            <a:avLst/>
          </a:prstGeom>
        </p:spPr>
      </p:pic>
      <p:sp>
        <p:nvSpPr>
          <p:cNvPr id="4" name="TextBox 3"/>
          <p:cNvSpPr txBox="1"/>
          <p:nvPr/>
        </p:nvSpPr>
        <p:spPr>
          <a:xfrm>
            <a:off x="37414200" y="24391203"/>
            <a:ext cx="2720822" cy="830997"/>
          </a:xfrm>
          <a:prstGeom prst="rect">
            <a:avLst/>
          </a:prstGeom>
          <a:noFill/>
        </p:spPr>
        <p:txBody>
          <a:bodyPr wrap="square" rtlCol="0">
            <a:spAutoFit/>
          </a:bodyPr>
          <a:lstStyle/>
          <a:p>
            <a:pPr lvl="0"/>
            <a:r>
              <a:rPr lang="en-US" sz="2400" dirty="0" err="1" smtClean="0"/>
              <a:t>Tercan</a:t>
            </a:r>
            <a:r>
              <a:rPr lang="en-US" sz="2400" dirty="0"/>
              <a:t>, </a:t>
            </a:r>
            <a:r>
              <a:rPr lang="en-US" sz="2400" dirty="0" smtClean="0"/>
              <a:t>Turkey (end of 12</a:t>
            </a:r>
            <a:r>
              <a:rPr lang="en-US" sz="2400" baseline="30000" dirty="0" smtClean="0"/>
              <a:t>th</a:t>
            </a:r>
            <a:r>
              <a:rPr lang="en-US" sz="2400" dirty="0" smtClean="0"/>
              <a:t> century)</a:t>
            </a:r>
            <a:endParaRPr lang="en-US" sz="2400" dirty="0"/>
          </a:p>
        </p:txBody>
      </p:sp>
      <p:pic>
        <p:nvPicPr>
          <p:cNvPr id="42" name="Picture 41"/>
          <p:cNvPicPr/>
          <p:nvPr/>
        </p:nvPicPr>
        <p:blipFill>
          <a:blip r:embed="rId11">
            <a:extLst>
              <a:ext uri="{28A0092B-C50C-407E-A947-70E740481C1C}">
                <a14:useLocalDpi xmlns:a14="http://schemas.microsoft.com/office/drawing/2010/main" val="0"/>
              </a:ext>
            </a:extLst>
          </a:blip>
          <a:stretch>
            <a:fillRect/>
          </a:stretch>
        </p:blipFill>
        <p:spPr>
          <a:xfrm>
            <a:off x="26136600" y="9719072"/>
            <a:ext cx="2878764" cy="4213880"/>
          </a:xfrm>
          <a:prstGeom prst="rect">
            <a:avLst/>
          </a:prstGeom>
          <a:ln>
            <a:noFill/>
          </a:ln>
          <a:effectLst>
            <a:softEdge rad="112500"/>
          </a:effectLst>
        </p:spPr>
      </p:pic>
      <p:pic>
        <p:nvPicPr>
          <p:cNvPr id="43" name="Picture 42"/>
          <p:cNvPicPr/>
          <p:nvPr/>
        </p:nvPicPr>
        <p:blipFill>
          <a:blip r:embed="rId12" cstate="print">
            <a:extLst>
              <a:ext uri="{28A0092B-C50C-407E-A947-70E740481C1C}">
                <a14:useLocalDpi xmlns:a14="http://schemas.microsoft.com/office/drawing/2010/main" val="0"/>
              </a:ext>
            </a:extLst>
          </a:blip>
          <a:stretch>
            <a:fillRect/>
          </a:stretch>
        </p:blipFill>
        <p:spPr>
          <a:xfrm>
            <a:off x="29105427" y="10448945"/>
            <a:ext cx="2905125" cy="2179320"/>
          </a:xfrm>
          <a:prstGeom prst="rect">
            <a:avLst/>
          </a:prstGeom>
          <a:ln>
            <a:noFill/>
          </a:ln>
          <a:effectLst>
            <a:softEdge rad="112500"/>
          </a:effectLst>
        </p:spPr>
      </p:pic>
      <p:cxnSp>
        <p:nvCxnSpPr>
          <p:cNvPr id="44" name="Straight Arrow Connector 43"/>
          <p:cNvCxnSpPr/>
          <p:nvPr/>
        </p:nvCxnSpPr>
        <p:spPr>
          <a:xfrm flipV="1">
            <a:off x="28766530" y="12569408"/>
            <a:ext cx="504444" cy="2823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8468715" y="10480695"/>
            <a:ext cx="711835" cy="199898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617055" y="22707600"/>
            <a:ext cx="6951170" cy="954107"/>
          </a:xfrm>
          <a:prstGeom prst="rect">
            <a:avLst/>
          </a:prstGeom>
          <a:noFill/>
        </p:spPr>
        <p:txBody>
          <a:bodyPr wrap="square" rtlCol="0">
            <a:spAutoFit/>
          </a:bodyPr>
          <a:lstStyle/>
          <a:p>
            <a:r>
              <a:rPr lang="en-US" sz="2800" dirty="0" smtClean="0"/>
              <a:t>Using </a:t>
            </a:r>
            <a:r>
              <a:rPr lang="en-US" sz="2800" dirty="0"/>
              <a:t>online tools, we were able to reproduce some of the </a:t>
            </a:r>
            <a:r>
              <a:rPr lang="en-US" sz="2800" dirty="0" err="1"/>
              <a:t>girih</a:t>
            </a:r>
            <a:r>
              <a:rPr lang="en-US" sz="2800"/>
              <a:t> </a:t>
            </a:r>
            <a:r>
              <a:rPr lang="en-US" sz="2800" smtClean="0"/>
              <a:t>patterns.</a:t>
            </a:r>
            <a:endParaRPr lang="en-US" sz="2800" dirty="0"/>
          </a:p>
        </p:txBody>
      </p:sp>
      <p:cxnSp>
        <p:nvCxnSpPr>
          <p:cNvPr id="47" name="Straight Arrow Connector 46"/>
          <p:cNvCxnSpPr/>
          <p:nvPr/>
        </p:nvCxnSpPr>
        <p:spPr>
          <a:xfrm flipV="1">
            <a:off x="31736197" y="10379540"/>
            <a:ext cx="758478" cy="49479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1750509" y="12026272"/>
            <a:ext cx="744166" cy="42224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2494675" y="9942716"/>
            <a:ext cx="697842" cy="962587"/>
          </a:xfrm>
          <a:prstGeom prst="line">
            <a:avLst/>
          </a:prstGeom>
          <a:ln w="47625"/>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flipV="1">
            <a:off x="33159891" y="9809480"/>
            <a:ext cx="494411" cy="148970"/>
          </a:xfrm>
          <a:prstGeom prst="line">
            <a:avLst/>
          </a:prstGeom>
          <a:ln w="47625"/>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flipV="1">
            <a:off x="33621348" y="12098595"/>
            <a:ext cx="1104262" cy="363296"/>
          </a:xfrm>
          <a:prstGeom prst="line">
            <a:avLst/>
          </a:prstGeom>
          <a:ln w="47625"/>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flipV="1">
            <a:off x="34712852" y="11665639"/>
            <a:ext cx="339024" cy="451785"/>
          </a:xfrm>
          <a:prstGeom prst="line">
            <a:avLst/>
          </a:prstGeom>
          <a:ln w="47625"/>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flipV="1">
            <a:off x="35047868" y="10599481"/>
            <a:ext cx="2454" cy="1077331"/>
          </a:xfrm>
          <a:prstGeom prst="line">
            <a:avLst/>
          </a:prstGeom>
          <a:ln w="47625"/>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34714407" y="10143408"/>
            <a:ext cx="335915" cy="473974"/>
          </a:xfrm>
          <a:prstGeom prst="line">
            <a:avLst/>
          </a:prstGeom>
          <a:ln w="47625"/>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33636503" y="9809480"/>
            <a:ext cx="1089107" cy="345384"/>
          </a:xfrm>
          <a:prstGeom prst="line">
            <a:avLst/>
          </a:prstGeom>
          <a:ln w="47625"/>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32494675" y="11369128"/>
            <a:ext cx="664888" cy="927584"/>
          </a:xfrm>
          <a:prstGeom prst="line">
            <a:avLst/>
          </a:prstGeom>
          <a:ln w="47625"/>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33137225" y="12281676"/>
            <a:ext cx="499278" cy="180215"/>
          </a:xfrm>
          <a:prstGeom prst="line">
            <a:avLst/>
          </a:prstGeom>
          <a:ln w="47625"/>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H="1" flipV="1">
            <a:off x="32494675" y="10874334"/>
            <a:ext cx="6500" cy="525763"/>
          </a:xfrm>
          <a:prstGeom prst="line">
            <a:avLst/>
          </a:prstGeom>
          <a:ln w="47625"/>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26812591" y="13799403"/>
            <a:ext cx="1716740" cy="830997"/>
          </a:xfrm>
          <a:prstGeom prst="rect">
            <a:avLst/>
          </a:prstGeom>
          <a:noFill/>
        </p:spPr>
        <p:txBody>
          <a:bodyPr wrap="square" rtlCol="0">
            <a:spAutoFit/>
          </a:bodyPr>
          <a:lstStyle/>
          <a:p>
            <a:r>
              <a:rPr lang="en-US" sz="2400" dirty="0" err="1" smtClean="0"/>
              <a:t>Siirt</a:t>
            </a:r>
            <a:r>
              <a:rPr lang="en-US" sz="2400" dirty="0" smtClean="0"/>
              <a:t>, Turkey (1129)</a:t>
            </a:r>
            <a:endParaRPr lang="en-US" sz="2400" dirty="0"/>
          </a:p>
        </p:txBody>
      </p:sp>
      <p:cxnSp>
        <p:nvCxnSpPr>
          <p:cNvPr id="65" name="Straight Arrow Connector 64"/>
          <p:cNvCxnSpPr/>
          <p:nvPr/>
        </p:nvCxnSpPr>
        <p:spPr>
          <a:xfrm flipV="1">
            <a:off x="39882771" y="17592294"/>
            <a:ext cx="709451" cy="39314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852830" y="23601617"/>
            <a:ext cx="786189" cy="85890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497903" y="9423332"/>
            <a:ext cx="4989035" cy="3450750"/>
          </a:xfrm>
          <a:prstGeom prst="rect">
            <a:avLst/>
          </a:prstGeom>
          <a:noFill/>
          <a:ln>
            <a:noFill/>
          </a:ln>
        </p:spPr>
      </p:pic>
      <p:sp>
        <p:nvSpPr>
          <p:cNvPr id="72" name="TextBox 71"/>
          <p:cNvSpPr txBox="1"/>
          <p:nvPr/>
        </p:nvSpPr>
        <p:spPr>
          <a:xfrm>
            <a:off x="38481001" y="12851786"/>
            <a:ext cx="3124200" cy="466231"/>
          </a:xfrm>
          <a:prstGeom prst="rect">
            <a:avLst/>
          </a:prstGeom>
          <a:noFill/>
        </p:spPr>
        <p:txBody>
          <a:bodyPr wrap="square" rtlCol="0">
            <a:spAutoFit/>
          </a:bodyPr>
          <a:lstStyle/>
          <a:p>
            <a:pPr lvl="0"/>
            <a:r>
              <a:rPr lang="en-US" sz="2400" dirty="0" err="1" smtClean="0"/>
              <a:t>Maragha</a:t>
            </a:r>
            <a:r>
              <a:rPr lang="en-US" sz="2400" dirty="0"/>
              <a:t>, </a:t>
            </a:r>
            <a:r>
              <a:rPr lang="en-US" sz="2400" dirty="0" smtClean="0"/>
              <a:t>Iran (1196)</a:t>
            </a:r>
            <a:endParaRPr lang="en-US" sz="2400" dirty="0"/>
          </a:p>
        </p:txBody>
      </p:sp>
      <p:sp>
        <p:nvSpPr>
          <p:cNvPr id="67" name="TextBox 66"/>
          <p:cNvSpPr txBox="1"/>
          <p:nvPr/>
        </p:nvSpPr>
        <p:spPr>
          <a:xfrm>
            <a:off x="4724400" y="15849600"/>
            <a:ext cx="2590774" cy="646331"/>
          </a:xfrm>
          <a:prstGeom prst="rect">
            <a:avLst/>
          </a:prstGeom>
          <a:noFill/>
        </p:spPr>
        <p:txBody>
          <a:bodyPr wrap="none" rtlCol="0">
            <a:spAutoFit/>
          </a:bodyPr>
          <a:lstStyle/>
          <a:p>
            <a:r>
              <a:rPr lang="en-US" sz="3600" b="1" dirty="0" smtClean="0">
                <a:solidFill>
                  <a:schemeClr val="tx2">
                    <a:lumMod val="60000"/>
                    <a:lumOff val="40000"/>
                  </a:schemeClr>
                </a:solidFill>
              </a:rPr>
              <a:t>Introduction</a:t>
            </a:r>
            <a:endParaRPr lang="en-US" sz="3600" b="1" dirty="0">
              <a:solidFill>
                <a:schemeClr val="tx2">
                  <a:lumMod val="60000"/>
                  <a:lumOff val="40000"/>
                </a:schemeClr>
              </a:solidFill>
            </a:endParaRPr>
          </a:p>
        </p:txBody>
      </p:sp>
      <p:sp>
        <p:nvSpPr>
          <p:cNvPr id="68" name="TextBox 67"/>
          <p:cNvSpPr txBox="1"/>
          <p:nvPr/>
        </p:nvSpPr>
        <p:spPr>
          <a:xfrm>
            <a:off x="4648200" y="16474857"/>
            <a:ext cx="9906000" cy="3108543"/>
          </a:xfrm>
          <a:prstGeom prst="rect">
            <a:avLst/>
          </a:prstGeom>
          <a:noFill/>
        </p:spPr>
        <p:txBody>
          <a:bodyPr wrap="square" rtlCol="0">
            <a:spAutoFit/>
          </a:bodyPr>
          <a:lstStyle/>
          <a:p>
            <a:r>
              <a:rPr lang="en-US" sz="2800" dirty="0"/>
              <a:t> </a:t>
            </a:r>
            <a:r>
              <a:rPr lang="en-US" sz="2800" dirty="0" smtClean="0"/>
              <a:t>  A </a:t>
            </a:r>
            <a:r>
              <a:rPr lang="en-US" sz="2800" dirty="0"/>
              <a:t>tiling is a collection of subsets of the plane (i.e. tiles), which cover the plane without gaps or overlaps</a:t>
            </a:r>
            <a:r>
              <a:rPr lang="en-US" sz="2800" dirty="0" smtClean="0"/>
              <a:t>. </a:t>
            </a:r>
            <a:r>
              <a:rPr lang="en-US" sz="2800" dirty="0"/>
              <a:t>The conventional view holds that girih (geometric star-and-polygon) patterns in medieval Islamic architecture were conceived by their designers as a network of zigzagging </a:t>
            </a:r>
            <a:r>
              <a:rPr lang="en-US" sz="2800" dirty="0" smtClean="0"/>
              <a:t>lines. Girih tiling is aperiodic: it contains a </a:t>
            </a:r>
            <a:r>
              <a:rPr lang="en-US" sz="2800" dirty="0"/>
              <a:t>set of tiles which can only tile the plane in a non-periodic manner</a:t>
            </a:r>
            <a:r>
              <a:rPr lang="en-US" sz="2800" dirty="0" smtClean="0"/>
              <a:t>. </a:t>
            </a:r>
            <a:r>
              <a:rPr lang="en-US" sz="2800" b="1" dirty="0" smtClean="0"/>
              <a:t>[</a:t>
            </a:r>
            <a:r>
              <a:rPr lang="en-US" sz="2800" b="1" dirty="0"/>
              <a:t>GS] </a:t>
            </a:r>
            <a:endParaRPr lang="en-US" sz="2800" b="1" dirty="0" smtClean="0"/>
          </a:p>
          <a:p>
            <a:r>
              <a:rPr lang="en-US" sz="2800" b="1" dirty="0"/>
              <a:t> </a:t>
            </a:r>
            <a:r>
              <a:rPr lang="en-US" sz="2800" b="1" dirty="0" smtClean="0"/>
              <a:t>  </a:t>
            </a:r>
            <a:r>
              <a:rPr lang="en-US" sz="2800" dirty="0" smtClean="0"/>
              <a:t>The </a:t>
            </a:r>
            <a:r>
              <a:rPr lang="en-US" sz="2800" dirty="0"/>
              <a:t>girih tiles also have decorating lines printed on them. </a:t>
            </a:r>
          </a:p>
        </p:txBody>
      </p:sp>
      <p:sp>
        <p:nvSpPr>
          <p:cNvPr id="75" name="TextBox 74"/>
          <p:cNvSpPr txBox="1"/>
          <p:nvPr/>
        </p:nvSpPr>
        <p:spPr>
          <a:xfrm>
            <a:off x="29794200" y="29746234"/>
            <a:ext cx="4245286" cy="2554545"/>
          </a:xfrm>
          <a:prstGeom prst="rect">
            <a:avLst/>
          </a:prstGeom>
          <a:noFill/>
        </p:spPr>
        <p:txBody>
          <a:bodyPr wrap="square" rtlCol="0">
            <a:spAutoFit/>
          </a:bodyPr>
          <a:lstStyle/>
          <a:p>
            <a:r>
              <a:rPr lang="en-US" sz="2000" u="sng" dirty="0">
                <a:hlinkClick r:id="rId14"/>
              </a:rPr>
              <a:t>http://www.peterlu.org/</a:t>
            </a:r>
            <a:r>
              <a:rPr lang="en-US" sz="2000" dirty="0"/>
              <a:t> </a:t>
            </a:r>
          </a:p>
          <a:p>
            <a:r>
              <a:rPr lang="en-US" sz="2000" u="sng" dirty="0" smtClean="0">
                <a:hlinkClick r:id="rId15"/>
              </a:rPr>
              <a:t>http</a:t>
            </a:r>
            <a:r>
              <a:rPr lang="en-US" sz="2000" u="sng" dirty="0">
                <a:hlinkClick r:id="rId15"/>
              </a:rPr>
              <a:t>://mathforum.org/</a:t>
            </a:r>
            <a:endParaRPr lang="en-US" sz="2000" dirty="0"/>
          </a:p>
          <a:p>
            <a:r>
              <a:rPr lang="en-US" sz="2000" u="sng" dirty="0">
                <a:hlinkClick r:id="rId16"/>
              </a:rPr>
              <a:t>http://www.scienceu.com/geometry</a:t>
            </a:r>
            <a:r>
              <a:rPr lang="en-US" sz="2000" u="sng" dirty="0" smtClean="0">
                <a:hlinkClick r:id="rId16"/>
              </a:rPr>
              <a:t>/</a:t>
            </a:r>
            <a:endParaRPr lang="en-US" sz="2000" dirty="0"/>
          </a:p>
          <a:p>
            <a:r>
              <a:rPr lang="en-US" sz="2000" u="sng" dirty="0">
                <a:hlinkClick r:id="rId17"/>
              </a:rPr>
              <a:t>http://islamic-arts.org/tag/girih-tiles</a:t>
            </a:r>
            <a:r>
              <a:rPr lang="en-US" sz="2000" u="sng" dirty="0" smtClean="0">
                <a:hlinkClick r:id="rId17"/>
              </a:rPr>
              <a:t>/</a:t>
            </a:r>
            <a:endParaRPr lang="en-US" sz="2000" dirty="0"/>
          </a:p>
          <a:p>
            <a:r>
              <a:rPr lang="en-US" sz="2000" u="sng" dirty="0">
                <a:hlinkClick r:id="rId18"/>
              </a:rPr>
              <a:t>https://www.saudiaramcoworld.com</a:t>
            </a:r>
            <a:endParaRPr lang="en-US" sz="2000" dirty="0"/>
          </a:p>
          <a:p>
            <a:r>
              <a:rPr lang="en-US" sz="2000" u="sng" dirty="0">
                <a:hlinkClick r:id="rId19"/>
              </a:rPr>
              <a:t>https://www.sciencenews.org/</a:t>
            </a:r>
            <a:endParaRPr lang="en-US" sz="2000" dirty="0"/>
          </a:p>
          <a:p>
            <a:r>
              <a:rPr lang="en-US" sz="2000" u="sng" dirty="0">
                <a:hlinkClick r:id="rId20"/>
              </a:rPr>
              <a:t>https://classes.yale.edu/</a:t>
            </a:r>
            <a:endParaRPr lang="en-US" sz="2000" dirty="0"/>
          </a:p>
          <a:p>
            <a:r>
              <a:rPr lang="en-US" sz="2000" u="sng" dirty="0" smtClean="0">
                <a:hlinkClick r:id="rId21"/>
              </a:rPr>
              <a:t>http</a:t>
            </a:r>
            <a:r>
              <a:rPr lang="en-US" sz="2000" u="sng" dirty="0">
                <a:hlinkClick r:id="rId21"/>
              </a:rPr>
              <a:t>://artofislamicpattern.com</a:t>
            </a:r>
            <a:r>
              <a:rPr lang="en-US" sz="2000" u="sng" dirty="0" smtClean="0">
                <a:hlinkClick r:id="rId21"/>
              </a:rPr>
              <a:t>/</a:t>
            </a:r>
            <a:endParaRPr lang="en-US" sz="2000" dirty="0"/>
          </a:p>
        </p:txBody>
      </p:sp>
      <p:sp>
        <p:nvSpPr>
          <p:cNvPr id="76" name="TextBox 75"/>
          <p:cNvSpPr txBox="1"/>
          <p:nvPr/>
        </p:nvSpPr>
        <p:spPr>
          <a:xfrm>
            <a:off x="34039486" y="29754255"/>
            <a:ext cx="4136714" cy="2554545"/>
          </a:xfrm>
          <a:prstGeom prst="rect">
            <a:avLst/>
          </a:prstGeom>
          <a:noFill/>
        </p:spPr>
        <p:txBody>
          <a:bodyPr wrap="square" rtlCol="0">
            <a:spAutoFit/>
          </a:bodyPr>
          <a:lstStyle/>
          <a:p>
            <a:r>
              <a:rPr lang="en-US" sz="2000" u="sng" dirty="0" smtClean="0">
                <a:hlinkClick r:id="rId22"/>
              </a:rPr>
              <a:t>http</a:t>
            </a:r>
            <a:r>
              <a:rPr lang="en-US" sz="2000" u="sng" dirty="0">
                <a:hlinkClick r:id="rId22"/>
              </a:rPr>
              <a:t>://www.livescience.com/</a:t>
            </a:r>
            <a:endParaRPr lang="en-US" sz="2000" dirty="0"/>
          </a:p>
          <a:p>
            <a:r>
              <a:rPr lang="en-US" sz="2000" u="sng" dirty="0" smtClean="0">
                <a:hlinkClick r:id="rId23"/>
              </a:rPr>
              <a:t>http</a:t>
            </a:r>
            <a:r>
              <a:rPr lang="en-US" sz="2000" u="sng" dirty="0">
                <a:hlinkClick r:id="rId23"/>
              </a:rPr>
              <a:t>://www.scientificamerican.com</a:t>
            </a:r>
            <a:r>
              <a:rPr lang="en-US" sz="2000" u="sng" dirty="0" smtClean="0">
                <a:hlinkClick r:id="rId23"/>
              </a:rPr>
              <a:t>/</a:t>
            </a:r>
            <a:endParaRPr lang="en-US" sz="2000" dirty="0"/>
          </a:p>
          <a:p>
            <a:r>
              <a:rPr lang="en-US" sz="2000" u="sng" dirty="0">
                <a:hlinkClick r:id="rId24"/>
              </a:rPr>
              <a:t>http://www.muslimheritage.com</a:t>
            </a:r>
            <a:r>
              <a:rPr lang="en-US" sz="2000" u="sng" dirty="0" smtClean="0">
                <a:hlinkClick r:id="rId24"/>
              </a:rPr>
              <a:t>/</a:t>
            </a:r>
            <a:endParaRPr lang="en-US" sz="2000" dirty="0"/>
          </a:p>
          <a:p>
            <a:r>
              <a:rPr lang="en-US" sz="2000" u="sng" dirty="0">
                <a:hlinkClick r:id="rId25"/>
              </a:rPr>
              <a:t>http://archnet.org/</a:t>
            </a:r>
            <a:endParaRPr lang="en-US" sz="2000" dirty="0"/>
          </a:p>
          <a:p>
            <a:r>
              <a:rPr lang="en-US" sz="2000" u="sng" dirty="0">
                <a:hlinkClick r:id="rId26"/>
              </a:rPr>
              <a:t>http://islamichistory.org</a:t>
            </a:r>
            <a:r>
              <a:rPr lang="en-US" sz="2000" u="sng" dirty="0" smtClean="0">
                <a:hlinkClick r:id="rId26"/>
              </a:rPr>
              <a:t>/</a:t>
            </a:r>
            <a:endParaRPr lang="en-US" sz="2000" dirty="0"/>
          </a:p>
          <a:p>
            <a:r>
              <a:rPr lang="en-US" sz="2000" u="sng" dirty="0">
                <a:hlinkClick r:id="rId27"/>
              </a:rPr>
              <a:t>http://www.tessellations.org/</a:t>
            </a:r>
            <a:endParaRPr lang="en-US" sz="2000" dirty="0"/>
          </a:p>
          <a:p>
            <a:r>
              <a:rPr lang="en-US" sz="2000" u="sng" dirty="0">
                <a:hlinkClick r:id="rId28"/>
              </a:rPr>
              <a:t>http://www.360cities.net/</a:t>
            </a:r>
            <a:endParaRPr lang="en-US" sz="2000" dirty="0"/>
          </a:p>
          <a:p>
            <a:r>
              <a:rPr lang="en-US" sz="2000" u="sng" dirty="0">
                <a:hlinkClick r:id="rId29"/>
              </a:rPr>
              <a:t>http://www-history.mcs.st-and.ac.uk</a:t>
            </a:r>
            <a:r>
              <a:rPr lang="en-US" sz="2000" u="sng" dirty="0" smtClean="0">
                <a:hlinkClick r:id="rId29"/>
              </a:rPr>
              <a:t>/</a:t>
            </a:r>
            <a:endParaRPr lang="en-US" sz="2000" dirty="0" smtClean="0"/>
          </a:p>
        </p:txBody>
      </p:sp>
      <p:sp>
        <p:nvSpPr>
          <p:cNvPr id="77" name="TextBox 76"/>
          <p:cNvSpPr txBox="1"/>
          <p:nvPr/>
        </p:nvSpPr>
        <p:spPr>
          <a:xfrm>
            <a:off x="38443213" y="29727751"/>
            <a:ext cx="3619187" cy="2554545"/>
          </a:xfrm>
          <a:prstGeom prst="rect">
            <a:avLst/>
          </a:prstGeom>
          <a:noFill/>
        </p:spPr>
        <p:txBody>
          <a:bodyPr wrap="square" rtlCol="0">
            <a:spAutoFit/>
          </a:bodyPr>
          <a:lstStyle/>
          <a:p>
            <a:r>
              <a:rPr lang="en-US" sz="2000" u="sng" dirty="0" smtClean="0">
                <a:hlinkClick r:id="rId30"/>
              </a:rPr>
              <a:t>http</a:t>
            </a:r>
            <a:r>
              <a:rPr lang="en-US" sz="2000" u="sng" dirty="0">
                <a:hlinkClick r:id="rId30"/>
              </a:rPr>
              <a:t>://www.islam4theworld.net/</a:t>
            </a:r>
            <a:endParaRPr lang="en-US" sz="2000" dirty="0"/>
          </a:p>
          <a:p>
            <a:r>
              <a:rPr lang="en-US" sz="2000" u="sng" dirty="0" smtClean="0">
                <a:hlinkClick r:id="rId31"/>
              </a:rPr>
              <a:t>http</a:t>
            </a:r>
            <a:r>
              <a:rPr lang="en-US" sz="2000" u="sng" dirty="0">
                <a:hlinkClick r:id="rId31"/>
              </a:rPr>
              <a:t>://www.britannica.com</a:t>
            </a:r>
            <a:r>
              <a:rPr lang="en-US" sz="2000" u="sng" dirty="0" smtClean="0">
                <a:hlinkClick r:id="rId31"/>
              </a:rPr>
              <a:t>/</a:t>
            </a:r>
            <a:endParaRPr lang="en-US" sz="2000" dirty="0"/>
          </a:p>
          <a:p>
            <a:r>
              <a:rPr lang="en-US" sz="2000" u="sng" dirty="0">
                <a:hlinkClick r:id="rId32"/>
              </a:rPr>
              <a:t>http://lostislamichistory.com</a:t>
            </a:r>
            <a:r>
              <a:rPr lang="en-US" sz="2000" u="sng" dirty="0" smtClean="0">
                <a:hlinkClick r:id="rId32"/>
              </a:rPr>
              <a:t>/</a:t>
            </a:r>
            <a:endParaRPr lang="en-US" sz="2000" dirty="0"/>
          </a:p>
          <a:p>
            <a:r>
              <a:rPr lang="en-US" sz="2000" u="sng" dirty="0">
                <a:hlinkClick r:id="rId33"/>
              </a:rPr>
              <a:t>http://siirtmuftulugu.gov.tr/</a:t>
            </a:r>
            <a:endParaRPr lang="en-US" sz="2000" dirty="0"/>
          </a:p>
          <a:p>
            <a:r>
              <a:rPr lang="en-US" sz="2000" u="sng" dirty="0">
                <a:hlinkClick r:id="rId34"/>
              </a:rPr>
              <a:t>http://www.e-tarih.org/</a:t>
            </a:r>
            <a:endParaRPr lang="en-US" sz="2000" dirty="0"/>
          </a:p>
          <a:p>
            <a:r>
              <a:rPr lang="en-US" sz="2000" u="sng" dirty="0">
                <a:hlinkClick r:id="rId35"/>
              </a:rPr>
              <a:t>http://www.kulturbilinci.org/</a:t>
            </a:r>
            <a:endParaRPr lang="en-US" sz="2000" dirty="0"/>
          </a:p>
          <a:p>
            <a:r>
              <a:rPr lang="en-US" sz="2000" u="sng" dirty="0">
                <a:hlinkClick r:id="rId36"/>
              </a:rPr>
              <a:t>http://www.frmartuklu.org/</a:t>
            </a:r>
            <a:endParaRPr lang="en-US" sz="2000" dirty="0"/>
          </a:p>
          <a:p>
            <a:r>
              <a:rPr lang="en-US" sz="2000" u="sng" dirty="0">
                <a:hlinkClick r:id="rId37"/>
              </a:rPr>
              <a:t>http://www.gezginturk.org</a:t>
            </a:r>
            <a:r>
              <a:rPr lang="en-US" sz="2000" u="sng" dirty="0" smtClean="0">
                <a:hlinkClick r:id="rId37"/>
              </a:rPr>
              <a:t>/</a:t>
            </a:r>
            <a:endParaRPr lang="en-US" sz="2000" dirty="0"/>
          </a:p>
        </p:txBody>
      </p:sp>
      <p:sp>
        <p:nvSpPr>
          <p:cNvPr id="2" name="TextBox 1"/>
          <p:cNvSpPr txBox="1"/>
          <p:nvPr/>
        </p:nvSpPr>
        <p:spPr>
          <a:xfrm>
            <a:off x="4177402" y="31758449"/>
            <a:ext cx="1755865" cy="461665"/>
          </a:xfrm>
          <a:prstGeom prst="rect">
            <a:avLst/>
          </a:prstGeom>
          <a:noFill/>
        </p:spPr>
        <p:txBody>
          <a:bodyPr wrap="none" rtlCol="0">
            <a:spAutoFit/>
          </a:bodyPr>
          <a:lstStyle/>
          <a:p>
            <a:r>
              <a:rPr lang="en-US" sz="2400" dirty="0" smtClean="0"/>
              <a:t>Penrose tiles</a:t>
            </a:r>
            <a:endParaRPr lang="en-US" sz="2400" dirty="0"/>
          </a:p>
        </p:txBody>
      </p:sp>
      <p:sp>
        <p:nvSpPr>
          <p:cNvPr id="69" name="TextBox 68"/>
          <p:cNvSpPr txBox="1"/>
          <p:nvPr/>
        </p:nvSpPr>
        <p:spPr>
          <a:xfrm>
            <a:off x="9296400" y="31847135"/>
            <a:ext cx="5533887" cy="461665"/>
          </a:xfrm>
          <a:prstGeom prst="rect">
            <a:avLst/>
          </a:prstGeom>
          <a:noFill/>
        </p:spPr>
        <p:txBody>
          <a:bodyPr wrap="none" rtlCol="0">
            <a:spAutoFit/>
          </a:bodyPr>
          <a:lstStyle/>
          <a:p>
            <a:r>
              <a:rPr lang="en-US" sz="2400" dirty="0" smtClean="0"/>
              <a:t>Breaking down Girih tiles into Penrose ones</a:t>
            </a:r>
            <a:endParaRPr lang="en-US" sz="2400" dirty="0"/>
          </a:p>
        </p:txBody>
      </p:sp>
      <p:pic>
        <p:nvPicPr>
          <p:cNvPr id="5" name="Picture 4"/>
          <p:cNvPicPr>
            <a:picLocks noChangeAspect="1"/>
          </p:cNvPicPr>
          <p:nvPr/>
        </p:nvPicPr>
        <p:blipFill rotWithShape="1">
          <a:blip r:embed="rId38">
            <a:extLst>
              <a:ext uri="{28A0092B-C50C-407E-A947-70E740481C1C}">
                <a14:useLocalDpi xmlns:a14="http://schemas.microsoft.com/office/drawing/2010/main" val="0"/>
              </a:ext>
            </a:extLst>
          </a:blip>
          <a:srcRect l="2771" t="13225" r="-588" b="36778"/>
          <a:stretch/>
        </p:blipFill>
        <p:spPr>
          <a:xfrm>
            <a:off x="9906000" y="28494108"/>
            <a:ext cx="4191000" cy="3353677"/>
          </a:xfrm>
          <a:prstGeom prst="rect">
            <a:avLst/>
          </a:prstGeom>
        </p:spPr>
      </p:pic>
      <p:sp>
        <p:nvSpPr>
          <p:cNvPr id="70" name="TextBox 69"/>
          <p:cNvSpPr txBox="1"/>
          <p:nvPr/>
        </p:nvSpPr>
        <p:spPr>
          <a:xfrm>
            <a:off x="762000" y="18592255"/>
            <a:ext cx="3179075" cy="461665"/>
          </a:xfrm>
          <a:prstGeom prst="rect">
            <a:avLst/>
          </a:prstGeom>
          <a:noFill/>
        </p:spPr>
        <p:txBody>
          <a:bodyPr wrap="none" rtlCol="0">
            <a:spAutoFit/>
          </a:bodyPr>
          <a:lstStyle/>
          <a:p>
            <a:r>
              <a:rPr lang="en-US" sz="2400" dirty="0" smtClean="0"/>
              <a:t>Girih tiles and girih lines</a:t>
            </a:r>
            <a:endParaRPr lang="en-US" sz="2400" dirty="0"/>
          </a:p>
        </p:txBody>
      </p:sp>
      <p:sp>
        <p:nvSpPr>
          <p:cNvPr id="78" name="TextBox 77"/>
          <p:cNvSpPr txBox="1"/>
          <p:nvPr/>
        </p:nvSpPr>
        <p:spPr>
          <a:xfrm>
            <a:off x="1006433" y="22974419"/>
            <a:ext cx="2409634" cy="461665"/>
          </a:xfrm>
          <a:prstGeom prst="rect">
            <a:avLst/>
          </a:prstGeom>
          <a:noFill/>
        </p:spPr>
        <p:txBody>
          <a:bodyPr wrap="none" rtlCol="0">
            <a:spAutoFit/>
          </a:bodyPr>
          <a:lstStyle/>
          <a:p>
            <a:r>
              <a:rPr lang="en-US" sz="2400" dirty="0" smtClean="0"/>
              <a:t>The five Girih tiles</a:t>
            </a:r>
            <a:endParaRPr lang="en-US" sz="2400" dirty="0"/>
          </a:p>
        </p:txBody>
      </p:sp>
      <p:sp>
        <p:nvSpPr>
          <p:cNvPr id="82" name="TextBox 81"/>
          <p:cNvSpPr txBox="1"/>
          <p:nvPr/>
        </p:nvSpPr>
        <p:spPr>
          <a:xfrm>
            <a:off x="25374601" y="25381803"/>
            <a:ext cx="2819400" cy="830997"/>
          </a:xfrm>
          <a:prstGeom prst="rect">
            <a:avLst/>
          </a:prstGeom>
          <a:noFill/>
        </p:spPr>
        <p:txBody>
          <a:bodyPr wrap="square" rtlCol="0">
            <a:spAutoFit/>
          </a:bodyPr>
          <a:lstStyle/>
          <a:p>
            <a:r>
              <a:rPr lang="en-US" sz="2400" dirty="0"/>
              <a:t>Drawing </a:t>
            </a:r>
            <a:r>
              <a:rPr lang="en-US" sz="2400" dirty="0" smtClean="0"/>
              <a:t>from the interlocking manual</a:t>
            </a:r>
            <a:endParaRPr lang="en-US" sz="2400" dirty="0"/>
          </a:p>
        </p:txBody>
      </p:sp>
      <p:sp>
        <p:nvSpPr>
          <p:cNvPr id="83" name="TextBox 82"/>
          <p:cNvSpPr txBox="1"/>
          <p:nvPr/>
        </p:nvSpPr>
        <p:spPr>
          <a:xfrm>
            <a:off x="13248416" y="24898831"/>
            <a:ext cx="2828082" cy="461665"/>
          </a:xfrm>
          <a:prstGeom prst="rect">
            <a:avLst/>
          </a:prstGeom>
          <a:noFill/>
        </p:spPr>
        <p:txBody>
          <a:bodyPr wrap="none" rtlCol="0">
            <a:spAutoFit/>
          </a:bodyPr>
          <a:lstStyle/>
          <a:p>
            <a:r>
              <a:rPr lang="en-US" sz="2400" dirty="0" smtClean="0"/>
              <a:t>Peter Lu in Iran, 2007</a:t>
            </a:r>
            <a:endParaRPr lang="en-US" sz="2400" dirty="0"/>
          </a:p>
        </p:txBody>
      </p:sp>
      <p:sp>
        <p:nvSpPr>
          <p:cNvPr id="84" name="TextBox 83"/>
          <p:cNvSpPr txBox="1"/>
          <p:nvPr/>
        </p:nvSpPr>
        <p:spPr>
          <a:xfrm>
            <a:off x="31992753" y="12694396"/>
            <a:ext cx="4186779" cy="461665"/>
          </a:xfrm>
          <a:prstGeom prst="rect">
            <a:avLst/>
          </a:prstGeom>
          <a:noFill/>
        </p:spPr>
        <p:txBody>
          <a:bodyPr wrap="square" rtlCol="0">
            <a:spAutoFit/>
          </a:bodyPr>
          <a:lstStyle/>
          <a:p>
            <a:r>
              <a:rPr lang="en-US" sz="2400" dirty="0" smtClean="0"/>
              <a:t>Reconstruction with Girih tiles</a:t>
            </a:r>
            <a:endParaRPr lang="en-US" sz="2400" dirty="0"/>
          </a:p>
        </p:txBody>
      </p:sp>
      <p:pic>
        <p:nvPicPr>
          <p:cNvPr id="17" name="Picture 16"/>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920035" y="7119445"/>
            <a:ext cx="2024119" cy="3084372"/>
          </a:xfrm>
          <a:prstGeom prst="rect">
            <a:avLst/>
          </a:prstGeom>
          <a:ln>
            <a:noFill/>
          </a:ln>
          <a:effectLst>
            <a:softEdge rad="317500"/>
          </a:effectLst>
        </p:spPr>
      </p:pic>
      <p:sp>
        <p:nvSpPr>
          <p:cNvPr id="85" name="TextBox 84"/>
          <p:cNvSpPr txBox="1"/>
          <p:nvPr/>
        </p:nvSpPr>
        <p:spPr>
          <a:xfrm>
            <a:off x="764473" y="9993911"/>
            <a:ext cx="2560681" cy="461665"/>
          </a:xfrm>
          <a:prstGeom prst="rect">
            <a:avLst/>
          </a:prstGeom>
          <a:noFill/>
        </p:spPr>
        <p:txBody>
          <a:bodyPr wrap="square" rtlCol="0">
            <a:spAutoFit/>
          </a:bodyPr>
          <a:lstStyle/>
          <a:p>
            <a:r>
              <a:rPr lang="en-US" sz="2400" dirty="0" smtClean="0"/>
              <a:t>Cairo, Egypt (1133)</a:t>
            </a:r>
            <a:endParaRPr lang="en-US" sz="2400" dirty="0"/>
          </a:p>
        </p:txBody>
      </p:sp>
      <p:pic>
        <p:nvPicPr>
          <p:cNvPr id="18" name="Picture 17"/>
          <p:cNvPicPr>
            <a:picLocks noChangeAspect="1"/>
          </p:cNvPicPr>
          <p:nvPr/>
        </p:nvPicPr>
        <p:blipFill rotWithShape="1">
          <a:blip r:embed="rId40">
            <a:extLst>
              <a:ext uri="{28A0092B-C50C-407E-A947-70E740481C1C}">
                <a14:useLocalDpi xmlns:a14="http://schemas.microsoft.com/office/drawing/2010/main" val="0"/>
              </a:ext>
            </a:extLst>
          </a:blip>
          <a:srcRect t="18362" b="17490"/>
          <a:stretch/>
        </p:blipFill>
        <p:spPr>
          <a:xfrm>
            <a:off x="5546973" y="7249500"/>
            <a:ext cx="2240227" cy="3007009"/>
          </a:xfrm>
          <a:prstGeom prst="rect">
            <a:avLst/>
          </a:prstGeom>
          <a:ln>
            <a:noFill/>
          </a:ln>
          <a:effectLst>
            <a:softEdge rad="317500"/>
          </a:effectLst>
        </p:spPr>
      </p:pic>
      <p:sp>
        <p:nvSpPr>
          <p:cNvPr id="86" name="TextBox 85"/>
          <p:cNvSpPr txBox="1"/>
          <p:nvPr/>
        </p:nvSpPr>
        <p:spPr>
          <a:xfrm>
            <a:off x="5308640" y="9991177"/>
            <a:ext cx="2779893" cy="461665"/>
          </a:xfrm>
          <a:prstGeom prst="rect">
            <a:avLst/>
          </a:prstGeom>
          <a:noFill/>
        </p:spPr>
        <p:txBody>
          <a:bodyPr wrap="square" rtlCol="0">
            <a:spAutoFit/>
          </a:bodyPr>
          <a:lstStyle/>
          <a:p>
            <a:r>
              <a:rPr lang="en-US" sz="2400" dirty="0" err="1" smtClean="0"/>
              <a:t>Ardistan</a:t>
            </a:r>
            <a:r>
              <a:rPr lang="en-US" sz="2400" dirty="0" smtClean="0"/>
              <a:t>, Iran (1160)</a:t>
            </a:r>
            <a:endParaRPr lang="en-US" sz="2400" dirty="0"/>
          </a:p>
        </p:txBody>
      </p:sp>
      <p:pic>
        <p:nvPicPr>
          <p:cNvPr id="87" name="Picture 86"/>
          <p:cNvPicPr/>
          <p:nvPr/>
        </p:nvPicPr>
        <p:blipFill rotWithShape="1">
          <a:blip r:embed="rId41" cstate="print">
            <a:extLst>
              <a:ext uri="{28A0092B-C50C-407E-A947-70E740481C1C}">
                <a14:useLocalDpi xmlns:a14="http://schemas.microsoft.com/office/drawing/2010/main" val="0"/>
              </a:ext>
            </a:extLst>
          </a:blip>
          <a:srcRect l="30418" t="24382" r="36405" b="20952"/>
          <a:stretch/>
        </p:blipFill>
        <p:spPr bwMode="auto">
          <a:xfrm>
            <a:off x="10295951" y="6990115"/>
            <a:ext cx="2048449" cy="3213702"/>
          </a:xfrm>
          <a:prstGeom prst="rect">
            <a:avLst/>
          </a:prstGeom>
          <a:ln>
            <a:noFill/>
          </a:ln>
          <a:effectLst>
            <a:softEdge rad="317500"/>
          </a:effectLst>
          <a:extLst>
            <a:ext uri="{53640926-AAD7-44D8-BBD7-CCE9431645EC}">
              <a14:shadowObscured xmlns:a14="http://schemas.microsoft.com/office/drawing/2010/main"/>
            </a:ext>
          </a:extLst>
        </p:spPr>
      </p:pic>
      <p:sp>
        <p:nvSpPr>
          <p:cNvPr id="88" name="TextBox 87"/>
          <p:cNvSpPr txBox="1"/>
          <p:nvPr/>
        </p:nvSpPr>
        <p:spPr>
          <a:xfrm>
            <a:off x="10012319" y="9972078"/>
            <a:ext cx="2941681" cy="461665"/>
          </a:xfrm>
          <a:prstGeom prst="rect">
            <a:avLst/>
          </a:prstGeom>
          <a:noFill/>
        </p:spPr>
        <p:txBody>
          <a:bodyPr wrap="square" rtlCol="0">
            <a:spAutoFit/>
          </a:bodyPr>
          <a:lstStyle/>
          <a:p>
            <a:r>
              <a:rPr lang="en-US" sz="2400" dirty="0" err="1" smtClean="0"/>
              <a:t>Mardin</a:t>
            </a:r>
            <a:r>
              <a:rPr lang="en-US" sz="2400" dirty="0" smtClean="0"/>
              <a:t>, Turkey (1204)</a:t>
            </a:r>
            <a:endParaRPr lang="en-US" sz="2400" dirty="0"/>
          </a:p>
        </p:txBody>
      </p:sp>
      <p:pic>
        <p:nvPicPr>
          <p:cNvPr id="89" name="Picture 88"/>
          <p:cNvPicPr/>
          <p:nvPr/>
        </p:nvPicPr>
        <p:blipFill rotWithShape="1">
          <a:blip r:embed="rId42">
            <a:extLst>
              <a:ext uri="{28A0092B-C50C-407E-A947-70E740481C1C}">
                <a14:useLocalDpi xmlns:a14="http://schemas.microsoft.com/office/drawing/2010/main" val="0"/>
              </a:ext>
            </a:extLst>
          </a:blip>
          <a:srcRect l="16721" t="33370" r="30538" b="47663"/>
          <a:stretch/>
        </p:blipFill>
        <p:spPr bwMode="auto">
          <a:xfrm>
            <a:off x="16154548" y="13798346"/>
            <a:ext cx="8534252" cy="2130294"/>
          </a:xfrm>
          <a:prstGeom prst="rect">
            <a:avLst/>
          </a:prstGeom>
          <a:ln>
            <a:noFill/>
          </a:ln>
          <a:effectLst>
            <a:softEdge rad="127000"/>
          </a:effectLst>
          <a:extLst>
            <a:ext uri="{53640926-AAD7-44D8-BBD7-CCE9431645EC}">
              <a14:shadowObscured xmlns:a14="http://schemas.microsoft.com/office/drawing/2010/main"/>
            </a:ext>
          </a:extLst>
        </p:spPr>
      </p:pic>
      <p:sp>
        <p:nvSpPr>
          <p:cNvPr id="90" name="TextBox 89"/>
          <p:cNvSpPr txBox="1"/>
          <p:nvPr/>
        </p:nvSpPr>
        <p:spPr>
          <a:xfrm>
            <a:off x="18798944" y="15849600"/>
            <a:ext cx="3070456" cy="461665"/>
          </a:xfrm>
          <a:prstGeom prst="rect">
            <a:avLst/>
          </a:prstGeom>
          <a:noFill/>
        </p:spPr>
        <p:txBody>
          <a:bodyPr wrap="none" rtlCol="0">
            <a:spAutoFit/>
          </a:bodyPr>
          <a:lstStyle/>
          <a:p>
            <a:r>
              <a:rPr lang="en-US" sz="2400" dirty="0" smtClean="0"/>
              <a:t>Malatya, Turkey (1200)</a:t>
            </a:r>
            <a:endParaRPr lang="en-US" sz="2400" dirty="0"/>
          </a:p>
        </p:txBody>
      </p:sp>
      <p:pic>
        <p:nvPicPr>
          <p:cNvPr id="20" name="Picture 19"/>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4389844" y="27576562"/>
            <a:ext cx="4108956" cy="30829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3" name="TextBox 92"/>
          <p:cNvSpPr txBox="1"/>
          <p:nvPr/>
        </p:nvSpPr>
        <p:spPr>
          <a:xfrm>
            <a:off x="25121744" y="30932735"/>
            <a:ext cx="3145881" cy="461665"/>
          </a:xfrm>
          <a:prstGeom prst="rect">
            <a:avLst/>
          </a:prstGeom>
          <a:noFill/>
        </p:spPr>
        <p:txBody>
          <a:bodyPr wrap="square" rtlCol="0">
            <a:spAutoFit/>
          </a:bodyPr>
          <a:lstStyle/>
          <a:p>
            <a:r>
              <a:rPr lang="en-US" sz="2400" dirty="0" smtClean="0"/>
              <a:t>Granada, Spain (1333)</a:t>
            </a:r>
            <a:endParaRPr lang="en-US" sz="2400" dirty="0"/>
          </a:p>
        </p:txBody>
      </p:sp>
      <p:pic>
        <p:nvPicPr>
          <p:cNvPr id="21" name="Picture 20"/>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884995" y="19957703"/>
            <a:ext cx="2140915" cy="2140915"/>
          </a:xfrm>
          <a:prstGeom prst="rect">
            <a:avLst/>
          </a:prstGeom>
        </p:spPr>
      </p:pic>
      <p:pic>
        <p:nvPicPr>
          <p:cNvPr id="22" name="Picture 21"/>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7323395" y="20016889"/>
            <a:ext cx="2107577" cy="2107577"/>
          </a:xfrm>
          <a:prstGeom prst="rect">
            <a:avLst/>
          </a:prstGeom>
        </p:spPr>
      </p:pic>
      <p:pic>
        <p:nvPicPr>
          <p:cNvPr id="32" name="Picture 3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9685595" y="20024597"/>
            <a:ext cx="2658805" cy="2101607"/>
          </a:xfrm>
          <a:prstGeom prst="rect">
            <a:avLst/>
          </a:prstGeom>
        </p:spPr>
      </p:pic>
      <p:sp>
        <p:nvSpPr>
          <p:cNvPr id="97" name="TextBox 96"/>
          <p:cNvSpPr txBox="1"/>
          <p:nvPr/>
        </p:nvSpPr>
        <p:spPr>
          <a:xfrm>
            <a:off x="5376018" y="22169735"/>
            <a:ext cx="1177182" cy="461665"/>
          </a:xfrm>
          <a:prstGeom prst="rect">
            <a:avLst/>
          </a:prstGeom>
          <a:noFill/>
        </p:spPr>
        <p:txBody>
          <a:bodyPr wrap="none" rtlCol="0">
            <a:spAutoFit/>
          </a:bodyPr>
          <a:lstStyle/>
          <a:p>
            <a:r>
              <a:rPr lang="en-US" sz="2400" dirty="0" smtClean="0"/>
              <a:t>Periodic</a:t>
            </a:r>
            <a:endParaRPr lang="en-US" sz="2400" dirty="0"/>
          </a:p>
        </p:txBody>
      </p:sp>
      <p:sp>
        <p:nvSpPr>
          <p:cNvPr id="98" name="TextBox 97"/>
          <p:cNvSpPr txBox="1"/>
          <p:nvPr/>
        </p:nvSpPr>
        <p:spPr>
          <a:xfrm>
            <a:off x="7391400" y="22167503"/>
            <a:ext cx="1787925" cy="461665"/>
          </a:xfrm>
          <a:prstGeom prst="rect">
            <a:avLst/>
          </a:prstGeom>
          <a:noFill/>
        </p:spPr>
        <p:txBody>
          <a:bodyPr wrap="none" rtlCol="0">
            <a:spAutoFit/>
          </a:bodyPr>
          <a:lstStyle/>
          <a:p>
            <a:r>
              <a:rPr lang="en-US" sz="2400" dirty="0" smtClean="0"/>
              <a:t>Non-Periodic</a:t>
            </a:r>
            <a:endParaRPr lang="en-US" sz="2400" dirty="0"/>
          </a:p>
        </p:txBody>
      </p:sp>
      <p:sp>
        <p:nvSpPr>
          <p:cNvPr id="99" name="TextBox 98"/>
          <p:cNvSpPr txBox="1"/>
          <p:nvPr/>
        </p:nvSpPr>
        <p:spPr>
          <a:xfrm>
            <a:off x="10134600" y="22163038"/>
            <a:ext cx="1361270" cy="461665"/>
          </a:xfrm>
          <a:prstGeom prst="rect">
            <a:avLst/>
          </a:prstGeom>
          <a:noFill/>
        </p:spPr>
        <p:txBody>
          <a:bodyPr wrap="none" rtlCol="0">
            <a:spAutoFit/>
          </a:bodyPr>
          <a:lstStyle/>
          <a:p>
            <a:r>
              <a:rPr lang="en-US" sz="2400" dirty="0" smtClean="0"/>
              <a:t>Aperiodic</a:t>
            </a:r>
            <a:endParaRPr lang="en-US" sz="2400" dirty="0"/>
          </a:p>
        </p:txBody>
      </p:sp>
      <p:sp>
        <p:nvSpPr>
          <p:cNvPr id="100" name="TextBox 99"/>
          <p:cNvSpPr txBox="1"/>
          <p:nvPr/>
        </p:nvSpPr>
        <p:spPr>
          <a:xfrm>
            <a:off x="17361891" y="21911370"/>
            <a:ext cx="6931027" cy="3539430"/>
          </a:xfrm>
          <a:prstGeom prst="rect">
            <a:avLst/>
          </a:prstGeom>
          <a:noFill/>
        </p:spPr>
        <p:txBody>
          <a:bodyPr wrap="square" rtlCol="0">
            <a:spAutoFit/>
          </a:bodyPr>
          <a:lstStyle/>
          <a:p>
            <a:r>
              <a:rPr lang="en-US" sz="2800" dirty="0" smtClean="0"/>
              <a:t> “</a:t>
            </a:r>
            <a:r>
              <a:rPr lang="en-US" sz="2800" dirty="0"/>
              <a:t>On Interlocking Similar or Congruent Figures” is the only known practical manual that provides “how-to” instructions for drawing 2-D girih patterns. The document is anonymous, but </a:t>
            </a:r>
            <a:r>
              <a:rPr lang="en-US" sz="2800" dirty="0" smtClean="0"/>
              <a:t>the </a:t>
            </a:r>
            <a:r>
              <a:rPr lang="en-US" sz="2800" dirty="0"/>
              <a:t>way that it is written suggests that the author simply put down notes from some </a:t>
            </a:r>
            <a:r>
              <a:rPr lang="en-US" sz="2800" dirty="0" err="1"/>
              <a:t>conversazioni</a:t>
            </a:r>
            <a:r>
              <a:rPr lang="en-US" sz="2800" dirty="0"/>
              <a:t>, suggesting that it wasn’t the work of a single person. </a:t>
            </a:r>
            <a:r>
              <a:rPr lang="en-US" sz="2800" b="1" dirty="0"/>
              <a:t>[YDS]</a:t>
            </a:r>
          </a:p>
        </p:txBody>
      </p:sp>
      <p:sp>
        <p:nvSpPr>
          <p:cNvPr id="101" name="TextBox 100"/>
          <p:cNvSpPr txBox="1"/>
          <p:nvPr/>
        </p:nvSpPr>
        <p:spPr>
          <a:xfrm>
            <a:off x="16600456" y="25831800"/>
            <a:ext cx="7210383" cy="6124754"/>
          </a:xfrm>
          <a:prstGeom prst="rect">
            <a:avLst/>
          </a:prstGeom>
          <a:noFill/>
        </p:spPr>
        <p:txBody>
          <a:bodyPr wrap="square" rtlCol="0">
            <a:spAutoFit/>
          </a:bodyPr>
          <a:lstStyle/>
          <a:p>
            <a:r>
              <a:rPr lang="en-US" sz="2800" dirty="0" smtClean="0"/>
              <a:t>     However</a:t>
            </a:r>
            <a:r>
              <a:rPr lang="en-US" sz="2800" dirty="0" smtClean="0"/>
              <a:t>, only people </a:t>
            </a:r>
            <a:r>
              <a:rPr lang="en-US" sz="2800" dirty="0"/>
              <a:t>with an advanced grasp of geometry could have made such elaborate, interlocking designs used in girih tiling. During the 10th Century, the Islamic mathematician and astronomer </a:t>
            </a:r>
            <a:r>
              <a:rPr lang="en-US" sz="2800" dirty="0" err="1"/>
              <a:t>Abu’l-Wafā</a:t>
            </a:r>
            <a:r>
              <a:rPr lang="en-US" sz="2800" dirty="0"/>
              <a:t>, participated in meetings in Baghdad, which served as a forum for artisans and mathematician to discuss methods for constructing ornamental designs in wood, tile, and other materials. </a:t>
            </a:r>
            <a:r>
              <a:rPr lang="en-US" sz="2800" b="1" dirty="0"/>
              <a:t>[AO</a:t>
            </a:r>
            <a:r>
              <a:rPr lang="en-US" sz="2800" b="1" dirty="0" smtClean="0"/>
              <a:t>]</a:t>
            </a:r>
            <a:endParaRPr lang="en-US" sz="2800" b="1" dirty="0"/>
          </a:p>
          <a:p>
            <a:r>
              <a:rPr lang="en-US" sz="2800" dirty="0" smtClean="0"/>
              <a:t>     Inspired </a:t>
            </a:r>
            <a:r>
              <a:rPr lang="en-US" sz="2800" dirty="0"/>
              <a:t>by earlier designs, Al </a:t>
            </a:r>
            <a:r>
              <a:rPr lang="en-US" sz="2800" dirty="0" smtClean="0"/>
              <a:t>Kashi started to conduct research on how two-dimensional </a:t>
            </a:r>
            <a:r>
              <a:rPr lang="en-US" sz="2800" dirty="0"/>
              <a:t>designs were transferred </a:t>
            </a:r>
            <a:r>
              <a:rPr lang="en-US" sz="2800" dirty="0" smtClean="0"/>
              <a:t>to three-dimensional structures in 1420 and continued until he died in 1429. </a:t>
            </a:r>
            <a:r>
              <a:rPr lang="en-US" sz="2800" b="1" dirty="0" smtClean="0"/>
              <a:t>[HV]</a:t>
            </a:r>
            <a:endParaRPr lang="en-US" sz="2800" b="1" dirty="0"/>
          </a:p>
        </p:txBody>
      </p:sp>
      <p:sp>
        <p:nvSpPr>
          <p:cNvPr id="81" name="TextBox 80"/>
          <p:cNvSpPr txBox="1"/>
          <p:nvPr/>
        </p:nvSpPr>
        <p:spPr>
          <a:xfrm>
            <a:off x="29184600" y="18558570"/>
            <a:ext cx="10542949" cy="3539430"/>
          </a:xfrm>
          <a:prstGeom prst="rect">
            <a:avLst/>
          </a:prstGeom>
          <a:noFill/>
        </p:spPr>
        <p:txBody>
          <a:bodyPr wrap="square" rtlCol="0">
            <a:spAutoFit/>
          </a:bodyPr>
          <a:lstStyle/>
          <a:p>
            <a:r>
              <a:rPr lang="en-US" sz="2800" dirty="0" smtClean="0"/>
              <a:t>1</a:t>
            </a:r>
            <a:r>
              <a:rPr lang="en-US" sz="2800" dirty="0">
                <a:sym typeface="Wingdings" panose="05000000000000000000" pitchFamily="2" charset="2"/>
              </a:rPr>
              <a:t></a:t>
            </a:r>
            <a:r>
              <a:rPr lang="en-US" sz="2800" dirty="0"/>
              <a:t> Great Mosque of </a:t>
            </a:r>
            <a:r>
              <a:rPr lang="en-US" sz="2800" dirty="0" err="1"/>
              <a:t>Siirt</a:t>
            </a:r>
            <a:r>
              <a:rPr lang="en-US" sz="2800" dirty="0"/>
              <a:t> – 1129 – </a:t>
            </a:r>
            <a:r>
              <a:rPr lang="en-US" sz="2800" dirty="0" err="1"/>
              <a:t>Siirt</a:t>
            </a:r>
            <a:r>
              <a:rPr lang="en-US" sz="2800" dirty="0"/>
              <a:t>, Turkey</a:t>
            </a:r>
          </a:p>
          <a:p>
            <a:pPr lvl="0"/>
            <a:r>
              <a:rPr lang="en-US" sz="2800" dirty="0"/>
              <a:t>2</a:t>
            </a:r>
            <a:r>
              <a:rPr lang="en-US" sz="2800" dirty="0">
                <a:sym typeface="Wingdings" panose="05000000000000000000" pitchFamily="2" charset="2"/>
              </a:rPr>
              <a:t></a:t>
            </a:r>
            <a:r>
              <a:rPr lang="en-US" sz="2800" dirty="0"/>
              <a:t> Mausoleum of </a:t>
            </a:r>
            <a:r>
              <a:rPr lang="en-US" sz="2800" dirty="0" err="1"/>
              <a:t>Sayyida</a:t>
            </a:r>
            <a:r>
              <a:rPr lang="en-US" sz="2800" dirty="0"/>
              <a:t> </a:t>
            </a:r>
            <a:r>
              <a:rPr lang="en-US" sz="2800" dirty="0" err="1"/>
              <a:t>Ruqayya</a:t>
            </a:r>
            <a:r>
              <a:rPr lang="en-US" sz="2800" dirty="0"/>
              <a:t> -- 1133 -- </a:t>
            </a:r>
            <a:r>
              <a:rPr lang="fr-FR" sz="2800" dirty="0" err="1"/>
              <a:t>Cairo</a:t>
            </a:r>
            <a:r>
              <a:rPr lang="fr-FR" sz="2800" dirty="0"/>
              <a:t>, </a:t>
            </a:r>
            <a:r>
              <a:rPr lang="fr-FR" sz="2800" dirty="0" err="1"/>
              <a:t>Egypt</a:t>
            </a:r>
            <a:endParaRPr lang="en-US" sz="2800" dirty="0"/>
          </a:p>
          <a:p>
            <a:pPr lvl="0"/>
            <a:r>
              <a:rPr lang="en-US" sz="2800" dirty="0"/>
              <a:t>3</a:t>
            </a:r>
            <a:r>
              <a:rPr lang="en-US" sz="2800" dirty="0">
                <a:sym typeface="Wingdings" panose="05000000000000000000" pitchFamily="2" charset="2"/>
              </a:rPr>
              <a:t></a:t>
            </a:r>
            <a:r>
              <a:rPr lang="en-US" sz="2800" dirty="0"/>
              <a:t> The Seljuk Congregational Mosque -- (1160 AD) -- in </a:t>
            </a:r>
            <a:r>
              <a:rPr lang="en-US" sz="2800" dirty="0" err="1"/>
              <a:t>Ardistan</a:t>
            </a:r>
            <a:r>
              <a:rPr lang="en-US" sz="2800" dirty="0"/>
              <a:t>, Iran</a:t>
            </a:r>
          </a:p>
          <a:p>
            <a:pPr lvl="0"/>
            <a:r>
              <a:rPr lang="en-US" sz="2800" dirty="0"/>
              <a:t>4</a:t>
            </a:r>
            <a:r>
              <a:rPr lang="en-US" sz="2800" dirty="0">
                <a:sym typeface="Wingdings" panose="05000000000000000000" pitchFamily="2" charset="2"/>
              </a:rPr>
              <a:t></a:t>
            </a:r>
            <a:r>
              <a:rPr lang="en-US" sz="2800" dirty="0"/>
              <a:t> </a:t>
            </a:r>
            <a:r>
              <a:rPr lang="en-US" sz="2800" dirty="0" err="1"/>
              <a:t>Gunbad</a:t>
            </a:r>
            <a:r>
              <a:rPr lang="en-US" sz="2800" dirty="0"/>
              <a:t> I </a:t>
            </a:r>
            <a:r>
              <a:rPr lang="en-US" sz="2800" dirty="0" err="1"/>
              <a:t>Kabud</a:t>
            </a:r>
            <a:r>
              <a:rPr lang="en-US" sz="2800" dirty="0"/>
              <a:t> </a:t>
            </a:r>
            <a:r>
              <a:rPr lang="en-US" sz="2800" dirty="0" smtClean="0"/>
              <a:t> -- 1196 – </a:t>
            </a:r>
            <a:r>
              <a:rPr lang="en-US" sz="2800" dirty="0" err="1" smtClean="0"/>
              <a:t>Maragha</a:t>
            </a:r>
            <a:r>
              <a:rPr lang="en-US" sz="2800" dirty="0" smtClean="0"/>
              <a:t>, Iran</a:t>
            </a:r>
          </a:p>
          <a:p>
            <a:pPr lvl="0"/>
            <a:r>
              <a:rPr lang="en-US" sz="2800" dirty="0" smtClean="0"/>
              <a:t>5</a:t>
            </a:r>
            <a:r>
              <a:rPr lang="en-US" sz="2800" dirty="0" smtClean="0">
                <a:sym typeface="Wingdings" panose="05000000000000000000" pitchFamily="2" charset="2"/>
              </a:rPr>
              <a:t></a:t>
            </a:r>
            <a:r>
              <a:rPr lang="en-US" sz="2800" dirty="0" smtClean="0"/>
              <a:t> The Mausoleum of Mama </a:t>
            </a:r>
            <a:r>
              <a:rPr lang="en-US" sz="2800" dirty="0" err="1" smtClean="0"/>
              <a:t>Hatun</a:t>
            </a:r>
            <a:r>
              <a:rPr lang="en-US" sz="2800" dirty="0" smtClean="0"/>
              <a:t> –12</a:t>
            </a:r>
            <a:r>
              <a:rPr lang="en-US" sz="2800" baseline="30000" dirty="0" smtClean="0"/>
              <a:t>th</a:t>
            </a:r>
            <a:r>
              <a:rPr lang="en-US" sz="2800" dirty="0" smtClean="0"/>
              <a:t> cent.—</a:t>
            </a:r>
            <a:r>
              <a:rPr lang="en-US" sz="2800" dirty="0" err="1" smtClean="0"/>
              <a:t>Tercan</a:t>
            </a:r>
            <a:r>
              <a:rPr lang="en-US" sz="2800" dirty="0" smtClean="0"/>
              <a:t>, Turkey</a:t>
            </a:r>
          </a:p>
          <a:p>
            <a:pPr lvl="0"/>
            <a:r>
              <a:rPr lang="en-US" sz="2800" dirty="0" smtClean="0"/>
              <a:t>6</a:t>
            </a:r>
            <a:r>
              <a:rPr lang="en-US" sz="2800" dirty="0">
                <a:sym typeface="Wingdings" panose="05000000000000000000" pitchFamily="2" charset="2"/>
              </a:rPr>
              <a:t></a:t>
            </a:r>
            <a:r>
              <a:rPr lang="en-US" sz="2800" dirty="0"/>
              <a:t> </a:t>
            </a:r>
            <a:r>
              <a:rPr lang="en-US" sz="2800" dirty="0" err="1" smtClean="0"/>
              <a:t>Kızıltepe</a:t>
            </a:r>
            <a:r>
              <a:rPr lang="en-US" sz="2800" dirty="0" smtClean="0"/>
              <a:t> -- </a:t>
            </a:r>
            <a:r>
              <a:rPr lang="en-US" sz="2800" dirty="0"/>
              <a:t>1184-&gt;1204 -- </a:t>
            </a:r>
            <a:r>
              <a:rPr lang="en-US" sz="2800" dirty="0" err="1"/>
              <a:t>Mardin</a:t>
            </a:r>
            <a:r>
              <a:rPr lang="en-US" sz="2800" dirty="0"/>
              <a:t>, Turkey</a:t>
            </a:r>
          </a:p>
          <a:p>
            <a:pPr lvl="0"/>
            <a:r>
              <a:rPr lang="en-US" sz="2800" dirty="0"/>
              <a:t>7</a:t>
            </a:r>
            <a:r>
              <a:rPr lang="en-US" sz="2800" dirty="0">
                <a:sym typeface="Wingdings" panose="05000000000000000000" pitchFamily="2" charset="2"/>
              </a:rPr>
              <a:t></a:t>
            </a:r>
            <a:r>
              <a:rPr lang="en-US" sz="2800" dirty="0"/>
              <a:t> Great Mosque -- 1200 -- in Malatya, Turkey </a:t>
            </a:r>
          </a:p>
          <a:p>
            <a:pPr lvl="0"/>
            <a:r>
              <a:rPr lang="en-US" sz="2800" dirty="0"/>
              <a:t>8</a:t>
            </a:r>
            <a:r>
              <a:rPr lang="en-US" sz="2800" dirty="0">
                <a:sym typeface="Wingdings" panose="05000000000000000000" pitchFamily="2" charset="2"/>
              </a:rPr>
              <a:t></a:t>
            </a:r>
            <a:r>
              <a:rPr lang="en-US" sz="2800" dirty="0"/>
              <a:t> The Alhambra Palace -- 14</a:t>
            </a:r>
            <a:r>
              <a:rPr lang="en-US" sz="2800" baseline="30000" dirty="0"/>
              <a:t>th</a:t>
            </a:r>
            <a:r>
              <a:rPr lang="en-US" sz="2800" dirty="0"/>
              <a:t> </a:t>
            </a:r>
            <a:r>
              <a:rPr lang="en-US" sz="2800" dirty="0" smtClean="0"/>
              <a:t>cent. </a:t>
            </a:r>
            <a:r>
              <a:rPr lang="en-US" sz="2800" dirty="0"/>
              <a:t>-- Granada, </a:t>
            </a:r>
            <a:r>
              <a:rPr lang="en-US" sz="2800" dirty="0" smtClean="0"/>
              <a:t>Spain</a:t>
            </a:r>
          </a:p>
        </p:txBody>
      </p:sp>
      <p:sp>
        <p:nvSpPr>
          <p:cNvPr id="91" name="TextBox 90"/>
          <p:cNvSpPr txBox="1"/>
          <p:nvPr/>
        </p:nvSpPr>
        <p:spPr>
          <a:xfrm>
            <a:off x="16002000" y="18973800"/>
            <a:ext cx="8152339" cy="2677656"/>
          </a:xfrm>
          <a:prstGeom prst="rect">
            <a:avLst/>
          </a:prstGeom>
          <a:noFill/>
        </p:spPr>
        <p:txBody>
          <a:bodyPr wrap="square" rtlCol="0">
            <a:spAutoFit/>
          </a:bodyPr>
          <a:lstStyle/>
          <a:p>
            <a:r>
              <a:rPr lang="en-US" sz="2800" dirty="0" smtClean="0"/>
              <a:t>    </a:t>
            </a:r>
            <a:r>
              <a:rPr lang="en-US" sz="2800" dirty="0" err="1" smtClean="0"/>
              <a:t>Abul</a:t>
            </a:r>
            <a:r>
              <a:rPr lang="en-US" sz="2800" dirty="0" smtClean="0"/>
              <a:t> </a:t>
            </a:r>
            <a:r>
              <a:rPr lang="en-US" sz="2800" dirty="0" err="1"/>
              <a:t>Wafa</a:t>
            </a:r>
            <a:r>
              <a:rPr lang="en-US" sz="2800" dirty="0"/>
              <a:t> al </a:t>
            </a:r>
            <a:r>
              <a:rPr lang="en-US" sz="2800" dirty="0" err="1"/>
              <a:t>Buzjani’s</a:t>
            </a:r>
            <a:r>
              <a:rPr lang="en-US" sz="2800" dirty="0"/>
              <a:t> </a:t>
            </a:r>
            <a:r>
              <a:rPr lang="en-US" sz="2800" dirty="0" smtClean="0"/>
              <a:t>contributions </a:t>
            </a:r>
            <a:r>
              <a:rPr lang="en-US" sz="2800" dirty="0"/>
              <a:t>cover both theoretical and practical aspects of this science. His practical textbook on geometry, “A Book on Those Geometric Constructions Which Are Necessary for a Craftsman</a:t>
            </a:r>
            <a:r>
              <a:rPr lang="en-US" sz="2800" dirty="0" smtClean="0"/>
              <a:t>” written some time between </a:t>
            </a:r>
            <a:r>
              <a:rPr lang="en-US" sz="2800" dirty="0"/>
              <a:t>961 and 976 </a:t>
            </a:r>
            <a:r>
              <a:rPr lang="en-US" sz="2800" dirty="0" smtClean="0"/>
              <a:t>was the most famous work in that area. </a:t>
            </a:r>
            <a:endParaRPr lang="en-US" sz="2800" dirty="0"/>
          </a:p>
        </p:txBody>
      </p:sp>
      <p:pic>
        <p:nvPicPr>
          <p:cNvPr id="92" name="Picture 9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861049" y="28875335"/>
            <a:ext cx="4895182" cy="2937109"/>
          </a:xfrm>
          <a:prstGeom prst="rect">
            <a:avLst/>
          </a:prstGeom>
        </p:spPr>
      </p:pic>
      <p:pic>
        <p:nvPicPr>
          <p:cNvPr id="118" name="Picture 117"/>
          <p:cNvPicPr>
            <a:picLocks noChangeAspect="1"/>
          </p:cNvPicPr>
          <p:nvPr/>
        </p:nvPicPr>
        <p:blipFill>
          <a:blip r:embed="rId48"/>
          <a:stretch>
            <a:fillRect/>
          </a:stretch>
        </p:blipFill>
        <p:spPr>
          <a:xfrm>
            <a:off x="24909906" y="16033629"/>
            <a:ext cx="4090160" cy="2763108"/>
          </a:xfrm>
          <a:prstGeom prst="rect">
            <a:avLst/>
          </a:prstGeom>
          <a:ln>
            <a:noFill/>
          </a:ln>
          <a:effectLst>
            <a:softEdge rad="112500"/>
          </a:effectLst>
        </p:spPr>
      </p:pic>
      <p:sp>
        <p:nvSpPr>
          <p:cNvPr id="120" name="TextBox 119"/>
          <p:cNvSpPr txBox="1"/>
          <p:nvPr/>
        </p:nvSpPr>
        <p:spPr>
          <a:xfrm>
            <a:off x="25346290" y="18647620"/>
            <a:ext cx="2940385" cy="830997"/>
          </a:xfrm>
          <a:prstGeom prst="rect">
            <a:avLst/>
          </a:prstGeom>
          <a:noFill/>
        </p:spPr>
        <p:txBody>
          <a:bodyPr wrap="square" rtlCol="0">
            <a:spAutoFit/>
          </a:bodyPr>
          <a:lstStyle/>
          <a:p>
            <a:r>
              <a:rPr lang="en-US" sz="2400" dirty="0"/>
              <a:t>A sketch from </a:t>
            </a:r>
            <a:r>
              <a:rPr lang="en-US" sz="2400" dirty="0" smtClean="0"/>
              <a:t>al-Kashı </a:t>
            </a:r>
            <a:r>
              <a:rPr lang="en-US" sz="2400" dirty="0"/>
              <a:t>of different elements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6035</TotalTime>
  <Words>958</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Myriad Pro</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Really?</dc:creator>
  <cp:lastModifiedBy>Jurgen Xhafaj</cp:lastModifiedBy>
  <cp:revision>88</cp:revision>
  <dcterms:created xsi:type="dcterms:W3CDTF">2011-05-18T17:23:38Z</dcterms:created>
  <dcterms:modified xsi:type="dcterms:W3CDTF">2015-10-12T17:47:31Z</dcterms:modified>
</cp:coreProperties>
</file>