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er AlHasan" initials="NA" lastIdx="0" clrIdx="0">
    <p:extLst>
      <p:ext uri="{19B8F6BF-5375-455C-9EA6-DF929625EA0E}">
        <p15:presenceInfo xmlns:p15="http://schemas.microsoft.com/office/powerpoint/2012/main" userId="S-1-5-21-1666567035-255507849-3817144102-18138" providerId="AD"/>
      </p:ext>
    </p:extLst>
  </p:cmAuthor>
  <p:cmAuthor id="2" name="Jurgen Xhafaj" initials="J.XH.." lastIdx="1" clrIdx="1">
    <p:extLst>
      <p:ext uri="{19B8F6BF-5375-455C-9EA6-DF929625EA0E}">
        <p15:presenceInfo xmlns:p15="http://schemas.microsoft.com/office/powerpoint/2012/main" userId="Jurgen Xhaf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68" autoAdjust="0"/>
    <p:restoredTop sz="94660"/>
  </p:normalViewPr>
  <p:slideViewPr>
    <p:cSldViewPr>
      <p:cViewPr>
        <p:scale>
          <a:sx n="50" d="100"/>
          <a:sy n="50" d="100"/>
        </p:scale>
        <p:origin x="36" y="-111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EF87-D574-4F83-AC16-9C5D0B3A71E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2168-749F-4150-8A57-560A0BCF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62168-749F-4150-8A57-560A0BCFF7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C7B0-A422-45A0-AF37-9FBE5FA7605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2DBB-4026-456D-8A27-415542D59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9400" y="12573000"/>
            <a:ext cx="11125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In the integral                                     ,let λ be a large positive constant, and let φ(x) and </a:t>
            </a:r>
            <a:r>
              <a:rPr lang="en-US" sz="2800" dirty="0"/>
              <a:t>ψ(x)</a:t>
            </a:r>
            <a:r>
              <a:rPr lang="en-US" sz="2800" dirty="0" smtClean="0"/>
              <a:t> be real and continuous in  </a:t>
            </a:r>
            <a:r>
              <a:rPr lang="el-GR" sz="2800" dirty="0"/>
              <a:t>α</a:t>
            </a:r>
            <a:r>
              <a:rPr lang="el-GR" sz="2800" dirty="0" smtClean="0"/>
              <a:t>≤</a:t>
            </a:r>
            <a:r>
              <a:rPr lang="en-US" sz="2800" dirty="0" smtClean="0"/>
              <a:t>x</a:t>
            </a:r>
            <a:r>
              <a:rPr lang="el-GR" sz="2800" dirty="0"/>
              <a:t>≤</a:t>
            </a:r>
            <a:r>
              <a:rPr lang="el-GR" sz="2800" dirty="0" smtClean="0"/>
              <a:t>β</a:t>
            </a:r>
            <a:r>
              <a:rPr lang="en-US" sz="2800" dirty="0" smtClean="0"/>
              <a:t>. Then the major contributions to the value of the integral evidently arise from the neighborhoods of the points at which </a:t>
            </a:r>
            <a:r>
              <a:rPr lang="en-US" sz="2800" dirty="0"/>
              <a:t>φ(x</a:t>
            </a:r>
            <a:r>
              <a:rPr lang="en-US" sz="2800" dirty="0" smtClean="0"/>
              <a:t>) attains its greatest value in the calculus sense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r>
              <a:rPr lang="en-US" sz="2800" b="1" dirty="0" smtClean="0"/>
              <a:t>[ETC]</a:t>
            </a:r>
            <a:endParaRPr lang="en-US" sz="2800" dirty="0" smtClean="0"/>
          </a:p>
          <a:p>
            <a:r>
              <a:rPr lang="en-US" sz="2800" dirty="0" smtClean="0"/>
              <a:t>   Integrals </a:t>
            </a:r>
            <a:r>
              <a:rPr lang="en-US" sz="2800" dirty="0"/>
              <a:t>of the </a:t>
            </a:r>
            <a:r>
              <a:rPr lang="en-US" sz="2800" dirty="0" smtClean="0"/>
              <a:t>form                                       are </a:t>
            </a:r>
            <a:r>
              <a:rPr lang="en-US" sz="2800" dirty="0"/>
              <a:t>called oscillatory </a:t>
            </a:r>
            <a:r>
              <a:rPr lang="en-US" sz="2800" dirty="0" smtClean="0"/>
              <a:t>integrals of the first kind. They </a:t>
            </a:r>
            <a:r>
              <a:rPr lang="en-US" sz="2800" dirty="0"/>
              <a:t>arise in many areas of mathematics. There are many variations. This integral </a:t>
            </a:r>
            <a:r>
              <a:rPr lang="en-US" sz="2800" dirty="0" smtClean="0"/>
              <a:t>may involve </a:t>
            </a:r>
            <a:r>
              <a:rPr lang="en-US" sz="2800" dirty="0"/>
              <a:t>one or more variables; the variables may be real or complex; the </a:t>
            </a:r>
            <a:r>
              <a:rPr lang="en-US" sz="2800" dirty="0" smtClean="0"/>
              <a:t>integral may </a:t>
            </a:r>
            <a:r>
              <a:rPr lang="en-US" sz="2800" dirty="0"/>
              <a:t>be global or taken over a small neighborhood or oddly shaped set; </a:t>
            </a:r>
            <a:r>
              <a:rPr lang="en-US" sz="2800" dirty="0" smtClean="0"/>
              <a:t>varying degrees </a:t>
            </a:r>
            <a:r>
              <a:rPr lang="en-US" sz="2800" dirty="0"/>
              <a:t>of smoothness may be assumed; and varying degrees of degeneracy may </a:t>
            </a:r>
            <a:r>
              <a:rPr lang="en-US" sz="2800" dirty="0" smtClean="0"/>
              <a:t>be allowed </a:t>
            </a:r>
            <a:r>
              <a:rPr lang="en-US" sz="2800" dirty="0"/>
              <a:t>near the critical points of the phase function, </a:t>
            </a:r>
            <a:r>
              <a:rPr lang="en-US" sz="2800" i="1" dirty="0" smtClean="0"/>
              <a:t>φ</a:t>
            </a:r>
            <a:r>
              <a:rPr lang="en-US" sz="2800" dirty="0" smtClean="0"/>
              <a:t> </a:t>
            </a:r>
            <a:r>
              <a:rPr lang="en-US" sz="2800" b="1" dirty="0"/>
              <a:t>[RPMC]</a:t>
            </a:r>
            <a:r>
              <a:rPr lang="en-US" sz="2800" b="1" dirty="0" smtClean="0"/>
              <a:t> </a:t>
            </a:r>
            <a:r>
              <a:rPr lang="en-US" sz="2800" dirty="0" smtClean="0"/>
              <a:t>Our main work will be with integrals of the form </a:t>
            </a:r>
          </a:p>
          <a:p>
            <a:endParaRPr lang="en-US" sz="2800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12" y="12542241"/>
            <a:ext cx="2734057" cy="5906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90" y="29713741"/>
            <a:ext cx="3314700" cy="428625"/>
          </a:xfrm>
          <a:prstGeom prst="rect">
            <a:avLst/>
          </a:prstGeom>
        </p:spPr>
      </p:pic>
      <p:pic>
        <p:nvPicPr>
          <p:cNvPr id="7" name="Picture 6" descr="NC Logo (red and gray).png"/>
          <p:cNvPicPr>
            <a:picLocks noChangeAspect="1"/>
          </p:cNvPicPr>
          <p:nvPr/>
        </p:nvPicPr>
        <p:blipFill>
          <a:blip r:embed="rId5" cstate="print"/>
          <a:srcRect l="29310" r="29310" b="41286"/>
          <a:stretch>
            <a:fillRect/>
          </a:stretch>
        </p:blipFill>
        <p:spPr>
          <a:xfrm>
            <a:off x="1828800" y="1463040"/>
            <a:ext cx="6583680" cy="5212080"/>
          </a:xfrm>
          <a:prstGeom prst="rect">
            <a:avLst/>
          </a:prstGeom>
        </p:spPr>
      </p:pic>
      <p:pic>
        <p:nvPicPr>
          <p:cNvPr id="11" name="Picture 10" descr="NC Logo (red and gray).png"/>
          <p:cNvPicPr>
            <a:picLocks noChangeAspect="1"/>
          </p:cNvPicPr>
          <p:nvPr/>
        </p:nvPicPr>
        <p:blipFill>
          <a:blip r:embed="rId5" cstate="print"/>
          <a:srcRect t="61805"/>
          <a:stretch>
            <a:fillRect/>
          </a:stretch>
        </p:blipFill>
        <p:spPr>
          <a:xfrm>
            <a:off x="11704320" y="1463040"/>
            <a:ext cx="21214080" cy="4520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01400" y="6949440"/>
            <a:ext cx="21214080" cy="2135969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6600" b="1" dirty="0" smtClean="0">
                <a:latin typeface="Myriad Pro" pitchFamily="34" charset="0"/>
              </a:rPr>
              <a:t> Oscillatory Integrals of the first kind</a:t>
            </a:r>
          </a:p>
          <a:p>
            <a:pPr algn="ctr"/>
            <a:r>
              <a:rPr lang="en-US" sz="4400" dirty="0" smtClean="0">
                <a:latin typeface="Myriad Pro" pitchFamily="34" charset="0"/>
              </a:rPr>
              <a:t>Presenter: Jurgen Xhafaj</a:t>
            </a:r>
            <a:r>
              <a:rPr lang="en-US" sz="4400" dirty="0">
                <a:latin typeface="Myriad Pro" pitchFamily="34" charset="0"/>
              </a:rPr>
              <a:t>	</a:t>
            </a:r>
            <a:r>
              <a:rPr lang="en-US" sz="4400" dirty="0"/>
              <a:t>  Advisor: Dr. Al-Hasan</a:t>
            </a:r>
            <a:endParaRPr lang="en-US" sz="4400" dirty="0"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11430000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Abstract and Introduction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smartlogo_fina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0" y="1463040"/>
            <a:ext cx="6629400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12795" y="18973800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Early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9841757"/>
            <a:ext cx="1112520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</a:t>
            </a:r>
            <a:r>
              <a:rPr lang="en-US" sz="2800" dirty="0"/>
              <a:t>Oscillatory integral operators have been of interest to both mathematicians and physicists ever since the emergence of the work "</a:t>
            </a:r>
            <a:r>
              <a:rPr lang="en-US" sz="2800" dirty="0" err="1"/>
              <a:t>Theorie</a:t>
            </a:r>
            <a:r>
              <a:rPr lang="en-US" sz="2800" dirty="0"/>
              <a:t> </a:t>
            </a:r>
            <a:r>
              <a:rPr lang="en-US" sz="2800" dirty="0" err="1"/>
              <a:t>Analytique</a:t>
            </a:r>
            <a:r>
              <a:rPr lang="en-US" sz="2800" dirty="0"/>
              <a:t> de la Chaleur" of Joseph Fourier in 1822, in which his chief concern was to give a mathematical account of the diffusion of heat. For example, oscillatory integrals naturally arise when one studies the </a:t>
            </a:r>
            <a:r>
              <a:rPr lang="en-US" sz="2800" dirty="0" smtClean="0"/>
              <a:t>behavior </a:t>
            </a:r>
            <a:r>
              <a:rPr lang="en-US" sz="2800" dirty="0"/>
              <a:t>at infinity of the Fourier </a:t>
            </a:r>
            <a:r>
              <a:rPr lang="en-US" sz="2800" dirty="0" smtClean="0"/>
              <a:t>transform of </a:t>
            </a:r>
            <a:r>
              <a:rPr lang="en-US" sz="2800" dirty="0"/>
              <a:t>a </a:t>
            </a:r>
            <a:r>
              <a:rPr lang="en-US" sz="2800" dirty="0" err="1"/>
              <a:t>Borel</a:t>
            </a:r>
            <a:r>
              <a:rPr lang="en-US" sz="2800" dirty="0"/>
              <a:t> </a:t>
            </a:r>
            <a:r>
              <a:rPr lang="en-US" sz="2800" dirty="0" smtClean="0"/>
              <a:t>measure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that </a:t>
            </a:r>
            <a:r>
              <a:rPr lang="en-US" sz="2800" dirty="0"/>
              <a:t>is supported on a certain </a:t>
            </a:r>
            <a:r>
              <a:rPr lang="en-US" sz="2800" dirty="0" err="1" smtClean="0"/>
              <a:t>hypersurface</a:t>
            </a:r>
            <a:r>
              <a:rPr lang="en-US" sz="2800" dirty="0" smtClean="0"/>
              <a:t>. </a:t>
            </a:r>
            <a:r>
              <a:rPr lang="en-US" sz="2800" b="1" dirty="0" smtClean="0"/>
              <a:t>[KOWR]</a:t>
            </a:r>
          </a:p>
          <a:p>
            <a:r>
              <a:rPr lang="en-US" sz="2800" dirty="0" smtClean="0"/>
              <a:t>     </a:t>
            </a:r>
            <a:r>
              <a:rPr lang="en-US" sz="2800" dirty="0"/>
              <a:t>One reduces the study of such a problem to that of having to obtain estimates on oscillatory integrals. However, sub-level set operators have only come to the fore at the end of the 20th Century, where it has been discovered that the decay rates of the oscillatory </a:t>
            </a:r>
            <a:r>
              <a:rPr lang="en-US" sz="2800" dirty="0" smtClean="0"/>
              <a:t>integral λ </a:t>
            </a:r>
            <a:r>
              <a:rPr lang="en-US" sz="2800" dirty="0"/>
              <a:t>above may be obtainable once the measure of the associated sub-level sets are </a:t>
            </a:r>
            <a:r>
              <a:rPr lang="en-US" sz="2800" dirty="0" smtClean="0"/>
              <a:t>known. This </a:t>
            </a:r>
            <a:r>
              <a:rPr lang="en-US" sz="2800" dirty="0"/>
              <a:t>discovery has been fully developed in a paper of A. </a:t>
            </a:r>
            <a:r>
              <a:rPr lang="en-US" sz="2800" dirty="0" err="1"/>
              <a:t>Carbery</a:t>
            </a:r>
            <a:r>
              <a:rPr lang="en-US" sz="2800" dirty="0"/>
              <a:t>, M. Christ and J. </a:t>
            </a:r>
            <a:r>
              <a:rPr lang="en-US" sz="2800" dirty="0" smtClean="0"/>
              <a:t>Wright </a:t>
            </a:r>
            <a:r>
              <a:rPr lang="en-US" sz="2800" b="1" dirty="0" smtClean="0"/>
              <a:t>[</a:t>
            </a:r>
            <a:r>
              <a:rPr lang="en-US" sz="2800" b="1" dirty="0"/>
              <a:t>CCW</a:t>
            </a:r>
            <a:r>
              <a:rPr lang="en-US" sz="2800" b="1" dirty="0" smtClean="0"/>
              <a:t>] </a:t>
            </a:r>
            <a:r>
              <a:rPr lang="en-US" sz="2800" dirty="0" smtClean="0"/>
              <a:t>. </a:t>
            </a:r>
            <a:r>
              <a:rPr lang="en-US" sz="2800" dirty="0"/>
              <a:t>A principal goal of that thesis is to explore certain uniformity issues arising in the study of sub-level set estimates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     The principle of stationary phase is of major importance in the study of oscillatory integrals. It was applied by Nicholson </a:t>
            </a:r>
            <a:r>
              <a:rPr lang="en-US" sz="2800" b="1" dirty="0" smtClean="0"/>
              <a:t>[NC] </a:t>
            </a:r>
            <a:r>
              <a:rPr lang="en-US" sz="2800" dirty="0"/>
              <a:t>and Rayleigh to </a:t>
            </a:r>
            <a:r>
              <a:rPr lang="en-US" sz="2800" dirty="0" smtClean="0"/>
              <a:t>obtain approximate formulae for the Bessel functions 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(v) </a:t>
            </a:r>
            <a:r>
              <a:rPr lang="en-US" sz="2800" dirty="0"/>
              <a:t>and 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(v sec</a:t>
            </a:r>
            <a:r>
              <a:rPr lang="el-GR" sz="2800" dirty="0" smtClean="0"/>
              <a:t>β</a:t>
            </a:r>
            <a:r>
              <a:rPr lang="en-US" sz="2800" dirty="0" smtClean="0"/>
              <a:t>), where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which was approximated to</a:t>
            </a:r>
            <a:endParaRPr lang="en-US" sz="2800" dirty="0"/>
          </a:p>
          <a:p>
            <a:r>
              <a:rPr lang="en-US" sz="2800" dirty="0" smtClean="0"/>
              <a:t>Similarly,                                           has been approximated to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when v is large and positive and </a:t>
            </a:r>
            <a:r>
              <a:rPr lang="el-GR" sz="2800" dirty="0" smtClean="0"/>
              <a:t>β</a:t>
            </a:r>
            <a:r>
              <a:rPr lang="en-US" sz="2800" dirty="0" smtClean="0"/>
              <a:t> is a positive acute angle.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332671" y="27048797"/>
            <a:ext cx="101727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References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smtClean="0"/>
              <a:t>[CCW]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A. </a:t>
            </a:r>
            <a:r>
              <a:rPr lang="en-US" sz="2800" dirty="0" err="1" smtClean="0"/>
              <a:t>Carbery</a:t>
            </a:r>
            <a:r>
              <a:rPr lang="en-US" sz="2800" dirty="0" smtClean="0"/>
              <a:t>, M. Christ and J. Wright, Multidimensional van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der </a:t>
            </a:r>
            <a:r>
              <a:rPr lang="en-US" sz="2800" dirty="0" err="1" smtClean="0"/>
              <a:t>Corput</a:t>
            </a:r>
            <a:r>
              <a:rPr lang="en-US" sz="2800" dirty="0" smtClean="0"/>
              <a:t> and sublevel set estimates, </a:t>
            </a:r>
            <a:r>
              <a:rPr lang="en-US" sz="2800" dirty="0" err="1" smtClean="0"/>
              <a:t>J.Amer</a:t>
            </a:r>
            <a:r>
              <a:rPr lang="en-US" sz="2800" dirty="0" smtClean="0"/>
              <a:t>. Math. Soc. (1999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[ETC]E</a:t>
            </a:r>
            <a:r>
              <a:rPr lang="en-US" sz="2800" dirty="0"/>
              <a:t>. T. COPSON. Asymptotic </a:t>
            </a:r>
            <a:r>
              <a:rPr lang="en-US" sz="2800" dirty="0" smtClean="0"/>
              <a:t>Expansions, </a:t>
            </a:r>
            <a:r>
              <a:rPr lang="en-US" sz="2800" dirty="0"/>
              <a:t>Cambridge University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Press</a:t>
            </a:r>
            <a:r>
              <a:rPr lang="en-US" sz="2800" dirty="0"/>
              <a:t>, </a:t>
            </a:r>
            <a:r>
              <a:rPr lang="en-US" sz="2800" dirty="0" smtClean="0"/>
              <a:t>Cambridge (1965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/>
              <a:t>[KOWR] Michael </a:t>
            </a:r>
            <a:r>
              <a:rPr lang="en-US" sz="2800" dirty="0" err="1"/>
              <a:t>Wladislaw</a:t>
            </a:r>
            <a:r>
              <a:rPr lang="en-US" sz="2800" dirty="0"/>
              <a:t> Kowalski, Jim Wright, A Comparative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Study </a:t>
            </a:r>
            <a:r>
              <a:rPr lang="en-US" sz="2800" dirty="0"/>
              <a:t>of Oscillatory Integral, and Sub-level Set, Operator Norm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Estimates,</a:t>
            </a:r>
            <a:r>
              <a:rPr lang="en-US" sz="2800" dirty="0"/>
              <a:t> University of </a:t>
            </a:r>
            <a:r>
              <a:rPr lang="en-US" sz="2800" dirty="0" smtClean="0"/>
              <a:t>Edinburgh (2010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[NC]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Nicholson, Phil. Magazine (1909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[RPMC]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smtClean="0"/>
              <a:t>Robin </a:t>
            </a:r>
            <a:r>
              <a:rPr lang="en-US" sz="2800" dirty="0" err="1" smtClean="0"/>
              <a:t>Pemantle</a:t>
            </a:r>
            <a:r>
              <a:rPr lang="en-US" sz="2800" dirty="0" smtClean="0"/>
              <a:t> and Mark C. Wilson, Asymptotic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expansions of oscillatory integrals with complex phase (2010)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230600" y="10820400"/>
            <a:ext cx="4038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Observation 1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230600" y="16840200"/>
            <a:ext cx="403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Observation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3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49601" y="27508200"/>
            <a:ext cx="293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Observation 3</a:t>
            </a:r>
          </a:p>
        </p:txBody>
      </p:sp>
      <p:sp>
        <p:nvSpPr>
          <p:cNvPr id="35" name="Oval 34"/>
          <p:cNvSpPr/>
          <p:nvPr/>
        </p:nvSpPr>
        <p:spPr>
          <a:xfrm>
            <a:off x="26517600" y="24457014"/>
            <a:ext cx="533400" cy="4222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080964"/>
            <a:ext cx="3825873" cy="9324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93" y="29137430"/>
            <a:ext cx="7303878" cy="6333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21" y="29713741"/>
            <a:ext cx="405878" cy="3672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6559">
            <a:off x="2245767" y="6437262"/>
            <a:ext cx="9662652" cy="2047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61" y="14725521"/>
            <a:ext cx="2958739" cy="475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748255"/>
            <a:ext cx="3026804" cy="5397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39" y="27974802"/>
            <a:ext cx="8240275" cy="1069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787" y="11933714"/>
            <a:ext cx="2031023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092" y="12866667"/>
            <a:ext cx="4425109" cy="3059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220" y="10968262"/>
            <a:ext cx="7041095" cy="11822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0" y="14020800"/>
            <a:ext cx="5379633" cy="2438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091" y="17334086"/>
            <a:ext cx="10945399" cy="21731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85" y="19659600"/>
            <a:ext cx="10638516" cy="342128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23255536"/>
            <a:ext cx="9983593" cy="339137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503" y="12250154"/>
            <a:ext cx="3990497" cy="17717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205" y="28497007"/>
            <a:ext cx="1803444" cy="5738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788" y="29426504"/>
            <a:ext cx="4313412" cy="198716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054" y="27544295"/>
            <a:ext cx="9457171" cy="41294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657" y="9448799"/>
            <a:ext cx="9706802" cy="402076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656" y="13487400"/>
            <a:ext cx="10743137" cy="381197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656" y="17350626"/>
            <a:ext cx="10743137" cy="37880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359" y="21157981"/>
            <a:ext cx="10743137" cy="31648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360" y="24321828"/>
            <a:ext cx="10612364" cy="209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494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Jurgen Xhafaj</dc:creator>
  <cp:lastModifiedBy>Jurgen Xhafaj</cp:lastModifiedBy>
  <cp:revision>102</cp:revision>
  <dcterms:created xsi:type="dcterms:W3CDTF">2011-05-18T17:23:38Z</dcterms:created>
  <dcterms:modified xsi:type="dcterms:W3CDTF">2014-09-25T13:18:22Z</dcterms:modified>
</cp:coreProperties>
</file>