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245" autoAdjust="0"/>
  </p:normalViewPr>
  <p:slideViewPr>
    <p:cSldViewPr snapToGrid="0" showGuides="1">
      <p:cViewPr varScale="1">
        <p:scale>
          <a:sx n="119" d="100"/>
          <a:sy n="119" d="100"/>
        </p:scale>
        <p:origin x="96" y="18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FBF1D-89C8-4D74-8A00-EAD81A61C37A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38FDB0A-198C-47B1-9420-6E4653B54ECF}">
      <dgm:prSet phldrT="[텍스트]"/>
      <dgm:spPr/>
      <dgm:t>
        <a:bodyPr/>
        <a:lstStyle/>
        <a:p>
          <a:pPr latinLnBrk="1"/>
          <a:r>
            <a:rPr lang="en-US" altLang="ko-KR"/>
            <a:t>Iris setosa</a:t>
          </a:r>
          <a:endParaRPr lang="ko-KR" altLang="en-US"/>
        </a:p>
      </dgm:t>
    </dgm:pt>
    <dgm:pt modelId="{08CAC918-4C3C-448E-BB44-778913C2F41D}" type="parTrans" cxnId="{33DEA0F1-3A2E-40C0-81A3-33B1C22693C5}">
      <dgm:prSet/>
      <dgm:spPr/>
      <dgm:t>
        <a:bodyPr/>
        <a:lstStyle/>
        <a:p>
          <a:pPr latinLnBrk="1"/>
          <a:endParaRPr lang="ko-KR" altLang="en-US"/>
        </a:p>
      </dgm:t>
    </dgm:pt>
    <dgm:pt modelId="{DEBA4898-2B08-4B9C-83EF-A8AE2B3782FD}" type="sibTrans" cxnId="{33DEA0F1-3A2E-40C0-81A3-33B1C22693C5}">
      <dgm:prSet/>
      <dgm:spPr/>
      <dgm:t>
        <a:bodyPr/>
        <a:lstStyle/>
        <a:p>
          <a:pPr latinLnBrk="1"/>
          <a:endParaRPr lang="ko-KR" altLang="en-US"/>
        </a:p>
      </dgm:t>
    </dgm:pt>
    <dgm:pt modelId="{94568234-BCFC-459D-B80B-28D5DEFD2A2D}">
      <dgm:prSet phldrT="[텍스트]"/>
      <dgm:spPr/>
      <dgm:t>
        <a:bodyPr/>
        <a:lstStyle/>
        <a:p>
          <a:pPr latinLnBrk="1"/>
          <a:r>
            <a:rPr lang="en-US" altLang="ko-KR"/>
            <a:t>Iris versicolor</a:t>
          </a:r>
          <a:endParaRPr lang="ko-KR" altLang="en-US"/>
        </a:p>
      </dgm:t>
    </dgm:pt>
    <dgm:pt modelId="{ADE72DB2-C641-4A98-96A3-364E39C4B6D3}" type="parTrans" cxnId="{A7380D9A-1729-435A-9BEF-C1866499E43C}">
      <dgm:prSet/>
      <dgm:spPr/>
      <dgm:t>
        <a:bodyPr/>
        <a:lstStyle/>
        <a:p>
          <a:pPr latinLnBrk="1"/>
          <a:endParaRPr lang="ko-KR" altLang="en-US"/>
        </a:p>
      </dgm:t>
    </dgm:pt>
    <dgm:pt modelId="{6CEE4548-9724-43BD-B580-52E8D83F5A0E}" type="sibTrans" cxnId="{A7380D9A-1729-435A-9BEF-C1866499E43C}">
      <dgm:prSet/>
      <dgm:spPr/>
      <dgm:t>
        <a:bodyPr/>
        <a:lstStyle/>
        <a:p>
          <a:pPr latinLnBrk="1"/>
          <a:endParaRPr lang="ko-KR" altLang="en-US"/>
        </a:p>
      </dgm:t>
    </dgm:pt>
    <dgm:pt modelId="{52F42BC0-98D2-4420-985E-20E9756F72C0}">
      <dgm:prSet phldrT="[텍스트]"/>
      <dgm:spPr/>
      <dgm:t>
        <a:bodyPr/>
        <a:lstStyle/>
        <a:p>
          <a:pPr latinLnBrk="1"/>
          <a:r>
            <a:rPr lang="en-US" altLang="ko-KR"/>
            <a:t>Iris virginica</a:t>
          </a:r>
          <a:endParaRPr lang="ko-KR" altLang="en-US"/>
        </a:p>
      </dgm:t>
    </dgm:pt>
    <dgm:pt modelId="{65B2A689-BD9E-42A3-BA24-53CBCB9B5149}" type="parTrans" cxnId="{BA0A3F9F-BE7C-4786-B297-07EE0FF10A37}">
      <dgm:prSet/>
      <dgm:spPr/>
      <dgm:t>
        <a:bodyPr/>
        <a:lstStyle/>
        <a:p>
          <a:pPr latinLnBrk="1"/>
          <a:endParaRPr lang="ko-KR" altLang="en-US"/>
        </a:p>
      </dgm:t>
    </dgm:pt>
    <dgm:pt modelId="{AC483B46-FE96-44C1-92F3-5A873295F226}" type="sibTrans" cxnId="{BA0A3F9F-BE7C-4786-B297-07EE0FF10A37}">
      <dgm:prSet/>
      <dgm:spPr/>
      <dgm:t>
        <a:bodyPr/>
        <a:lstStyle/>
        <a:p>
          <a:pPr latinLnBrk="1"/>
          <a:endParaRPr lang="ko-KR" altLang="en-US"/>
        </a:p>
      </dgm:t>
    </dgm:pt>
    <dgm:pt modelId="{D24BF228-4E6B-48CB-8AD8-882B45569292}" type="pres">
      <dgm:prSet presAssocID="{00EFBF1D-89C8-4D74-8A00-EAD81A61C37A}" presName="Name0" presStyleCnt="0">
        <dgm:presLayoutVars>
          <dgm:dir/>
          <dgm:resizeHandles val="exact"/>
        </dgm:presLayoutVars>
      </dgm:prSet>
      <dgm:spPr/>
    </dgm:pt>
    <dgm:pt modelId="{5EA60230-B74B-4C3A-9B96-F60342169EF4}" type="pres">
      <dgm:prSet presAssocID="{338FDB0A-198C-47B1-9420-6E4653B54ECF}" presName="composite" presStyleCnt="0"/>
      <dgm:spPr/>
    </dgm:pt>
    <dgm:pt modelId="{31D41A46-CEFD-44F7-B7C0-6C7AD414BA88}" type="pres">
      <dgm:prSet presAssocID="{338FDB0A-198C-47B1-9420-6E4653B54ECF}" presName="rect1" presStyleLbl="bgShp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2AE734BF-590F-4D5A-A3F7-6B7D87385327}" type="pres">
      <dgm:prSet presAssocID="{338FDB0A-198C-47B1-9420-6E4653B54ECF}" presName="rect2" presStyleLbl="trBgShp" presStyleIdx="0" presStyleCnt="3">
        <dgm:presLayoutVars>
          <dgm:bulletEnabled val="1"/>
        </dgm:presLayoutVars>
      </dgm:prSet>
      <dgm:spPr/>
    </dgm:pt>
    <dgm:pt modelId="{4206D095-392B-4F83-A031-0781BED1E14A}" type="pres">
      <dgm:prSet presAssocID="{DEBA4898-2B08-4B9C-83EF-A8AE2B3782FD}" presName="sibTrans" presStyleCnt="0"/>
      <dgm:spPr/>
    </dgm:pt>
    <dgm:pt modelId="{63BA697F-18FF-409F-BB7D-33CC4A74D21B}" type="pres">
      <dgm:prSet presAssocID="{94568234-BCFC-459D-B80B-28D5DEFD2A2D}" presName="composite" presStyleCnt="0"/>
      <dgm:spPr/>
    </dgm:pt>
    <dgm:pt modelId="{1144AF91-4F29-43A2-896D-F54EB6004FF6}" type="pres">
      <dgm:prSet presAssocID="{94568234-BCFC-459D-B80B-28D5DEFD2A2D}" presName="rect1" presStyleLbl="bgShp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EBFD569B-4401-4345-9262-348B0494CA04}" type="pres">
      <dgm:prSet presAssocID="{94568234-BCFC-459D-B80B-28D5DEFD2A2D}" presName="rect2" presStyleLbl="trBgShp" presStyleIdx="1" presStyleCnt="3">
        <dgm:presLayoutVars>
          <dgm:bulletEnabled val="1"/>
        </dgm:presLayoutVars>
      </dgm:prSet>
      <dgm:spPr/>
    </dgm:pt>
    <dgm:pt modelId="{0CAB34C3-26E0-4085-B07D-944417BFB835}" type="pres">
      <dgm:prSet presAssocID="{6CEE4548-9724-43BD-B580-52E8D83F5A0E}" presName="sibTrans" presStyleCnt="0"/>
      <dgm:spPr/>
    </dgm:pt>
    <dgm:pt modelId="{DE6986C0-ABA8-40D7-A37A-EB71A4A19618}" type="pres">
      <dgm:prSet presAssocID="{52F42BC0-98D2-4420-985E-20E9756F72C0}" presName="composite" presStyleCnt="0"/>
      <dgm:spPr/>
    </dgm:pt>
    <dgm:pt modelId="{B168E179-1C85-4741-9031-E62CDEE00E1D}" type="pres">
      <dgm:prSet presAssocID="{52F42BC0-98D2-4420-985E-20E9756F72C0}" presName="rect1" presStyleLbl="bgShp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D0B006CA-C45C-4CC9-BC7A-BCC0BB67491E}" type="pres">
      <dgm:prSet presAssocID="{52F42BC0-98D2-4420-985E-20E9756F72C0}" presName="rect2" presStyleLbl="trBgShp" presStyleIdx="2" presStyleCnt="3">
        <dgm:presLayoutVars>
          <dgm:bulletEnabled val="1"/>
        </dgm:presLayoutVars>
      </dgm:prSet>
      <dgm:spPr/>
    </dgm:pt>
  </dgm:ptLst>
  <dgm:cxnLst>
    <dgm:cxn modelId="{BA0A3F9F-BE7C-4786-B297-07EE0FF10A37}" srcId="{00EFBF1D-89C8-4D74-8A00-EAD81A61C37A}" destId="{52F42BC0-98D2-4420-985E-20E9756F72C0}" srcOrd="2" destOrd="0" parTransId="{65B2A689-BD9E-42A3-BA24-53CBCB9B5149}" sibTransId="{AC483B46-FE96-44C1-92F3-5A873295F226}"/>
    <dgm:cxn modelId="{A7380D9A-1729-435A-9BEF-C1866499E43C}" srcId="{00EFBF1D-89C8-4D74-8A00-EAD81A61C37A}" destId="{94568234-BCFC-459D-B80B-28D5DEFD2A2D}" srcOrd="1" destOrd="0" parTransId="{ADE72DB2-C641-4A98-96A3-364E39C4B6D3}" sibTransId="{6CEE4548-9724-43BD-B580-52E8D83F5A0E}"/>
    <dgm:cxn modelId="{F609DE68-6141-44F1-AEC6-51A3299544BC}" type="presOf" srcId="{94568234-BCFC-459D-B80B-28D5DEFD2A2D}" destId="{EBFD569B-4401-4345-9262-348B0494CA04}" srcOrd="0" destOrd="0" presId="urn:microsoft.com/office/officeart/2008/layout/BendingPictureSemiTransparentText"/>
    <dgm:cxn modelId="{33DEA0F1-3A2E-40C0-81A3-33B1C22693C5}" srcId="{00EFBF1D-89C8-4D74-8A00-EAD81A61C37A}" destId="{338FDB0A-198C-47B1-9420-6E4653B54ECF}" srcOrd="0" destOrd="0" parTransId="{08CAC918-4C3C-448E-BB44-778913C2F41D}" sibTransId="{DEBA4898-2B08-4B9C-83EF-A8AE2B3782FD}"/>
    <dgm:cxn modelId="{36A37B5F-2E44-4C02-A504-7503A64290E6}" type="presOf" srcId="{00EFBF1D-89C8-4D74-8A00-EAD81A61C37A}" destId="{D24BF228-4E6B-48CB-8AD8-882B45569292}" srcOrd="0" destOrd="0" presId="urn:microsoft.com/office/officeart/2008/layout/BendingPictureSemiTransparentText"/>
    <dgm:cxn modelId="{95E7DC5C-7600-4181-91CF-4B74FF90022D}" type="presOf" srcId="{338FDB0A-198C-47B1-9420-6E4653B54ECF}" destId="{2AE734BF-590F-4D5A-A3F7-6B7D87385327}" srcOrd="0" destOrd="0" presId="urn:microsoft.com/office/officeart/2008/layout/BendingPictureSemiTransparentText"/>
    <dgm:cxn modelId="{F9F98CC7-6A7C-434E-B909-F836A6F6A74A}" type="presOf" srcId="{52F42BC0-98D2-4420-985E-20E9756F72C0}" destId="{D0B006CA-C45C-4CC9-BC7A-BCC0BB67491E}" srcOrd="0" destOrd="0" presId="urn:microsoft.com/office/officeart/2008/layout/BendingPictureSemiTransparentText"/>
    <dgm:cxn modelId="{D459AE5B-859C-45B7-A373-CFACCF0BE947}" type="presParOf" srcId="{D24BF228-4E6B-48CB-8AD8-882B45569292}" destId="{5EA60230-B74B-4C3A-9B96-F60342169EF4}" srcOrd="0" destOrd="0" presId="urn:microsoft.com/office/officeart/2008/layout/BendingPictureSemiTransparentText"/>
    <dgm:cxn modelId="{5DD969F5-19AC-4371-A26E-4B13B10BEAE7}" type="presParOf" srcId="{5EA60230-B74B-4C3A-9B96-F60342169EF4}" destId="{31D41A46-CEFD-44F7-B7C0-6C7AD414BA88}" srcOrd="0" destOrd="0" presId="urn:microsoft.com/office/officeart/2008/layout/BendingPictureSemiTransparentText"/>
    <dgm:cxn modelId="{8E0BC737-49C4-442B-B560-59E782D1774E}" type="presParOf" srcId="{5EA60230-B74B-4C3A-9B96-F60342169EF4}" destId="{2AE734BF-590F-4D5A-A3F7-6B7D87385327}" srcOrd="1" destOrd="0" presId="urn:microsoft.com/office/officeart/2008/layout/BendingPictureSemiTransparentText"/>
    <dgm:cxn modelId="{A505C43D-0C05-47B5-8362-752400979A7C}" type="presParOf" srcId="{D24BF228-4E6B-48CB-8AD8-882B45569292}" destId="{4206D095-392B-4F83-A031-0781BED1E14A}" srcOrd="1" destOrd="0" presId="urn:microsoft.com/office/officeart/2008/layout/BendingPictureSemiTransparentText"/>
    <dgm:cxn modelId="{8C708640-6A0C-492A-ACAB-4E0864721AA4}" type="presParOf" srcId="{D24BF228-4E6B-48CB-8AD8-882B45569292}" destId="{63BA697F-18FF-409F-BB7D-33CC4A74D21B}" srcOrd="2" destOrd="0" presId="urn:microsoft.com/office/officeart/2008/layout/BendingPictureSemiTransparentText"/>
    <dgm:cxn modelId="{A2D60C41-4A2F-4DD3-A610-5960C796E411}" type="presParOf" srcId="{63BA697F-18FF-409F-BB7D-33CC4A74D21B}" destId="{1144AF91-4F29-43A2-896D-F54EB6004FF6}" srcOrd="0" destOrd="0" presId="urn:microsoft.com/office/officeart/2008/layout/BendingPictureSemiTransparentText"/>
    <dgm:cxn modelId="{F3000E7B-1B90-423D-B69F-47857AD51FAC}" type="presParOf" srcId="{63BA697F-18FF-409F-BB7D-33CC4A74D21B}" destId="{EBFD569B-4401-4345-9262-348B0494CA04}" srcOrd="1" destOrd="0" presId="urn:microsoft.com/office/officeart/2008/layout/BendingPictureSemiTransparentText"/>
    <dgm:cxn modelId="{E937128A-261C-4000-94D3-8FD48DB6563C}" type="presParOf" srcId="{D24BF228-4E6B-48CB-8AD8-882B45569292}" destId="{0CAB34C3-26E0-4085-B07D-944417BFB835}" srcOrd="3" destOrd="0" presId="urn:microsoft.com/office/officeart/2008/layout/BendingPictureSemiTransparentText"/>
    <dgm:cxn modelId="{14F25378-F97A-43FA-A030-BE42DE0193AB}" type="presParOf" srcId="{D24BF228-4E6B-48CB-8AD8-882B45569292}" destId="{DE6986C0-ABA8-40D7-A37A-EB71A4A19618}" srcOrd="4" destOrd="0" presId="urn:microsoft.com/office/officeart/2008/layout/BendingPictureSemiTransparentText"/>
    <dgm:cxn modelId="{A5A94840-9A0E-42BA-9D9E-5C818459131B}" type="presParOf" srcId="{DE6986C0-ABA8-40D7-A37A-EB71A4A19618}" destId="{B168E179-1C85-4741-9031-E62CDEE00E1D}" srcOrd="0" destOrd="0" presId="urn:microsoft.com/office/officeart/2008/layout/BendingPictureSemiTransparentText"/>
    <dgm:cxn modelId="{F06EA3ED-2069-4FFC-BD34-9EC2EDBBEE88}" type="presParOf" srcId="{DE6986C0-ABA8-40D7-A37A-EB71A4A19618}" destId="{D0B006CA-C45C-4CC9-BC7A-BCC0BB67491E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41A46-CEFD-44F7-B7C0-6C7AD414BA88}">
      <dsp:nvSpPr>
        <dsp:cNvPr id="0" name=""/>
        <dsp:cNvSpPr/>
      </dsp:nvSpPr>
      <dsp:spPr>
        <a:xfrm>
          <a:off x="3168" y="566322"/>
          <a:ext cx="2003289" cy="1717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34BF-590F-4D5A-A3F7-6B7D87385327}">
      <dsp:nvSpPr>
        <dsp:cNvPr id="0" name=""/>
        <dsp:cNvSpPr/>
      </dsp:nvSpPr>
      <dsp:spPr>
        <a:xfrm>
          <a:off x="3168" y="1768261"/>
          <a:ext cx="2003289" cy="412093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Iris setosa</a:t>
          </a:r>
          <a:endParaRPr lang="ko-KR" altLang="en-US" sz="2100" kern="1200"/>
        </a:p>
      </dsp:txBody>
      <dsp:txXfrm>
        <a:off x="3168" y="1768261"/>
        <a:ext cx="2003289" cy="412093"/>
      </dsp:txXfrm>
    </dsp:sp>
    <dsp:sp modelId="{1144AF91-4F29-43A2-896D-F54EB6004FF6}">
      <dsp:nvSpPr>
        <dsp:cNvPr id="0" name=""/>
        <dsp:cNvSpPr/>
      </dsp:nvSpPr>
      <dsp:spPr>
        <a:xfrm>
          <a:off x="2210787" y="566322"/>
          <a:ext cx="2003289" cy="171705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D569B-4401-4345-9262-348B0494CA04}">
      <dsp:nvSpPr>
        <dsp:cNvPr id="0" name=""/>
        <dsp:cNvSpPr/>
      </dsp:nvSpPr>
      <dsp:spPr>
        <a:xfrm>
          <a:off x="2210787" y="1768261"/>
          <a:ext cx="2003289" cy="412093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Iris versicolor</a:t>
          </a:r>
          <a:endParaRPr lang="ko-KR" altLang="en-US" sz="2100" kern="1200"/>
        </a:p>
      </dsp:txBody>
      <dsp:txXfrm>
        <a:off x="2210787" y="1768261"/>
        <a:ext cx="2003289" cy="412093"/>
      </dsp:txXfrm>
    </dsp:sp>
    <dsp:sp modelId="{B168E179-1C85-4741-9031-E62CDEE00E1D}">
      <dsp:nvSpPr>
        <dsp:cNvPr id="0" name=""/>
        <dsp:cNvSpPr/>
      </dsp:nvSpPr>
      <dsp:spPr>
        <a:xfrm>
          <a:off x="4418406" y="566322"/>
          <a:ext cx="2003289" cy="1717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006CA-C45C-4CC9-BC7A-BCC0BB67491E}">
      <dsp:nvSpPr>
        <dsp:cNvPr id="0" name=""/>
        <dsp:cNvSpPr/>
      </dsp:nvSpPr>
      <dsp:spPr>
        <a:xfrm>
          <a:off x="4418406" y="1768261"/>
          <a:ext cx="2003289" cy="412093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/>
            <a:t>Iris virginica</a:t>
          </a:r>
          <a:endParaRPr lang="ko-KR" altLang="en-US" sz="2100" kern="1200"/>
        </a:p>
      </dsp:txBody>
      <dsp:txXfrm>
        <a:off x="4418406" y="1768261"/>
        <a:ext cx="2003289" cy="412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BE18-EE4B-4F2D-AE28-9641D3B4C576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F418-473C-4FF5-B5A9-019BF559F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9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http://matplotlib.org/api/pyplot_api.html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1F418-473C-4FF5-B5A9-019BF559FB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7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http://matplotlib.org/api/pyplot_api.html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1F418-473C-4FF5-B5A9-019BF559FB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http://scikit-learn.org/stable/modules/generated/sklearn.decomposition.PCA.html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1F418-473C-4FF5-B5A9-019BF559FB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0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http://seaborn.pydata.org/generated/seaborn.heatmap.html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1F418-473C-4FF5-B5A9-019BF559FB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Data visualization</a:t>
            </a:r>
            <a:br>
              <a:rPr lang="en-US" altLang="ko-KR"/>
            </a:br>
            <a:r>
              <a:rPr lang="en-US" altLang="ko-KR"/>
              <a:t>Basics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m</a:t>
            </a:r>
            <a:r>
              <a:rPr lang="en-US" altLang="ko-KR"/>
              <a:t>atplotlib &amp; seaborn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7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matplotlib &amp; seaborn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547318" y="1984301"/>
            <a:ext cx="4754880" cy="777240"/>
          </a:xfrm>
        </p:spPr>
        <p:txBody>
          <a:bodyPr/>
          <a:lstStyle/>
          <a:p>
            <a:r>
              <a:rPr lang="en-US" altLang="ko-KR"/>
              <a:t>m</a:t>
            </a:r>
            <a:r>
              <a:rPr lang="en-US" altLang="ko-KR"/>
              <a:t>atplotlib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41158" y="3004320"/>
            <a:ext cx="5392554" cy="3383280"/>
          </a:xfrm>
        </p:spPr>
        <p:txBody>
          <a:bodyPr/>
          <a:lstStyle/>
          <a:p>
            <a:r>
              <a:rPr lang="ko-KR" altLang="en-US"/>
              <a:t>가장 많이 쓰이고 있는 파이썬 시각화 </a:t>
            </a:r>
            <a:br>
              <a:rPr lang="en-US" altLang="ko-KR"/>
            </a:br>
            <a:r>
              <a:rPr lang="ko-KR" altLang="en-US"/>
              <a:t>라이브러리</a:t>
            </a:r>
            <a:endParaRPr lang="en-US" altLang="ko-KR"/>
          </a:p>
          <a:p>
            <a:r>
              <a:rPr lang="ko-KR" altLang="en-US"/>
              <a:t>많은 양의 데이터를 효율적으로 시각화</a:t>
            </a:r>
            <a:endParaRPr lang="en-US" altLang="ko-KR"/>
          </a:p>
          <a:p>
            <a:pPr marL="45720" indent="0">
              <a:buNone/>
            </a:pPr>
            <a:endParaRPr lang="en-US" altLang="ko-KR"/>
          </a:p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s</a:t>
            </a:r>
            <a:r>
              <a:rPr lang="en-US" altLang="ko-KR"/>
              <a:t>eaborn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>
          <a:xfrm>
            <a:off x="6269173" y="2890572"/>
            <a:ext cx="5281143" cy="3383280"/>
          </a:xfrm>
        </p:spPr>
        <p:txBody>
          <a:bodyPr/>
          <a:lstStyle/>
          <a:p>
            <a:r>
              <a:rPr lang="en-US" altLang="ko-KR"/>
              <a:t>matpltlib</a:t>
            </a:r>
            <a:r>
              <a:rPr lang="ko-KR" altLang="en-US"/>
              <a:t>를 기반으로 구축된 라이브러리</a:t>
            </a:r>
            <a:endParaRPr lang="en-US" altLang="ko-KR"/>
          </a:p>
          <a:p>
            <a:r>
              <a:rPr lang="en-US" altLang="ko-KR"/>
              <a:t>matplotlib </a:t>
            </a:r>
            <a:r>
              <a:rPr lang="ko-KR" altLang="en-US"/>
              <a:t>기본 값을 미학적으로 향상함</a:t>
            </a:r>
            <a:endParaRPr lang="en-US" altLang="ko-KR"/>
          </a:p>
          <a:p>
            <a:r>
              <a:rPr lang="ko-KR" altLang="en-US"/>
              <a:t>기본으로 컬러 팔레트가 있어 간단한 </a:t>
            </a:r>
            <a:br>
              <a:rPr lang="en-US" altLang="ko-KR"/>
            </a:br>
            <a:r>
              <a:rPr lang="ko-KR" altLang="en-US"/>
              <a:t>변경만으로도 다양한 시각화가 가능함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8617"/>
          <a:stretch/>
        </p:blipFill>
        <p:spPr>
          <a:xfrm>
            <a:off x="7019031" y="4725102"/>
            <a:ext cx="3781425" cy="16624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6" y="4695960"/>
            <a:ext cx="5482290" cy="11492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60" y="2616231"/>
            <a:ext cx="2555875" cy="266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174" y="2623872"/>
            <a:ext cx="2012316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1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Iris dataset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세 가지 종류의 </a:t>
            </a:r>
            <a:r>
              <a:rPr lang="en-US" altLang="ko-KR"/>
              <a:t>Iris </a:t>
            </a:r>
            <a:r>
              <a:rPr lang="ko-KR" altLang="en-US"/>
              <a:t>꽃에 대한 데이터</a:t>
            </a:r>
            <a:endParaRPr lang="en-US" altLang="ko-KR"/>
          </a:p>
          <a:p>
            <a:pPr lvl="1"/>
            <a:r>
              <a:rPr lang="en-US" altLang="ko-KR"/>
              <a:t>Iris setosa, Iris versicolor, Iris virginica</a:t>
            </a:r>
          </a:p>
          <a:p>
            <a:r>
              <a:rPr lang="ko-KR" altLang="en-US"/>
              <a:t>한 꽃 데이터는 네 가지 특징으로 이루어져있음</a:t>
            </a:r>
            <a:endParaRPr lang="en-US" altLang="ko-KR"/>
          </a:p>
          <a:p>
            <a:pPr lvl="1"/>
            <a:r>
              <a:rPr lang="en-US" altLang="ko-KR"/>
              <a:t>sepal(</a:t>
            </a:r>
            <a:r>
              <a:rPr lang="ko-KR" altLang="en-US"/>
              <a:t>꽃받침</a:t>
            </a:r>
            <a:r>
              <a:rPr lang="en-US" altLang="ko-KR"/>
              <a:t>) length, width</a:t>
            </a:r>
          </a:p>
          <a:p>
            <a:pPr lvl="1"/>
            <a:r>
              <a:rPr lang="en-US" altLang="ko-KR"/>
              <a:t>petal(</a:t>
            </a:r>
            <a:r>
              <a:rPr lang="ko-KR" altLang="en-US"/>
              <a:t>꽃잎</a:t>
            </a:r>
            <a:r>
              <a:rPr lang="en-US" altLang="ko-KR"/>
              <a:t>) length, width</a:t>
            </a:r>
          </a:p>
          <a:p>
            <a:r>
              <a:rPr lang="en-US" altLang="ko-KR"/>
              <a:t>Iris </a:t>
            </a:r>
            <a:r>
              <a:rPr lang="ko-KR" altLang="en-US"/>
              <a:t>데이터 불러오기 및 특징 선택 </a:t>
            </a:r>
            <a:r>
              <a:rPr lang="en-US" altLang="ko-KR"/>
              <a:t>: </a:t>
            </a:r>
          </a:p>
          <a:p>
            <a:endParaRPr lang="en-US" altLang="ko-KR"/>
          </a:p>
          <a:p>
            <a:endParaRPr lang="ko-KR" altLang="en-US"/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592739389"/>
              </p:ext>
            </p:extLst>
          </p:nvPr>
        </p:nvGraphicFramePr>
        <p:xfrm>
          <a:off x="5269831" y="-234838"/>
          <a:ext cx="6424864" cy="2849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8121" y="3459301"/>
            <a:ext cx="4857750" cy="2838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3086" y="4539615"/>
            <a:ext cx="22383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2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scatter plot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1143000" y="3268837"/>
            <a:ext cx="4754880" cy="777240"/>
          </a:xfrm>
        </p:spPr>
        <p:txBody>
          <a:bodyPr/>
          <a:lstStyle/>
          <a:p>
            <a:r>
              <a:rPr lang="en-US" altLang="ko-KR"/>
              <a:t>s</a:t>
            </a:r>
            <a:r>
              <a:rPr lang="en-US" altLang="ko-KR"/>
              <a:t>epal data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>
          <a:xfrm>
            <a:off x="6263640" y="3268837"/>
            <a:ext cx="4754880" cy="777240"/>
          </a:xfrm>
        </p:spPr>
        <p:txBody>
          <a:bodyPr/>
          <a:lstStyle/>
          <a:p>
            <a:r>
              <a:rPr lang="en-US" altLang="ko-KR"/>
              <a:t>petal data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17" y="3899158"/>
            <a:ext cx="3609975" cy="2486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625" y="3899158"/>
            <a:ext cx="3609975" cy="2495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173" y="1615525"/>
            <a:ext cx="4972050" cy="13620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rcRect t="65877"/>
          <a:stretch/>
        </p:blipFill>
        <p:spPr>
          <a:xfrm>
            <a:off x="1091565" y="1812273"/>
            <a:ext cx="4857750" cy="96857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484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histogram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06" y="808038"/>
            <a:ext cx="3752850" cy="26574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920" y="1810251"/>
            <a:ext cx="2647950" cy="15049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906" y="3770814"/>
            <a:ext cx="3790950" cy="26384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18" y="3741236"/>
            <a:ext cx="5819775" cy="24765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098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2d visualization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143000" y="2057400"/>
            <a:ext cx="9669379" cy="4038600"/>
          </a:xfrm>
        </p:spPr>
        <p:txBody>
          <a:bodyPr/>
          <a:lstStyle/>
          <a:p>
            <a:r>
              <a:rPr lang="ko-KR" altLang="en-US"/>
              <a:t>현재 한 데이터는 </a:t>
            </a:r>
            <a:r>
              <a:rPr lang="en-US" altLang="ko-KR"/>
              <a:t>4</a:t>
            </a:r>
            <a:r>
              <a:rPr lang="ko-KR" altLang="en-US"/>
              <a:t>가지 특징</a:t>
            </a:r>
            <a:r>
              <a:rPr lang="en-US" altLang="ko-KR"/>
              <a:t>, </a:t>
            </a:r>
            <a:r>
              <a:rPr lang="ko-KR" altLang="en-US"/>
              <a:t>즉 </a:t>
            </a:r>
            <a:r>
              <a:rPr lang="en-US" altLang="ko-KR"/>
              <a:t>4</a:t>
            </a:r>
            <a:r>
              <a:rPr lang="ko-KR" altLang="en-US"/>
              <a:t>차원으로 이루어져 있음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하지만 </a:t>
            </a:r>
            <a:r>
              <a:rPr lang="en-US" altLang="ko-KR"/>
              <a:t>4</a:t>
            </a:r>
            <a:r>
              <a:rPr lang="ko-KR" altLang="en-US"/>
              <a:t>차원 데이터는 시각적으로 인식하기 어렵기 때문에 </a:t>
            </a:r>
            <a:r>
              <a:rPr lang="en-US" altLang="ko-KR"/>
              <a:t>2</a:t>
            </a:r>
            <a:r>
              <a:rPr lang="ko-KR" altLang="en-US"/>
              <a:t>차원 시각화가 필요함</a:t>
            </a:r>
            <a:endParaRPr lang="en-US" altLang="ko-KR"/>
          </a:p>
          <a:p>
            <a:pPr lvl="1"/>
            <a:r>
              <a:rPr lang="en-US" altLang="ko-KR"/>
              <a:t>Principal Component Analysis, t-sne </a:t>
            </a:r>
            <a:r>
              <a:rPr lang="ko-KR" altLang="en-US"/>
              <a:t>등 다양한 기법들이 활용됨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75613"/>
              </p:ext>
            </p:extLst>
          </p:nvPr>
        </p:nvGraphicFramePr>
        <p:xfrm>
          <a:off x="2032000" y="255648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819220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5573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7038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085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sepal</a:t>
                      </a:r>
                      <a:r>
                        <a:rPr lang="en-US" altLang="ko-KR" baseline="0"/>
                        <a:t> length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sepal width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petal length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petal width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9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3.5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1.4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41026"/>
                  </a:ext>
                </a:extLst>
              </a:tr>
            </a:tbl>
          </a:graphicData>
        </a:graphic>
      </p:graphicFrame>
      <p:pic>
        <p:nvPicPr>
          <p:cNvPr id="3074" name="Picture 2" descr="Image result for p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99" y="4492161"/>
            <a:ext cx="5046687" cy="200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ts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506" y="4460448"/>
            <a:ext cx="2618316" cy="19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41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PCA 2d visualization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0" y="2263189"/>
            <a:ext cx="6000750" cy="313372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725" y="2453688"/>
            <a:ext cx="3876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4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heatmap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39" y="1617663"/>
            <a:ext cx="5057775" cy="18478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310" y="1094229"/>
            <a:ext cx="3596013" cy="23712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532" y="4255919"/>
            <a:ext cx="3581400" cy="13620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310" y="3690687"/>
            <a:ext cx="3861167" cy="28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3942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632</TotalTime>
  <Words>156</Words>
  <Application>Microsoft Office PowerPoint</Application>
  <PresentationFormat>와이드스크린</PresentationFormat>
  <Paragraphs>48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Corbel</vt:lpstr>
      <vt:lpstr>기본</vt:lpstr>
      <vt:lpstr>Data visualization Basics</vt:lpstr>
      <vt:lpstr>matplotlib &amp; seaborn</vt:lpstr>
      <vt:lpstr>Iris dataset</vt:lpstr>
      <vt:lpstr>scatter plot</vt:lpstr>
      <vt:lpstr>histogram</vt:lpstr>
      <vt:lpstr>2d visualization</vt:lpstr>
      <vt:lpstr>PCA 2d visualization</vt:lpstr>
      <vt:lpstr>heatmap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시각화 라이브러리</dc:title>
  <dc:creator>Jurim Lee</dc:creator>
  <cp:lastModifiedBy>Jurim Lee</cp:lastModifiedBy>
  <cp:revision>18</cp:revision>
  <dcterms:created xsi:type="dcterms:W3CDTF">2016-11-28T02:03:01Z</dcterms:created>
  <dcterms:modified xsi:type="dcterms:W3CDTF">2016-11-28T12:35:45Z</dcterms:modified>
</cp:coreProperties>
</file>