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9928" autoAdjust="0"/>
  </p:normalViewPr>
  <p:slideViewPr>
    <p:cSldViewPr snapToGrid="0" showGuides="1">
      <p:cViewPr varScale="1">
        <p:scale>
          <a:sx n="117" d="100"/>
          <a:sy n="117" d="100"/>
        </p:scale>
        <p:origin x="18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38256-99CA-42D7-A1D0-65F622559D74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B5C4F-0328-449C-AAC8-DC4EA107F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12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overview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B5C4F-0328-449C-AAC8-DC4EA107FC3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384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Word2vec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8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large dataset PCA visualization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2" y="1651226"/>
            <a:ext cx="50577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6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word embedding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한 단어를 </a:t>
            </a:r>
            <a:r>
              <a:rPr lang="ko-KR" altLang="en-US" b="1"/>
              <a:t>벡터 형태</a:t>
            </a:r>
            <a:r>
              <a:rPr lang="ko-KR" altLang="en-US"/>
              <a:t>로 표현</a:t>
            </a:r>
            <a:endParaRPr lang="en-US" altLang="ko-KR"/>
          </a:p>
          <a:p>
            <a:r>
              <a:rPr lang="en-US" altLang="ko-KR"/>
              <a:t>‘cat’</a:t>
            </a:r>
            <a:r>
              <a:rPr lang="ko-KR" altLang="en-US"/>
              <a:t>과 </a:t>
            </a:r>
            <a:r>
              <a:rPr lang="en-US" altLang="ko-KR"/>
              <a:t>‘kitty’</a:t>
            </a:r>
            <a:r>
              <a:rPr lang="ko-KR" altLang="en-US"/>
              <a:t>는 </a:t>
            </a:r>
            <a:r>
              <a:rPr lang="ko-KR" altLang="en-US" b="1"/>
              <a:t>비슷한 단어</a:t>
            </a:r>
            <a:r>
              <a:rPr lang="ko-KR" altLang="en-US"/>
              <a:t>이므로 </a:t>
            </a:r>
            <a:r>
              <a:rPr lang="ko-KR" altLang="en-US" b="1"/>
              <a:t>비슷한 단어 표현형</a:t>
            </a:r>
            <a:r>
              <a:rPr lang="ko-KR" altLang="en-US"/>
              <a:t>을 가짐</a:t>
            </a:r>
            <a:endParaRPr lang="en-US" altLang="ko-KR"/>
          </a:p>
          <a:p>
            <a:r>
              <a:rPr lang="en-US" altLang="ko-KR"/>
              <a:t>‘hamburger’</a:t>
            </a:r>
            <a:r>
              <a:rPr lang="ko-KR" altLang="en-US"/>
              <a:t>는 </a:t>
            </a:r>
            <a:r>
              <a:rPr lang="en-US" altLang="ko-KR"/>
              <a:t>‘cat’, ‘kitty’</a:t>
            </a:r>
            <a:r>
              <a:rPr lang="ko-KR" altLang="en-US"/>
              <a:t>와 비슷하지 않으므로 다른 표현형 </a:t>
            </a:r>
            <a:r>
              <a:rPr lang="en-US" altLang="ko-KR"/>
              <a:t>= </a:t>
            </a:r>
            <a:r>
              <a:rPr lang="ko-KR" altLang="en-US"/>
              <a:t>거리가 멀다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304" y="3399102"/>
            <a:ext cx="7146759" cy="323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8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word2vec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1" y="2057400"/>
            <a:ext cx="4849586" cy="4038600"/>
          </a:xfrm>
        </p:spPr>
        <p:txBody>
          <a:bodyPr/>
          <a:lstStyle/>
          <a:p>
            <a:r>
              <a:rPr lang="ko-KR" altLang="en-US" b="1"/>
              <a:t>주변 단어</a:t>
            </a:r>
            <a:r>
              <a:rPr lang="ko-KR" altLang="en-US"/>
              <a:t>로 해당 단어를 학습시키는 알고리즘 </a:t>
            </a:r>
            <a:endParaRPr lang="en-US" altLang="ko-KR"/>
          </a:p>
          <a:p>
            <a:pPr lvl="1"/>
            <a:r>
              <a:rPr lang="ko-KR" altLang="en-US"/>
              <a:t>주변에 있으면 </a:t>
            </a:r>
            <a:r>
              <a:rPr lang="ko-KR" altLang="en-US" b="1"/>
              <a:t>단어의 의미가 더 비슷</a:t>
            </a:r>
            <a:r>
              <a:rPr lang="ko-KR" altLang="en-US"/>
              <a:t>할 것이라 가정</a:t>
            </a:r>
            <a:endParaRPr lang="en-US" altLang="ko-KR"/>
          </a:p>
          <a:p>
            <a:r>
              <a:rPr lang="ko-KR" altLang="en-US"/>
              <a:t>기존의 인공신경망으로 구성된 워드 임베딩 모델에 비해 </a:t>
            </a:r>
            <a:r>
              <a:rPr lang="ko-KR" altLang="en-US" b="1"/>
              <a:t>계산량</a:t>
            </a:r>
            <a:r>
              <a:rPr lang="en-US" altLang="ko-KR" b="1"/>
              <a:t>/</a:t>
            </a:r>
            <a:r>
              <a:rPr lang="ko-KR" altLang="en-US" b="1"/>
              <a:t>복잡도감소</a:t>
            </a:r>
            <a:endParaRPr lang="en-US" altLang="ko-KR" b="1"/>
          </a:p>
          <a:p>
            <a:r>
              <a:rPr lang="ko-KR" altLang="en-US" b="1"/>
              <a:t>예시</a:t>
            </a:r>
            <a:r>
              <a:rPr lang="en-US" altLang="ko-KR" b="1"/>
              <a:t>)</a:t>
            </a:r>
            <a:endParaRPr lang="en-US" altLang="ko-KR" b="1"/>
          </a:p>
          <a:p>
            <a:pPr lvl="1"/>
            <a:r>
              <a:rPr lang="en-US" altLang="ko-KR"/>
              <a:t>The </a:t>
            </a:r>
            <a:r>
              <a:rPr lang="en-US" altLang="ko-KR" b="1"/>
              <a:t>cat</a:t>
            </a:r>
            <a:r>
              <a:rPr lang="en-US" altLang="ko-KR"/>
              <a:t> purrs.</a:t>
            </a:r>
          </a:p>
          <a:p>
            <a:pPr lvl="1"/>
            <a:r>
              <a:rPr lang="en-US" altLang="ko-KR"/>
              <a:t>This </a:t>
            </a:r>
            <a:r>
              <a:rPr lang="en-US" altLang="ko-KR" b="1"/>
              <a:t>cat</a:t>
            </a:r>
            <a:r>
              <a:rPr lang="en-US" altLang="ko-KR"/>
              <a:t> hunts mice.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485" y="2462714"/>
            <a:ext cx="4521491" cy="322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6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27" y="697831"/>
            <a:ext cx="10226345" cy="571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0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word2vec models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/>
              <a:t>Continuous Bag-Of-Words (CBOW)</a:t>
            </a:r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30155" y="2720975"/>
            <a:ext cx="2980252" cy="3384550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ko-KR"/>
              <a:t>Skip-gram</a:t>
            </a:r>
            <a:endParaRPr lang="ko-KR" altLang="en-US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57156" y="2719388"/>
            <a:ext cx="2778326" cy="3382962"/>
          </a:xfrm>
          <a:prstGeom prst="rect">
            <a:avLst/>
          </a:prstGeom>
        </p:spPr>
      </p:pic>
      <p:sp>
        <p:nvSpPr>
          <p:cNvPr id="10" name="왼쪽 중괄호 9"/>
          <p:cNvSpPr/>
          <p:nvPr/>
        </p:nvSpPr>
        <p:spPr>
          <a:xfrm>
            <a:off x="1796715" y="2959768"/>
            <a:ext cx="353755" cy="3056021"/>
          </a:xfrm>
          <a:prstGeom prst="leftBrace">
            <a:avLst>
              <a:gd name="adj1" fmla="val 11490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1684" y="4303112"/>
            <a:ext cx="115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2"/>
                </a:solidFill>
              </a:rPr>
              <a:t>주변 단어</a:t>
            </a: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35916" y="4303112"/>
            <a:ext cx="115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2"/>
                </a:solidFill>
              </a:rPr>
              <a:t>주변 단어</a:t>
            </a: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4" name="왼쪽 중괄호 13"/>
          <p:cNvSpPr/>
          <p:nvPr/>
        </p:nvSpPr>
        <p:spPr>
          <a:xfrm flipH="1">
            <a:off x="10158821" y="2959768"/>
            <a:ext cx="353755" cy="3056021"/>
          </a:xfrm>
          <a:prstGeom prst="leftBrace">
            <a:avLst>
              <a:gd name="adj1" fmla="val 11490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56266" y="4410869"/>
            <a:ext cx="115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2"/>
                </a:solidFill>
              </a:rPr>
              <a:t>중심 단어</a:t>
            </a:r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18246" y="4795533"/>
            <a:ext cx="51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cat</a:t>
            </a:r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64045" y="4780201"/>
            <a:ext cx="51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cat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3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training</a:t>
            </a:r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가장 많이 쓰이는 </a:t>
            </a:r>
            <a:r>
              <a:rPr lang="en-US" altLang="ko-KR"/>
              <a:t>python </a:t>
            </a:r>
            <a:r>
              <a:rPr lang="ko-KR" altLang="en-US"/>
              <a:t>라이브러리인 </a:t>
            </a:r>
            <a:r>
              <a:rPr lang="en-US" altLang="ko-KR"/>
              <a:t>gensim </a:t>
            </a:r>
            <a:r>
              <a:rPr lang="ko-KR" altLang="en-US"/>
              <a:t>사용</a:t>
            </a:r>
            <a:endParaRPr lang="en-US" altLang="ko-KR"/>
          </a:p>
          <a:p>
            <a:pPr lvl="1"/>
            <a:r>
              <a:rPr lang="en-US" altLang="ko-KR"/>
              <a:t>pip install gensim</a:t>
            </a:r>
          </a:p>
          <a:p>
            <a:pPr lvl="1"/>
            <a:r>
              <a:rPr lang="ko-KR" altLang="en-US"/>
              <a:t>쉽고 빠르게 </a:t>
            </a:r>
            <a:r>
              <a:rPr lang="en-US" altLang="ko-KR"/>
              <a:t>word2vec </a:t>
            </a:r>
            <a:r>
              <a:rPr lang="ko-KR" altLang="en-US"/>
              <a:t>알고리즘을 돌릴 수 있음</a:t>
            </a:r>
            <a:endParaRPr lang="en-US" altLang="ko-KR"/>
          </a:p>
          <a:p>
            <a:r>
              <a:rPr lang="ko-KR" altLang="en-US"/>
              <a:t>작은 데이터 셋 </a:t>
            </a:r>
            <a:r>
              <a:rPr lang="en-US" altLang="ko-KR"/>
              <a:t>(</a:t>
            </a:r>
            <a:r>
              <a:rPr lang="ko-KR" altLang="en-US"/>
              <a:t>직접 만들어서 학습</a:t>
            </a:r>
            <a:r>
              <a:rPr lang="en-US" altLang="ko-KR"/>
              <a:t>)</a:t>
            </a:r>
            <a:r>
              <a:rPr lang="ko-KR" altLang="en-US"/>
              <a:t>과 큰 데이터 셋</a:t>
            </a:r>
            <a:r>
              <a:rPr lang="en-US" altLang="ko-KR"/>
              <a:t> (20 newsgroup dataset)</a:t>
            </a:r>
            <a:r>
              <a:rPr lang="ko-KR" altLang="en-US"/>
              <a:t>을 통해 </a:t>
            </a:r>
            <a:r>
              <a:rPr lang="en-US" altLang="ko-KR"/>
              <a:t>word2vec </a:t>
            </a:r>
            <a:r>
              <a:rPr lang="ko-KR" altLang="en-US"/>
              <a:t>학습</a:t>
            </a:r>
            <a:endParaRPr lang="en-US" altLang="ko-KR"/>
          </a:p>
          <a:p>
            <a:r>
              <a:rPr lang="ko-KR" altLang="en-US"/>
              <a:t>학습된 워드 임베딩을 시각화</a:t>
            </a:r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588" y="3872123"/>
            <a:ext cx="3688896" cy="222387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6068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small dataset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1965960"/>
            <a:ext cx="9872871" cy="4038600"/>
          </a:xfrm>
        </p:spPr>
        <p:txBody>
          <a:bodyPr/>
          <a:lstStyle/>
          <a:p>
            <a:r>
              <a:rPr lang="ko-KR" altLang="en-US"/>
              <a:t>다음과 같이 </a:t>
            </a:r>
            <a:r>
              <a:rPr lang="en-US" altLang="ko-KR"/>
              <a:t>pair</a:t>
            </a:r>
            <a:r>
              <a:rPr lang="ko-KR" altLang="en-US"/>
              <a:t>로 된 데이터셋 구축</a:t>
            </a:r>
            <a:endParaRPr lang="en-US" altLang="ko-KR"/>
          </a:p>
          <a:p>
            <a:pPr lvl="1"/>
            <a:r>
              <a:rPr lang="ko-KR" altLang="en-US"/>
              <a:t>한 문장</a:t>
            </a:r>
            <a:r>
              <a:rPr lang="en-US" altLang="ko-KR"/>
              <a:t>/</a:t>
            </a:r>
            <a:r>
              <a:rPr lang="ko-KR" altLang="en-US"/>
              <a:t>문서를 단어들의 리스트로 나타낼 때</a:t>
            </a:r>
            <a:r>
              <a:rPr lang="en-US" altLang="ko-KR"/>
              <a:t>, </a:t>
            </a:r>
            <a:r>
              <a:rPr lang="ko-KR" altLang="en-US"/>
              <a:t>그 </a:t>
            </a:r>
            <a:r>
              <a:rPr lang="en-US" altLang="ko-KR"/>
              <a:t>list</a:t>
            </a:r>
            <a:r>
              <a:rPr lang="ko-KR" altLang="en-US"/>
              <a:t>들의 </a:t>
            </a:r>
            <a:r>
              <a:rPr lang="en-US" altLang="ko-KR"/>
              <a:t>list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5</a:t>
            </a:r>
            <a:r>
              <a:rPr lang="ko-KR" altLang="en-US"/>
              <a:t>차원의 벡터 </a:t>
            </a:r>
            <a:r>
              <a:rPr lang="en-US" altLang="ko-KR"/>
              <a:t>(5</a:t>
            </a:r>
            <a:r>
              <a:rPr lang="ko-KR" altLang="en-US"/>
              <a:t>개의 </a:t>
            </a:r>
            <a:r>
              <a:rPr lang="en-US" altLang="ko-KR"/>
              <a:t>float </a:t>
            </a:r>
            <a:r>
              <a:rPr lang="ko-KR" altLang="en-US"/>
              <a:t>형으로 하나의 단어를 나타냄</a:t>
            </a:r>
            <a:r>
              <a:rPr lang="en-US" altLang="ko-KR"/>
              <a:t>)</a:t>
            </a:r>
            <a:r>
              <a:rPr lang="ko-KR" altLang="en-US"/>
              <a:t>로 나타냄</a:t>
            </a:r>
            <a:endParaRPr lang="en-US" altLang="ko-KR"/>
          </a:p>
          <a:p>
            <a:r>
              <a:rPr lang="ko-KR" altLang="en-US"/>
              <a:t>출현 빈도가 한정되어있으므로 </a:t>
            </a:r>
            <a:r>
              <a:rPr lang="en-US" altLang="ko-KR"/>
              <a:t>min_count = 1</a:t>
            </a:r>
            <a:r>
              <a:rPr lang="ko-KR" altLang="en-US"/>
              <a:t>를 통해 모든 단어가 학습되도록 설정함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033" y="2935060"/>
            <a:ext cx="7829550" cy="60007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2" y="4868635"/>
            <a:ext cx="3762375" cy="15621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7" name="직선 화살표 연결선 6"/>
          <p:cNvCxnSpPr/>
          <p:nvPr/>
        </p:nvCxnSpPr>
        <p:spPr>
          <a:xfrm flipH="1">
            <a:off x="5009913" y="6113842"/>
            <a:ext cx="4692833" cy="0"/>
          </a:xfrm>
          <a:prstGeom prst="straightConnector1">
            <a:avLst/>
          </a:prstGeom>
          <a:ln w="127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73970" y="5749527"/>
            <a:ext cx="186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실제 학습 과정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small dataset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가장 비슷한 단어 알아내기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/>
              <a:t>학습된 워드 임베딩 활용</a:t>
            </a:r>
            <a:endParaRPr lang="en-US" altLang="ko-KR"/>
          </a:p>
          <a:p>
            <a:r>
              <a:rPr lang="ko-KR" altLang="en-US"/>
              <a:t>가장 비슷한 단어를 </a:t>
            </a:r>
            <a:r>
              <a:rPr lang="en-US" altLang="ko-KR"/>
              <a:t>cosine similarity</a:t>
            </a:r>
            <a:r>
              <a:rPr lang="ko-KR" altLang="en-US"/>
              <a:t>를 통해 계산 </a:t>
            </a:r>
            <a:r>
              <a:rPr lang="en-US" altLang="ko-KR"/>
              <a:t>(gensim </a:t>
            </a:r>
            <a:r>
              <a:rPr lang="ko-KR" altLang="en-US"/>
              <a:t>라이브러리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/>
              <a:t>시각화</a:t>
            </a:r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4"/>
          </p:nvPr>
        </p:nvSpPr>
        <p:spPr>
          <a:xfrm>
            <a:off x="6096000" y="2719322"/>
            <a:ext cx="4754880" cy="3383280"/>
          </a:xfrm>
        </p:spPr>
        <p:txBody>
          <a:bodyPr/>
          <a:lstStyle/>
          <a:p>
            <a:r>
              <a:rPr lang="en-US" altLang="ko-KR"/>
              <a:t>scatter plot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80" y="4128408"/>
            <a:ext cx="3651739" cy="18151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202" y="3363350"/>
            <a:ext cx="2872411" cy="2739252"/>
          </a:xfrm>
          <a:prstGeom prst="rect">
            <a:avLst/>
          </a:prstGeom>
        </p:spPr>
      </p:pic>
      <p:sp>
        <p:nvSpPr>
          <p:cNvPr id="12" name="내용 개체 틀 7"/>
          <p:cNvSpPr txBox="1">
            <a:spLocks/>
          </p:cNvSpPr>
          <p:nvPr/>
        </p:nvSpPr>
        <p:spPr>
          <a:xfrm>
            <a:off x="9244419" y="2686250"/>
            <a:ext cx="2150927" cy="3383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heatmap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613" y="3666140"/>
            <a:ext cx="3141889" cy="213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5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large dataset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1" y="2057400"/>
            <a:ext cx="4953000" cy="4038600"/>
          </a:xfrm>
        </p:spPr>
        <p:txBody>
          <a:bodyPr/>
          <a:lstStyle/>
          <a:p>
            <a:r>
              <a:rPr lang="ko-KR" altLang="en-US" b="1"/>
              <a:t>데이터의 전처리</a:t>
            </a:r>
            <a:endParaRPr lang="en-US" altLang="ko-KR" b="1"/>
          </a:p>
          <a:p>
            <a:pPr lvl="1"/>
            <a:r>
              <a:rPr lang="ko-KR" altLang="en-US"/>
              <a:t>모두 소문자로</a:t>
            </a:r>
            <a:endParaRPr lang="en-US" altLang="ko-KR"/>
          </a:p>
          <a:p>
            <a:pPr lvl="1"/>
            <a:r>
              <a:rPr lang="ko-KR" altLang="en-US"/>
              <a:t>알파벳</a:t>
            </a:r>
            <a:r>
              <a:rPr lang="en-US" altLang="ko-KR"/>
              <a:t>, </a:t>
            </a:r>
            <a:r>
              <a:rPr lang="ko-KR" altLang="en-US"/>
              <a:t>숫자</a:t>
            </a:r>
            <a:r>
              <a:rPr lang="en-US" altLang="ko-KR"/>
              <a:t>, </a:t>
            </a:r>
            <a:r>
              <a:rPr lang="ko-KR" altLang="en-US"/>
              <a:t>스페이스 이외의 모든 기호는 제거</a:t>
            </a:r>
            <a:endParaRPr lang="en-US" altLang="ko-KR"/>
          </a:p>
          <a:p>
            <a:pPr lvl="1"/>
            <a:r>
              <a:rPr lang="en-US" altLang="ko-KR"/>
              <a:t>word2vec </a:t>
            </a:r>
            <a:r>
              <a:rPr lang="ko-KR" altLang="en-US"/>
              <a:t>모델의 인풋으로 넣기 위해서 스페이스 단위로 단어를 자름</a:t>
            </a:r>
            <a:endParaRPr lang="en-US" altLang="ko-KR"/>
          </a:p>
          <a:p>
            <a:r>
              <a:rPr lang="en-US" altLang="ko-KR" b="1"/>
              <a:t>20 newsgroups dataset</a:t>
            </a:r>
          </a:p>
          <a:p>
            <a:pPr lvl="1"/>
            <a:r>
              <a:rPr lang="ko-KR" altLang="en-US"/>
              <a:t>인터넷 포럼과 같이 특정 주제에 대해 이메일로 주고받은 대화 데이터</a:t>
            </a:r>
            <a:endParaRPr lang="en-US" altLang="ko-KR"/>
          </a:p>
          <a:p>
            <a:r>
              <a:rPr lang="ko-KR" altLang="en-US" b="1"/>
              <a:t>학습 방법</a:t>
            </a:r>
            <a:r>
              <a:rPr lang="en-US" altLang="ko-KR" b="1"/>
              <a:t>(</a:t>
            </a:r>
            <a:r>
              <a:rPr lang="ko-KR" altLang="en-US" b="1"/>
              <a:t>코드</a:t>
            </a:r>
            <a:r>
              <a:rPr lang="en-US" altLang="ko-KR" b="1"/>
              <a:t>)</a:t>
            </a:r>
            <a:r>
              <a:rPr lang="ko-KR" altLang="en-US" b="1"/>
              <a:t>은 이전과 동일</a:t>
            </a:r>
            <a:endParaRPr lang="en-US" altLang="ko-KR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890" y="3633107"/>
            <a:ext cx="5324475" cy="2971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60" y="2057400"/>
            <a:ext cx="5848350" cy="107632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8543193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353</TotalTime>
  <Words>263</Words>
  <Application>Microsoft Office PowerPoint</Application>
  <PresentationFormat>와이드스크린</PresentationFormat>
  <Paragraphs>55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Corbel</vt:lpstr>
      <vt:lpstr>기본</vt:lpstr>
      <vt:lpstr>Word2vec</vt:lpstr>
      <vt:lpstr>word embedding</vt:lpstr>
      <vt:lpstr>word2vec</vt:lpstr>
      <vt:lpstr>PowerPoint 프레젠테이션</vt:lpstr>
      <vt:lpstr>word2vec models</vt:lpstr>
      <vt:lpstr>training</vt:lpstr>
      <vt:lpstr>small dataset</vt:lpstr>
      <vt:lpstr>small dataset</vt:lpstr>
      <vt:lpstr>large dataset</vt:lpstr>
      <vt:lpstr>large dataset PCA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Word2vec</dc:title>
  <dc:creator>Jurim Lee</dc:creator>
  <cp:lastModifiedBy>Jurim Lee</cp:lastModifiedBy>
  <cp:revision>11</cp:revision>
  <dcterms:created xsi:type="dcterms:W3CDTF">2016-12-27T03:07:42Z</dcterms:created>
  <dcterms:modified xsi:type="dcterms:W3CDTF">2016-12-27T09:01:24Z</dcterms:modified>
</cp:coreProperties>
</file>