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Source Code Pro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E81622-B76E-41D8-8E59-D368672A3DAD}">
  <a:tblStyle styleId="{4CE81622-B76E-41D8-8E59-D368672A3D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SourceCodePr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swald-regular.fntdata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Oswald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fbe2ea13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fbe2ea13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f01c3730a4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f01c3730a4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5c840908e2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5c840908e2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5c840908e2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5c840908e2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5c840908e2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5c840908e2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5c840908e2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5c840908e2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dc5a99b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dc5a99b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490daf58fd5c88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490daf58fd5c88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c840908e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c840908e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1c7666f7cd2eb7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1c7666f7cd2eb7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5c840908e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5c840908e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c3299eb96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c3299eb96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4eab2653451f77a8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4eab2653451f77a8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ebcf879d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ebcf879d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9.pn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9" Type="http://schemas.openxmlformats.org/officeDocument/2006/relationships/image" Target="../media/image4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Relationship Id="rId7" Type="http://schemas.openxmlformats.org/officeDocument/2006/relationships/image" Target="../media/image34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16.png"/><Relationship Id="rId6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image" Target="../media/image27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8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Lattice.io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4"/>
          <p:cNvSpPr txBox="1"/>
          <p:nvPr>
            <p:ph idx="4294967295" type="title"/>
          </p:nvPr>
        </p:nvSpPr>
        <p:spPr>
          <a:xfrm>
            <a:off x="152063" y="762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60A61"/>
                </a:solidFill>
                <a:latin typeface="Oswald"/>
                <a:ea typeface="Oswald"/>
                <a:cs typeface="Oswald"/>
                <a:sym typeface="Oswald"/>
              </a:rPr>
              <a:t>Edge Computing</a:t>
            </a:r>
            <a:r>
              <a:rPr lang="en" sz="3000">
                <a:latin typeface="Oswald"/>
                <a:ea typeface="Oswald"/>
                <a:cs typeface="Oswald"/>
                <a:sym typeface="Oswald"/>
              </a:rPr>
              <a:t> HA cluster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22" name="Google Shape;422;p34"/>
          <p:cNvSpPr/>
          <p:nvPr/>
        </p:nvSpPr>
        <p:spPr>
          <a:xfrm>
            <a:off x="1385425" y="2629150"/>
            <a:ext cx="1498200" cy="19809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F60A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4"/>
          <p:cNvSpPr txBox="1"/>
          <p:nvPr>
            <p:ph idx="4294967295" type="body"/>
          </p:nvPr>
        </p:nvSpPr>
        <p:spPr>
          <a:xfrm>
            <a:off x="4078550" y="1866975"/>
            <a:ext cx="4885800" cy="17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High availability through lattice fabric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Scale out computing node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GPU sharing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Pooling and sharing fast SSD storage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High speed networking through lattice fabric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34"/>
          <p:cNvSpPr/>
          <p:nvPr/>
        </p:nvSpPr>
        <p:spPr>
          <a:xfrm>
            <a:off x="861100" y="2093350"/>
            <a:ext cx="1310400" cy="38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425" name="Google Shape;425;p34"/>
          <p:cNvSpPr/>
          <p:nvPr/>
        </p:nvSpPr>
        <p:spPr>
          <a:xfrm>
            <a:off x="934725" y="2174350"/>
            <a:ext cx="1120500" cy="222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   Intel NUC</a:t>
            </a:r>
            <a:endParaRPr b="1" sz="1000"/>
          </a:p>
        </p:txBody>
      </p:sp>
      <p:pic>
        <p:nvPicPr>
          <p:cNvPr id="426" name="Google Shape;4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600" y="3576275"/>
            <a:ext cx="2637550" cy="95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4"/>
          <p:cNvSpPr/>
          <p:nvPr/>
        </p:nvSpPr>
        <p:spPr>
          <a:xfrm>
            <a:off x="812575" y="830625"/>
            <a:ext cx="6245700" cy="807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Edge computing is constrained in power/space,  Lattice fabric naturally scale out edge computer 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device to achieve high performance and high availability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28" name="Google Shape;42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350" y="2702987"/>
            <a:ext cx="1422750" cy="4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9675" y="2712908"/>
            <a:ext cx="1422750" cy="4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350" y="3312587"/>
            <a:ext cx="1422750" cy="4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0855" y="3322508"/>
            <a:ext cx="1422750" cy="4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350" y="3998387"/>
            <a:ext cx="1422750" cy="4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9600" y="4008308"/>
            <a:ext cx="1422750" cy="4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5"/>
          <p:cNvSpPr txBox="1"/>
          <p:nvPr>
            <p:ph idx="4294967295" type="title"/>
          </p:nvPr>
        </p:nvSpPr>
        <p:spPr>
          <a:xfrm>
            <a:off x="152063" y="762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60A61"/>
                </a:solidFill>
                <a:latin typeface="Oswald"/>
                <a:ea typeface="Oswald"/>
                <a:cs typeface="Oswald"/>
                <a:sym typeface="Oswald"/>
              </a:rPr>
              <a:t>Other PCIE</a:t>
            </a:r>
            <a:r>
              <a:rPr lang="en" sz="3000">
                <a:latin typeface="Oswald"/>
                <a:ea typeface="Oswald"/>
                <a:cs typeface="Oswald"/>
                <a:sym typeface="Oswald"/>
              </a:rPr>
              <a:t> infrastructure vendor comparison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9" name="Google Shape;439;p35"/>
          <p:cNvSpPr txBox="1"/>
          <p:nvPr>
            <p:ph idx="4294967295" type="body"/>
          </p:nvPr>
        </p:nvSpPr>
        <p:spPr>
          <a:xfrm>
            <a:off x="4724400" y="2364852"/>
            <a:ext cx="3430200" cy="24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Minimal</a:t>
            </a: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 hardware, agile deployment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Flexible GPU/FPGA placement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High performance flash file system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Global memory pooling/sharing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0" name="Google Shape;4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150" y="1295550"/>
            <a:ext cx="1137876" cy="40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4175" y="1371750"/>
            <a:ext cx="875788" cy="4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5"/>
          <p:cNvSpPr txBox="1"/>
          <p:nvPr>
            <p:ph idx="4294967295" type="body"/>
          </p:nvPr>
        </p:nvSpPr>
        <p:spPr>
          <a:xfrm>
            <a:off x="757875" y="2358625"/>
            <a:ext cx="3728400" cy="25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Heavy hardware investment, proprietary server box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GPU/FPGA inside one big box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No SSD file system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No memory pooling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35"/>
          <p:cNvSpPr txBox="1"/>
          <p:nvPr>
            <p:ph idx="4294967295" type="title"/>
          </p:nvPr>
        </p:nvSpPr>
        <p:spPr>
          <a:xfrm>
            <a:off x="5537100" y="1286900"/>
            <a:ext cx="1804800" cy="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60A61"/>
                </a:solidFill>
                <a:latin typeface="Oswald"/>
                <a:ea typeface="Oswald"/>
                <a:cs typeface="Oswald"/>
                <a:sym typeface="Oswald"/>
              </a:rPr>
              <a:t>Lattice</a:t>
            </a:r>
            <a:r>
              <a:rPr lang="en" sz="3000">
                <a:solidFill>
                  <a:srgbClr val="F60A61"/>
                </a:solidFill>
                <a:latin typeface="Oswald"/>
                <a:ea typeface="Oswald"/>
                <a:cs typeface="Oswald"/>
                <a:sym typeface="Oswald"/>
              </a:rPr>
              <a:t>.io</a:t>
            </a:r>
            <a:endParaRPr sz="3000">
              <a:solidFill>
                <a:srgbClr val="F60A6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6"/>
          <p:cNvSpPr txBox="1"/>
          <p:nvPr>
            <p:ph type="ctrTitle"/>
          </p:nvPr>
        </p:nvSpPr>
        <p:spPr>
          <a:xfrm>
            <a:off x="112750" y="800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Development Phases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449" name="Google Shape;449;p36"/>
          <p:cNvGrpSpPr/>
          <p:nvPr/>
        </p:nvGrpSpPr>
        <p:grpSpPr>
          <a:xfrm>
            <a:off x="4208924" y="1342825"/>
            <a:ext cx="2428626" cy="1793750"/>
            <a:chOff x="4526674" y="1792899"/>
            <a:chExt cx="2428626" cy="1793750"/>
          </a:xfrm>
        </p:grpSpPr>
        <p:sp>
          <p:nvSpPr>
            <p:cNvPr id="450" name="Google Shape;450;p36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1" name="Google Shape;451;p36"/>
            <p:cNvGrpSpPr/>
            <p:nvPr/>
          </p:nvGrpSpPr>
          <p:grpSpPr>
            <a:xfrm>
              <a:off x="4526674" y="1792899"/>
              <a:ext cx="2428626" cy="1793750"/>
              <a:chOff x="4526674" y="1792899"/>
              <a:chExt cx="2428626" cy="1793750"/>
            </a:xfrm>
          </p:grpSpPr>
          <p:grpSp>
            <p:nvGrpSpPr>
              <p:cNvPr id="452" name="Google Shape;452;p36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53" name="Google Shape;453;p36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54" name="Google Shape;454;p36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55" name="Google Shape;455;p36"/>
              <p:cNvSpPr txBox="1"/>
              <p:nvPr/>
            </p:nvSpPr>
            <p:spPr>
              <a:xfrm>
                <a:off x="4526674" y="3215249"/>
                <a:ext cx="9126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12 Month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56" name="Google Shape;456;p36"/>
              <p:cNvSpPr txBox="1"/>
              <p:nvPr/>
            </p:nvSpPr>
            <p:spPr>
              <a:xfrm>
                <a:off x="4701700" y="1792899"/>
                <a:ext cx="2253600" cy="128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latin typeface="Roboto"/>
                    <a:ea typeface="Roboto"/>
                    <a:cs typeface="Roboto"/>
                    <a:sym typeface="Roboto"/>
                  </a:rPr>
                  <a:t>Product sampling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AI training library complete, Memory pooling library complete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57" name="Google Shape;457;p36"/>
          <p:cNvGrpSpPr/>
          <p:nvPr/>
        </p:nvGrpSpPr>
        <p:grpSpPr>
          <a:xfrm>
            <a:off x="6118048" y="2252525"/>
            <a:ext cx="2721152" cy="2150850"/>
            <a:chOff x="6435798" y="2702599"/>
            <a:chExt cx="2721152" cy="2150850"/>
          </a:xfrm>
        </p:grpSpPr>
        <p:sp>
          <p:nvSpPr>
            <p:cNvPr id="458" name="Google Shape;458;p36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9" name="Google Shape;459;p36"/>
            <p:cNvGrpSpPr/>
            <p:nvPr/>
          </p:nvGrpSpPr>
          <p:grpSpPr>
            <a:xfrm>
              <a:off x="6435798" y="2702599"/>
              <a:ext cx="2715977" cy="2150850"/>
              <a:chOff x="6435798" y="2702599"/>
              <a:chExt cx="2715977" cy="2150850"/>
            </a:xfrm>
          </p:grpSpPr>
          <p:grpSp>
            <p:nvGrpSpPr>
              <p:cNvPr id="460" name="Google Shape;460;p36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461" name="Google Shape;461;p36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62" name="Google Shape;462;p36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63" name="Google Shape;463;p36"/>
              <p:cNvSpPr txBox="1"/>
              <p:nvPr/>
            </p:nvSpPr>
            <p:spPr>
              <a:xfrm>
                <a:off x="6435798" y="2702599"/>
                <a:ext cx="9336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18 Month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64" name="Google Shape;464;p36"/>
              <p:cNvSpPr txBox="1"/>
              <p:nvPr/>
            </p:nvSpPr>
            <p:spPr>
              <a:xfrm>
                <a:off x="6898175" y="3218449"/>
                <a:ext cx="2253600" cy="163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latin typeface="Roboto"/>
                    <a:ea typeface="Roboto"/>
                    <a:cs typeface="Roboto"/>
                    <a:sym typeface="Roboto"/>
                  </a:rPr>
                  <a:t>First </a:t>
                </a:r>
                <a:r>
                  <a:rPr b="1" lang="en" sz="1100">
                    <a:latin typeface="Roboto"/>
                    <a:ea typeface="Roboto"/>
                    <a:cs typeface="Roboto"/>
                    <a:sym typeface="Roboto"/>
                  </a:rPr>
                  <a:t>generation</a:t>
                </a:r>
                <a:r>
                  <a:rPr b="1" lang="en" sz="1100">
                    <a:latin typeface="Roboto"/>
                    <a:ea typeface="Roboto"/>
                    <a:cs typeface="Roboto"/>
                    <a:sym typeface="Roboto"/>
                  </a:rPr>
                  <a:t> product complete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Flash file system development done,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PCIE Gen6 development in progress</a:t>
                </a: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65" name="Google Shape;465;p36"/>
          <p:cNvGrpSpPr/>
          <p:nvPr/>
        </p:nvGrpSpPr>
        <p:grpSpPr>
          <a:xfrm>
            <a:off x="178251" y="978275"/>
            <a:ext cx="2807223" cy="2310627"/>
            <a:chOff x="495991" y="1857799"/>
            <a:chExt cx="2807223" cy="1728864"/>
          </a:xfrm>
        </p:grpSpPr>
        <p:sp>
          <p:nvSpPr>
            <p:cNvPr id="466" name="Google Shape;466;p36"/>
            <p:cNvSpPr/>
            <p:nvPr/>
          </p:nvSpPr>
          <p:spPr>
            <a:xfrm>
              <a:off x="932589" y="3095882"/>
              <a:ext cx="1958400" cy="92400"/>
            </a:xfrm>
            <a:prstGeom prst="rect">
              <a:avLst/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7" name="Google Shape;467;p36"/>
            <p:cNvGrpSpPr/>
            <p:nvPr/>
          </p:nvGrpSpPr>
          <p:grpSpPr>
            <a:xfrm>
              <a:off x="495991" y="1857799"/>
              <a:ext cx="2807223" cy="1728864"/>
              <a:chOff x="495991" y="1857799"/>
              <a:chExt cx="2807223" cy="1728864"/>
            </a:xfrm>
          </p:grpSpPr>
          <p:sp>
            <p:nvSpPr>
              <p:cNvPr id="468" name="Google Shape;468;p36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0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469" name="Google Shape;469;p36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70" name="Google Shape;470;p36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71" name="Google Shape;471;p36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72" name="Google Shape;472;p36"/>
              <p:cNvSpPr txBox="1"/>
              <p:nvPr/>
            </p:nvSpPr>
            <p:spPr>
              <a:xfrm>
                <a:off x="823114" y="1857799"/>
                <a:ext cx="24801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latin typeface="Roboto"/>
                    <a:ea typeface="Roboto"/>
                    <a:cs typeface="Roboto"/>
                    <a:sym typeface="Roboto"/>
                  </a:rPr>
                  <a:t>Building Team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Hire ~25 people team              HW/SW development                               System integration                                       Performance tuning 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73" name="Google Shape;473;p36"/>
          <p:cNvGrpSpPr/>
          <p:nvPr/>
        </p:nvGrpSpPr>
        <p:grpSpPr>
          <a:xfrm>
            <a:off x="2207851" y="2252525"/>
            <a:ext cx="2501349" cy="1735651"/>
            <a:chOff x="2525601" y="2702599"/>
            <a:chExt cx="2501349" cy="1735651"/>
          </a:xfrm>
        </p:grpSpPr>
        <p:sp>
          <p:nvSpPr>
            <p:cNvPr id="474" name="Google Shape;474;p36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5" name="Google Shape;475;p36"/>
            <p:cNvGrpSpPr/>
            <p:nvPr/>
          </p:nvGrpSpPr>
          <p:grpSpPr>
            <a:xfrm>
              <a:off x="2525601" y="2702599"/>
              <a:ext cx="2501349" cy="1735651"/>
              <a:chOff x="2525601" y="2702599"/>
              <a:chExt cx="2501349" cy="1735651"/>
            </a:xfrm>
          </p:grpSpPr>
          <p:sp>
            <p:nvSpPr>
              <p:cNvPr id="476" name="Google Shape;476;p36"/>
              <p:cNvSpPr txBox="1"/>
              <p:nvPr/>
            </p:nvSpPr>
            <p:spPr>
              <a:xfrm>
                <a:off x="2525601" y="2702599"/>
                <a:ext cx="928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6 Month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477" name="Google Shape;477;p36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478" name="Google Shape;478;p36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79" name="Google Shape;479;p36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0" name="Google Shape;480;p36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latin typeface="Roboto"/>
                    <a:ea typeface="Roboto"/>
                    <a:cs typeface="Roboto"/>
                    <a:sym typeface="Roboto"/>
                  </a:rPr>
                  <a:t>HW development done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latin typeface="Roboto"/>
                    <a:ea typeface="Roboto"/>
                    <a:cs typeface="Roboto"/>
                    <a:sym typeface="Roboto"/>
                  </a:rPr>
                  <a:t>Library for AI</a:t>
                </a:r>
                <a:r>
                  <a:rPr b="1" lang="en" sz="1100">
                    <a:latin typeface="Roboto"/>
                    <a:ea typeface="Roboto"/>
                    <a:cs typeface="Roboto"/>
                    <a:sym typeface="Roboto"/>
                  </a:rPr>
                  <a:t> training Roll out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3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100">
                    <a:latin typeface="Roboto"/>
                    <a:ea typeface="Roboto"/>
                    <a:cs typeface="Roboto"/>
                    <a:sym typeface="Roboto"/>
                  </a:rPr>
                  <a:t>Provide AI training library support Nvidia, AMD GPU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cxnSp>
        <p:nvCxnSpPr>
          <p:cNvPr id="481" name="Google Shape;481;p36"/>
          <p:cNvCxnSpPr/>
          <p:nvPr/>
        </p:nvCxnSpPr>
        <p:spPr>
          <a:xfrm rot="10800000">
            <a:off x="625200" y="4322275"/>
            <a:ext cx="1601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36"/>
          <p:cNvCxnSpPr/>
          <p:nvPr/>
        </p:nvCxnSpPr>
        <p:spPr>
          <a:xfrm>
            <a:off x="4676300" y="4367125"/>
            <a:ext cx="212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3" name="Google Shape;483;p36"/>
          <p:cNvSpPr txBox="1"/>
          <p:nvPr/>
        </p:nvSpPr>
        <p:spPr>
          <a:xfrm>
            <a:off x="2322150" y="4090825"/>
            <a:ext cx="2354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 sz="1350">
                <a:solidFill>
                  <a:srgbClr val="93C47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38761D"/>
                </a:solidFill>
              </a:rPr>
              <a:t>3</a:t>
            </a:r>
            <a:r>
              <a:rPr lang="en">
                <a:solidFill>
                  <a:srgbClr val="38761D"/>
                </a:solidFill>
              </a:rPr>
              <a:t>千万 </a:t>
            </a:r>
            <a:r>
              <a:rPr b="1" lang="en" sz="1750">
                <a:solidFill>
                  <a:srgbClr val="38761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¥</a:t>
            </a:r>
            <a:r>
              <a:rPr lang="en">
                <a:solidFill>
                  <a:srgbClr val="38761D"/>
                </a:solidFill>
              </a:rPr>
              <a:t> Seed Funding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7"/>
          <p:cNvSpPr txBox="1"/>
          <p:nvPr>
            <p:ph type="ctrTitle"/>
          </p:nvPr>
        </p:nvSpPr>
        <p:spPr>
          <a:xfrm>
            <a:off x="112750" y="800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Budget breakdown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9" name="Google Shape;489;p37"/>
          <p:cNvSpPr txBox="1"/>
          <p:nvPr>
            <p:ph idx="1" type="subTitle"/>
          </p:nvPr>
        </p:nvSpPr>
        <p:spPr>
          <a:xfrm>
            <a:off x="5991500" y="672325"/>
            <a:ext cx="13239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Hiring Cost</a:t>
            </a:r>
            <a:endParaRPr b="1" sz="1400">
              <a:solidFill>
                <a:srgbClr val="A64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490" name="Google Shape;490;p37"/>
          <p:cNvSpPr txBox="1"/>
          <p:nvPr>
            <p:ph idx="4294967295" type="body"/>
          </p:nvPr>
        </p:nvSpPr>
        <p:spPr>
          <a:xfrm>
            <a:off x="4916000" y="1258025"/>
            <a:ext cx="3505200" cy="15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Junior Engineer:  16 x 25万 x 1.5 = 600 万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Senior Engineer:  5 x 40万 x 1.5 = 300 万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Architect:              3 x 100万 x 1.5 =  450 万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HR/GA                  3 x 30万 x 1.5  = 135 万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Total				         ~</a:t>
            </a:r>
            <a:r>
              <a:rPr b="1" lang="en" sz="12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1500 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万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37"/>
          <p:cNvSpPr txBox="1"/>
          <p:nvPr>
            <p:ph idx="4294967295" type="body"/>
          </p:nvPr>
        </p:nvSpPr>
        <p:spPr>
          <a:xfrm>
            <a:off x="5746725" y="2893025"/>
            <a:ext cx="19764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Equipment/Server/SSD</a:t>
            </a:r>
            <a:endParaRPr b="1" sz="1400">
              <a:solidFill>
                <a:srgbClr val="38761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492" name="Google Shape;492;p37"/>
          <p:cNvSpPr txBox="1"/>
          <p:nvPr>
            <p:ph idx="4294967295" type="body"/>
          </p:nvPr>
        </p:nvSpPr>
        <p:spPr>
          <a:xfrm>
            <a:off x="5089250" y="3391625"/>
            <a:ext cx="44598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Server:  			200 万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SSD:                                        200 万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GPU                                        5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00 万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Equipment/Tools             	200  万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Other Operation Cost	400 万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Total			          ~</a:t>
            </a:r>
            <a:r>
              <a:rPr b="1" lang="en" sz="120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r>
              <a:rPr b="1" lang="en" sz="120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 万</a:t>
            </a:r>
            <a:endParaRPr b="1" sz="1200">
              <a:solidFill>
                <a:srgbClr val="6AA8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Google Shape;493;p37"/>
          <p:cNvSpPr/>
          <p:nvPr/>
        </p:nvSpPr>
        <p:spPr>
          <a:xfrm>
            <a:off x="5158175" y="3418675"/>
            <a:ext cx="3375600" cy="17850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7"/>
          <p:cNvSpPr/>
          <p:nvPr/>
        </p:nvSpPr>
        <p:spPr>
          <a:xfrm>
            <a:off x="5005775" y="1197975"/>
            <a:ext cx="3375600" cy="15915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5" name="Google Shape;495;p3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25" y="1258013"/>
            <a:ext cx="4361280" cy="26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 txBox="1"/>
          <p:nvPr>
            <p:ph type="ctrTitle"/>
          </p:nvPr>
        </p:nvSpPr>
        <p:spPr>
          <a:xfrm>
            <a:off x="199925" y="1452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swald"/>
                <a:ea typeface="Oswald"/>
                <a:cs typeface="Oswald"/>
                <a:sym typeface="Oswald"/>
              </a:rPr>
              <a:t>Go to Market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01" name="Google Shape;501;p38"/>
          <p:cNvSpPr txBox="1"/>
          <p:nvPr/>
        </p:nvSpPr>
        <p:spPr>
          <a:xfrm>
            <a:off x="616325" y="1110025"/>
            <a:ext cx="8104200" cy="3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together with first tier public company to provide high performance computing solution for large computing/storage deployment</a:t>
            </a:r>
            <a:endParaRPr b="1" sz="16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Times New Roman"/>
              <a:buChar char="○"/>
            </a:pPr>
            <a:r>
              <a:rPr b="1" lang="en" sz="16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中软。。。 </a:t>
            </a:r>
            <a:endParaRPr b="1" sz="16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with cloud computing company for enterprise private cloud deployment with high performance storage</a:t>
            </a:r>
            <a:endParaRPr b="1" sz="16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Times New Roman"/>
              <a:buChar char="○"/>
            </a:pPr>
            <a:r>
              <a:rPr b="1" lang="en" sz="16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青云 。。 </a:t>
            </a:r>
            <a:endParaRPr b="1" sz="16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University, Institution, R&amp;D center with high demand for high performance computing and storage</a:t>
            </a:r>
            <a:endParaRPr b="1" sz="16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with US technology partner targeting school district, entertainment sector, CDN provider etc</a:t>
            </a:r>
            <a:endParaRPr b="1" sz="16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9"/>
          <p:cNvSpPr txBox="1"/>
          <p:nvPr>
            <p:ph type="title"/>
          </p:nvPr>
        </p:nvSpPr>
        <p:spPr>
          <a:xfrm>
            <a:off x="311700" y="39275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创始团队</a:t>
            </a:r>
            <a:endParaRPr/>
          </a:p>
        </p:txBody>
      </p:sp>
      <p:sp>
        <p:nvSpPr>
          <p:cNvPr id="507" name="Google Shape;507;p39"/>
          <p:cNvSpPr txBox="1"/>
          <p:nvPr>
            <p:ph idx="1" type="body"/>
          </p:nvPr>
        </p:nvSpPr>
        <p:spPr>
          <a:xfrm>
            <a:off x="1733450" y="848975"/>
            <a:ext cx="6564900" cy="16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周为，</a:t>
            </a:r>
            <a:r>
              <a:rPr lang="en"/>
              <a:t>中科大，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斯坦福应用物理系硕士。二十多年存储研发经验。有在 Altera，Marvell， SK Hynix 等知名公司任研发和管理工作，带百人研发团队。拥有存储架构，互联多项专利。现任 SK Hynix 资深研发总监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08" name="Google Shape;5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25" y="738600"/>
            <a:ext cx="1012625" cy="10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39"/>
          <p:cNvSpPr txBox="1"/>
          <p:nvPr>
            <p:ph idx="1" type="body"/>
          </p:nvPr>
        </p:nvSpPr>
        <p:spPr>
          <a:xfrm>
            <a:off x="1733450" y="2619875"/>
            <a:ext cx="65649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K. Wong，软件架构总负责，二十多年软件，固件，系统研发经验。Marvell， SK Hynix 主任工程师。</a:t>
            </a:r>
            <a:endParaRPr/>
          </a:p>
        </p:txBody>
      </p:sp>
      <p:sp>
        <p:nvSpPr>
          <p:cNvPr id="510" name="Google Shape;510;p39"/>
          <p:cNvSpPr txBox="1"/>
          <p:nvPr>
            <p:ph idx="1" type="body"/>
          </p:nvPr>
        </p:nvSpPr>
        <p:spPr>
          <a:xfrm>
            <a:off x="1733450" y="3686675"/>
            <a:ext cx="65649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X. Chen，技术总负责，二十多年软件，固件，系统研发经验，资深 Linux 内核开发者，在多家存储系统公司任高级技术职位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idx="4294967295" type="title"/>
          </p:nvPr>
        </p:nvSpPr>
        <p:spPr>
          <a:xfrm>
            <a:off x="159100" y="-35975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Computing infrastructure landscape evolving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3" name="Google Shape;1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394" y="1249997"/>
            <a:ext cx="881050" cy="65721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6"/>
          <p:cNvSpPr/>
          <p:nvPr/>
        </p:nvSpPr>
        <p:spPr>
          <a:xfrm>
            <a:off x="855400" y="3713200"/>
            <a:ext cx="4167300" cy="100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6"/>
          <p:cNvSpPr/>
          <p:nvPr/>
        </p:nvSpPr>
        <p:spPr>
          <a:xfrm>
            <a:off x="5203925" y="1274800"/>
            <a:ext cx="646200" cy="15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GPU</a:t>
            </a:r>
            <a:endParaRPr b="1" sz="700"/>
          </a:p>
        </p:txBody>
      </p:sp>
      <p:pic>
        <p:nvPicPr>
          <p:cNvPr id="116" name="Google Shape;11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7575" y="2039175"/>
            <a:ext cx="926700" cy="4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/>
          <p:nvPr/>
        </p:nvSpPr>
        <p:spPr>
          <a:xfrm>
            <a:off x="367450" y="958938"/>
            <a:ext cx="3523200" cy="2454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6"/>
          <p:cNvSpPr/>
          <p:nvPr/>
        </p:nvSpPr>
        <p:spPr>
          <a:xfrm>
            <a:off x="5203925" y="1916475"/>
            <a:ext cx="646200" cy="15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FPGA</a:t>
            </a:r>
            <a:endParaRPr b="1" sz="700"/>
          </a:p>
        </p:txBody>
      </p:sp>
      <p:pic>
        <p:nvPicPr>
          <p:cNvPr id="119" name="Google Shape;11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1963" y="2749950"/>
            <a:ext cx="970325" cy="5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/>
          <p:cNvSpPr/>
          <p:nvPr/>
        </p:nvSpPr>
        <p:spPr>
          <a:xfrm>
            <a:off x="5280125" y="2570200"/>
            <a:ext cx="646200" cy="15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DPU</a:t>
            </a:r>
            <a:endParaRPr b="1" sz="700"/>
          </a:p>
        </p:txBody>
      </p:sp>
      <p:pic>
        <p:nvPicPr>
          <p:cNvPr id="121" name="Google Shape;12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625" y="1793825"/>
            <a:ext cx="153352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3150" y="1793150"/>
            <a:ext cx="153352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4950" y="1233675"/>
            <a:ext cx="482750" cy="390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49350" y="1309875"/>
            <a:ext cx="434825" cy="4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61975" y="1309875"/>
            <a:ext cx="434825" cy="4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74588" y="1329138"/>
            <a:ext cx="642261" cy="3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94654" y="1228937"/>
            <a:ext cx="658245" cy="2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8975" y="1611675"/>
            <a:ext cx="153352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6"/>
          <p:cNvSpPr/>
          <p:nvPr/>
        </p:nvSpPr>
        <p:spPr>
          <a:xfrm>
            <a:off x="6248400" y="1225275"/>
            <a:ext cx="1875900" cy="15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GPU/Accelerator centric</a:t>
            </a:r>
            <a:endParaRPr b="1" sz="900"/>
          </a:p>
        </p:txBody>
      </p:sp>
      <p:sp>
        <p:nvSpPr>
          <p:cNvPr id="130" name="Google Shape;130;p26"/>
          <p:cNvSpPr/>
          <p:nvPr/>
        </p:nvSpPr>
        <p:spPr>
          <a:xfrm>
            <a:off x="4778800" y="958950"/>
            <a:ext cx="3523200" cy="2454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6"/>
          <p:cNvSpPr/>
          <p:nvPr/>
        </p:nvSpPr>
        <p:spPr>
          <a:xfrm>
            <a:off x="3949450" y="2138275"/>
            <a:ext cx="246000" cy="3903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6"/>
          <p:cNvSpPr/>
          <p:nvPr/>
        </p:nvSpPr>
        <p:spPr>
          <a:xfrm>
            <a:off x="4101850" y="2138275"/>
            <a:ext cx="246000" cy="390300"/>
          </a:xfrm>
          <a:prstGeom prst="chevron">
            <a:avLst>
              <a:gd fmla="val 50000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/>
          <p:nvPr/>
        </p:nvSpPr>
        <p:spPr>
          <a:xfrm>
            <a:off x="4254250" y="2138275"/>
            <a:ext cx="246000" cy="390300"/>
          </a:xfrm>
          <a:prstGeom prst="chevron">
            <a:avLst>
              <a:gd fmla="val 50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99625" y="3848150"/>
            <a:ext cx="3391349" cy="7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/>
          <p:nvPr/>
        </p:nvSpPr>
        <p:spPr>
          <a:xfrm>
            <a:off x="4406650" y="2138275"/>
            <a:ext cx="246000" cy="390300"/>
          </a:xfrm>
          <a:prstGeom prst="chevron">
            <a:avLst>
              <a:gd fmla="val 50000" name="adj"/>
            </a:avLst>
          </a:prstGeom>
          <a:solidFill>
            <a:srgbClr val="F60A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2185025" y="3766550"/>
            <a:ext cx="1875900" cy="15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High</a:t>
            </a:r>
            <a:r>
              <a:rPr lang="en" sz="1000"/>
              <a:t> performance SSD </a:t>
            </a:r>
            <a:endParaRPr sz="900"/>
          </a:p>
        </p:txBody>
      </p:sp>
      <p:sp>
        <p:nvSpPr>
          <p:cNvPr id="137" name="Google Shape;137;p26"/>
          <p:cNvSpPr txBox="1"/>
          <p:nvPr>
            <p:ph idx="4294967295" type="body"/>
          </p:nvPr>
        </p:nvSpPr>
        <p:spPr>
          <a:xfrm>
            <a:off x="5549650" y="3658225"/>
            <a:ext cx="3460200" cy="14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GPU/FPGA/DPU become mainstream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Storage shifting to high performance SSD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Need better infrastructure for resource pooling, sharing, utilization 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4711450" y="3814675"/>
            <a:ext cx="246000" cy="3903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/>
          <p:nvPr/>
        </p:nvSpPr>
        <p:spPr>
          <a:xfrm>
            <a:off x="4863850" y="3814675"/>
            <a:ext cx="246000" cy="390300"/>
          </a:xfrm>
          <a:prstGeom prst="chevron">
            <a:avLst>
              <a:gd fmla="val 50000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/>
          <p:nvPr/>
        </p:nvSpPr>
        <p:spPr>
          <a:xfrm>
            <a:off x="5016250" y="3814675"/>
            <a:ext cx="246000" cy="390300"/>
          </a:xfrm>
          <a:prstGeom prst="chevron">
            <a:avLst>
              <a:gd fmla="val 50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/>
          <p:nvPr/>
        </p:nvSpPr>
        <p:spPr>
          <a:xfrm rot="-5400000">
            <a:off x="5168650" y="3738475"/>
            <a:ext cx="246000" cy="390300"/>
          </a:xfrm>
          <a:prstGeom prst="chevron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/>
          <p:nvPr/>
        </p:nvSpPr>
        <p:spPr>
          <a:xfrm rot="-5400000">
            <a:off x="5168650" y="3586075"/>
            <a:ext cx="246000" cy="390300"/>
          </a:xfrm>
          <a:prstGeom prst="chevron">
            <a:avLst>
              <a:gd fmla="val 50000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/>
          <p:nvPr/>
        </p:nvSpPr>
        <p:spPr>
          <a:xfrm rot="-5400000">
            <a:off x="5168650" y="3433675"/>
            <a:ext cx="246000" cy="390300"/>
          </a:xfrm>
          <a:prstGeom prst="chevron">
            <a:avLst>
              <a:gd fmla="val 50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/>
          <p:nvPr/>
        </p:nvSpPr>
        <p:spPr>
          <a:xfrm rot="-5400000">
            <a:off x="5168650" y="3281275"/>
            <a:ext cx="246000" cy="390300"/>
          </a:xfrm>
          <a:prstGeom prst="chevron">
            <a:avLst>
              <a:gd fmla="val 50000" name="adj"/>
            </a:avLst>
          </a:prstGeom>
          <a:solidFill>
            <a:srgbClr val="F60A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5168650" y="3814675"/>
            <a:ext cx="246000" cy="390300"/>
          </a:xfrm>
          <a:prstGeom prst="chevron">
            <a:avLst>
              <a:gd fmla="val 50000" name="adj"/>
            </a:avLst>
          </a:prstGeom>
          <a:solidFill>
            <a:srgbClr val="F60A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989588" y="2843025"/>
            <a:ext cx="241125" cy="4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41988" y="2919225"/>
            <a:ext cx="241125" cy="4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4294967295" type="title"/>
          </p:nvPr>
        </p:nvSpPr>
        <p:spPr>
          <a:xfrm>
            <a:off x="123725" y="-715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60A61"/>
                </a:solidFill>
                <a:latin typeface="Oswald"/>
                <a:ea typeface="Oswald"/>
                <a:cs typeface="Oswald"/>
                <a:sym typeface="Oswald"/>
              </a:rPr>
              <a:t>Lattice.io</a:t>
            </a:r>
            <a:r>
              <a:rPr lang="en" sz="3000">
                <a:latin typeface="Oswald"/>
                <a:ea typeface="Oswald"/>
                <a:cs typeface="Oswald"/>
                <a:sym typeface="Oswald"/>
              </a:rPr>
              <a:t> provides the Solution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075" y="968025"/>
            <a:ext cx="687850" cy="6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725" y="968025"/>
            <a:ext cx="687850" cy="6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025" y="972988"/>
            <a:ext cx="687850" cy="6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385" y="973009"/>
            <a:ext cx="687850" cy="6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/>
          <p:nvPr/>
        </p:nvSpPr>
        <p:spPr>
          <a:xfrm>
            <a:off x="1302715" y="1830990"/>
            <a:ext cx="2780700" cy="846300"/>
          </a:xfrm>
          <a:prstGeom prst="roundRect">
            <a:avLst>
              <a:gd fmla="val 16667" name="adj"/>
            </a:avLst>
          </a:prstGeom>
          <a:solidFill>
            <a:srgbClr val="F60A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/>
          <p:nvPr/>
        </p:nvSpPr>
        <p:spPr>
          <a:xfrm>
            <a:off x="1489488" y="2006829"/>
            <a:ext cx="2418000" cy="472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9500" y="2927775"/>
            <a:ext cx="241125" cy="4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1900" y="3080175"/>
            <a:ext cx="241125" cy="4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4300" y="3232575"/>
            <a:ext cx="241125" cy="4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6700" y="3384975"/>
            <a:ext cx="241125" cy="418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7"/>
          <p:cNvCxnSpPr>
            <a:stCxn id="159" idx="0"/>
          </p:cNvCxnSpPr>
          <p:nvPr/>
        </p:nvCxnSpPr>
        <p:spPr>
          <a:xfrm rot="10800000">
            <a:off x="1609763" y="2686875"/>
            <a:ext cx="300" cy="24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5300" y="2927775"/>
            <a:ext cx="241125" cy="4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7700" y="3080175"/>
            <a:ext cx="241125" cy="4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0100" y="3232575"/>
            <a:ext cx="241125" cy="4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500" y="3384975"/>
            <a:ext cx="241125" cy="418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7"/>
          <p:cNvCxnSpPr>
            <a:stCxn id="164" idx="0"/>
          </p:cNvCxnSpPr>
          <p:nvPr/>
        </p:nvCxnSpPr>
        <p:spPr>
          <a:xfrm rot="10800000">
            <a:off x="2295563" y="2686875"/>
            <a:ext cx="300" cy="24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1100" y="2927775"/>
            <a:ext cx="241125" cy="4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3500" y="3080175"/>
            <a:ext cx="241125" cy="4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5900" y="3232575"/>
            <a:ext cx="241125" cy="4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300" y="3384975"/>
            <a:ext cx="241125" cy="418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7"/>
          <p:cNvCxnSpPr>
            <a:stCxn id="169" idx="0"/>
          </p:cNvCxnSpPr>
          <p:nvPr/>
        </p:nvCxnSpPr>
        <p:spPr>
          <a:xfrm rot="10800000">
            <a:off x="2981363" y="2686875"/>
            <a:ext cx="300" cy="24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4" name="Google Shape;1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6900" y="2927775"/>
            <a:ext cx="241125" cy="4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300" y="3080175"/>
            <a:ext cx="241125" cy="4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1700" y="3232575"/>
            <a:ext cx="241125" cy="4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100" y="3384975"/>
            <a:ext cx="241125" cy="418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7"/>
          <p:cNvCxnSpPr>
            <a:stCxn id="174" idx="0"/>
          </p:cNvCxnSpPr>
          <p:nvPr/>
        </p:nvCxnSpPr>
        <p:spPr>
          <a:xfrm rot="10800000">
            <a:off x="3667163" y="2686875"/>
            <a:ext cx="300" cy="24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7"/>
          <p:cNvCxnSpPr/>
          <p:nvPr/>
        </p:nvCxnSpPr>
        <p:spPr>
          <a:xfrm flipH="1" rot="10800000">
            <a:off x="3280275" y="2554875"/>
            <a:ext cx="670500" cy="33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7"/>
          <p:cNvCxnSpPr/>
          <p:nvPr/>
        </p:nvCxnSpPr>
        <p:spPr>
          <a:xfrm rot="10800000">
            <a:off x="4010769" y="1983425"/>
            <a:ext cx="6600" cy="495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7"/>
          <p:cNvSpPr/>
          <p:nvPr/>
        </p:nvSpPr>
        <p:spPr>
          <a:xfrm>
            <a:off x="1396275" y="1517375"/>
            <a:ext cx="165000" cy="3267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2234475" y="1517375"/>
            <a:ext cx="165000" cy="3267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2996475" y="1517375"/>
            <a:ext cx="165000" cy="3267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3834675" y="1517375"/>
            <a:ext cx="165000" cy="3267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1396274" y="2414500"/>
            <a:ext cx="208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Tb/s </a:t>
            </a:r>
            <a:r>
              <a:rPr b="1" lang="en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IO &amp; Networking</a:t>
            </a:r>
            <a:endParaRPr b="1"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885900" y="679588"/>
            <a:ext cx="3724800" cy="105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7644" y="668284"/>
            <a:ext cx="881050" cy="657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0394" y="716597"/>
            <a:ext cx="881050" cy="65721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/>
          <p:nvPr/>
        </p:nvSpPr>
        <p:spPr>
          <a:xfrm>
            <a:off x="5076900" y="618400"/>
            <a:ext cx="2550600" cy="775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B53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/>
          <p:nvPr/>
        </p:nvSpPr>
        <p:spPr>
          <a:xfrm>
            <a:off x="5203925" y="741400"/>
            <a:ext cx="646200" cy="15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GPU</a:t>
            </a:r>
            <a:endParaRPr b="1" sz="700"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7575" y="2039175"/>
            <a:ext cx="926700" cy="4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4375" y="2039175"/>
            <a:ext cx="926700" cy="4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/>
          <p:nvPr/>
        </p:nvSpPr>
        <p:spPr>
          <a:xfrm>
            <a:off x="5076900" y="1746400"/>
            <a:ext cx="2550600" cy="901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B53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/>
          <p:nvPr/>
        </p:nvSpPr>
        <p:spPr>
          <a:xfrm>
            <a:off x="5203925" y="1808200"/>
            <a:ext cx="646200" cy="15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FPGA</a:t>
            </a:r>
            <a:endParaRPr b="1" sz="700"/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65763" y="3359550"/>
            <a:ext cx="970325" cy="5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2550" y="3359550"/>
            <a:ext cx="970325" cy="5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/>
          <p:nvPr/>
        </p:nvSpPr>
        <p:spPr>
          <a:xfrm>
            <a:off x="5076900" y="3041600"/>
            <a:ext cx="2550600" cy="901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B53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5203925" y="3103600"/>
            <a:ext cx="646200" cy="15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DPU</a:t>
            </a:r>
            <a:endParaRPr b="1" sz="700"/>
          </a:p>
        </p:txBody>
      </p:sp>
      <p:cxnSp>
        <p:nvCxnSpPr>
          <p:cNvPr id="199" name="Google Shape;199;p27"/>
          <p:cNvCxnSpPr/>
          <p:nvPr/>
        </p:nvCxnSpPr>
        <p:spPr>
          <a:xfrm flipH="1" rot="10800000">
            <a:off x="4094750" y="1236200"/>
            <a:ext cx="970500" cy="687300"/>
          </a:xfrm>
          <a:prstGeom prst="straightConnector1">
            <a:avLst/>
          </a:prstGeom>
          <a:noFill/>
          <a:ln cap="flat" cmpd="sng" w="76200">
            <a:solidFill>
              <a:srgbClr val="EAD1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7"/>
          <p:cNvCxnSpPr>
            <a:endCxn id="193" idx="1"/>
          </p:cNvCxnSpPr>
          <p:nvPr/>
        </p:nvCxnSpPr>
        <p:spPr>
          <a:xfrm flipH="1" rot="10800000">
            <a:off x="4094700" y="2197000"/>
            <a:ext cx="982200" cy="107400"/>
          </a:xfrm>
          <a:prstGeom prst="straightConnector1">
            <a:avLst/>
          </a:prstGeom>
          <a:noFill/>
          <a:ln cap="flat" cmpd="sng" w="76200">
            <a:solidFill>
              <a:srgbClr val="EAD1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7"/>
          <p:cNvCxnSpPr/>
          <p:nvPr/>
        </p:nvCxnSpPr>
        <p:spPr>
          <a:xfrm>
            <a:off x="4073926" y="2609300"/>
            <a:ext cx="1284600" cy="426000"/>
          </a:xfrm>
          <a:prstGeom prst="straightConnector1">
            <a:avLst/>
          </a:prstGeom>
          <a:noFill/>
          <a:ln cap="flat" cmpd="sng" w="76200">
            <a:solidFill>
              <a:srgbClr val="D5A6B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7"/>
          <p:cNvSpPr txBox="1"/>
          <p:nvPr>
            <p:ph idx="4294967295" type="body"/>
          </p:nvPr>
        </p:nvSpPr>
        <p:spPr>
          <a:xfrm>
            <a:off x="302325" y="3977675"/>
            <a:ext cx="6475200" cy="11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Based on ground breaking PCIE Lattice Fabric technology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Enabling flexible deployment and scheduling of VM/Container across servers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Global 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resource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sharing/pooling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Direct data streaming across servers/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accelerators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/SSD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3" name="Google Shape;203;p27"/>
          <p:cNvCxnSpPr/>
          <p:nvPr/>
        </p:nvCxnSpPr>
        <p:spPr>
          <a:xfrm>
            <a:off x="2873835" y="2110100"/>
            <a:ext cx="620400" cy="0"/>
          </a:xfrm>
          <a:prstGeom prst="straightConnector1">
            <a:avLst/>
          </a:prstGeom>
          <a:noFill/>
          <a:ln cap="flat" cmpd="sng" w="1143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2873835" y="2338700"/>
            <a:ext cx="620400" cy="0"/>
          </a:xfrm>
          <a:prstGeom prst="straightConnector1">
            <a:avLst/>
          </a:prstGeom>
          <a:noFill/>
          <a:ln cap="flat" cmpd="sng" w="1143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3053100" y="1889475"/>
            <a:ext cx="0" cy="620400"/>
          </a:xfrm>
          <a:prstGeom prst="straightConnector1">
            <a:avLst/>
          </a:prstGeom>
          <a:noFill/>
          <a:ln cap="flat" cmpd="sng" w="1143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3281700" y="1889475"/>
            <a:ext cx="0" cy="620400"/>
          </a:xfrm>
          <a:prstGeom prst="straightConnector1">
            <a:avLst/>
          </a:prstGeom>
          <a:noFill/>
          <a:ln cap="flat" cmpd="sng" w="1143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>
            <a:off x="1730835" y="2110100"/>
            <a:ext cx="620400" cy="0"/>
          </a:xfrm>
          <a:prstGeom prst="straightConnector1">
            <a:avLst/>
          </a:prstGeom>
          <a:noFill/>
          <a:ln cap="flat" cmpd="sng" w="1143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>
            <a:off x="1730835" y="2338700"/>
            <a:ext cx="620400" cy="0"/>
          </a:xfrm>
          <a:prstGeom prst="straightConnector1">
            <a:avLst/>
          </a:prstGeom>
          <a:noFill/>
          <a:ln cap="flat" cmpd="sng" w="1143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7"/>
          <p:cNvCxnSpPr/>
          <p:nvPr/>
        </p:nvCxnSpPr>
        <p:spPr>
          <a:xfrm>
            <a:off x="1910100" y="1889475"/>
            <a:ext cx="0" cy="620400"/>
          </a:xfrm>
          <a:prstGeom prst="straightConnector1">
            <a:avLst/>
          </a:prstGeom>
          <a:noFill/>
          <a:ln cap="flat" cmpd="sng" w="1143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7"/>
          <p:cNvCxnSpPr/>
          <p:nvPr/>
        </p:nvCxnSpPr>
        <p:spPr>
          <a:xfrm>
            <a:off x="2138700" y="1889475"/>
            <a:ext cx="0" cy="620400"/>
          </a:xfrm>
          <a:prstGeom prst="straightConnector1">
            <a:avLst/>
          </a:prstGeom>
          <a:noFill/>
          <a:ln cap="flat" cmpd="sng" w="1143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7"/>
          <p:cNvCxnSpPr/>
          <p:nvPr/>
        </p:nvCxnSpPr>
        <p:spPr>
          <a:xfrm rot="10800000">
            <a:off x="2693065" y="1907190"/>
            <a:ext cx="1190700" cy="27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idx="4294967295" type="title"/>
          </p:nvPr>
        </p:nvSpPr>
        <p:spPr>
          <a:xfrm>
            <a:off x="123725" y="-715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PCI Express Evolution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17" name="Google Shape;217;p2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675" y="934600"/>
            <a:ext cx="6650700" cy="41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 txBox="1"/>
          <p:nvPr/>
        </p:nvSpPr>
        <p:spPr>
          <a:xfrm>
            <a:off x="1889200" y="4100100"/>
            <a:ext cx="7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2.5G</a:t>
            </a:r>
            <a:endParaRPr/>
          </a:p>
        </p:txBody>
      </p:sp>
      <p:sp>
        <p:nvSpPr>
          <p:cNvPr id="219" name="Google Shape;219;p28"/>
          <p:cNvSpPr txBox="1"/>
          <p:nvPr/>
        </p:nvSpPr>
        <p:spPr>
          <a:xfrm>
            <a:off x="2879800" y="4023900"/>
            <a:ext cx="7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5G</a:t>
            </a:r>
            <a:endParaRPr/>
          </a:p>
        </p:txBody>
      </p:sp>
      <p:sp>
        <p:nvSpPr>
          <p:cNvPr id="220" name="Google Shape;220;p28"/>
          <p:cNvSpPr txBox="1"/>
          <p:nvPr/>
        </p:nvSpPr>
        <p:spPr>
          <a:xfrm>
            <a:off x="3794200" y="3947700"/>
            <a:ext cx="7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G</a:t>
            </a:r>
            <a:endParaRPr/>
          </a:p>
        </p:txBody>
      </p:sp>
      <p:sp>
        <p:nvSpPr>
          <p:cNvPr id="221" name="Google Shape;221;p28"/>
          <p:cNvSpPr txBox="1"/>
          <p:nvPr/>
        </p:nvSpPr>
        <p:spPr>
          <a:xfrm>
            <a:off x="4708600" y="3719100"/>
            <a:ext cx="7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r>
              <a:rPr lang="en"/>
              <a:t>G</a:t>
            </a:r>
            <a:endParaRPr/>
          </a:p>
        </p:txBody>
      </p:sp>
      <p:sp>
        <p:nvSpPr>
          <p:cNvPr id="222" name="Google Shape;222;p28"/>
          <p:cNvSpPr txBox="1"/>
          <p:nvPr/>
        </p:nvSpPr>
        <p:spPr>
          <a:xfrm>
            <a:off x="5322750" y="2846775"/>
            <a:ext cx="127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32</a:t>
            </a:r>
            <a:r>
              <a:rPr lang="en"/>
              <a:t>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X16 512G</a:t>
            </a:r>
            <a:endParaRPr/>
          </a:p>
        </p:txBody>
      </p:sp>
      <p:sp>
        <p:nvSpPr>
          <p:cNvPr id="223" name="Google Shape;223;p28"/>
          <p:cNvSpPr txBox="1"/>
          <p:nvPr/>
        </p:nvSpPr>
        <p:spPr>
          <a:xfrm>
            <a:off x="6313350" y="1551375"/>
            <a:ext cx="127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64G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X16 1Tbps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idx="4294967295" type="title"/>
          </p:nvPr>
        </p:nvSpPr>
        <p:spPr>
          <a:xfrm>
            <a:off x="169338" y="3395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60A61"/>
                </a:solidFill>
                <a:latin typeface="Oswald"/>
                <a:ea typeface="Oswald"/>
                <a:cs typeface="Oswald"/>
                <a:sym typeface="Oswald"/>
              </a:rPr>
              <a:t>Lattice.io </a:t>
            </a:r>
            <a:r>
              <a:rPr lang="en" sz="3000">
                <a:latin typeface="Oswald"/>
                <a:ea typeface="Oswald"/>
                <a:cs typeface="Oswald"/>
                <a:sym typeface="Oswald"/>
              </a:rPr>
              <a:t>extends PCI Express for server interconnect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29" name="Google Shape;229;p29"/>
          <p:cNvPicPr preferRelativeResize="0"/>
          <p:nvPr/>
        </p:nvPicPr>
        <p:blipFill rotWithShape="1">
          <a:blip r:embed="rId3">
            <a:alphaModFix/>
          </a:blip>
          <a:srcRect b="64694" l="0" r="0" t="0"/>
          <a:stretch/>
        </p:blipFill>
        <p:spPr>
          <a:xfrm>
            <a:off x="2995646" y="2469850"/>
            <a:ext cx="1533525" cy="4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2745" y="2621820"/>
            <a:ext cx="392875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1792" y="2621825"/>
            <a:ext cx="168890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 rotWithShape="1">
          <a:blip r:embed="rId3">
            <a:alphaModFix/>
          </a:blip>
          <a:srcRect b="64694" l="0" r="0" t="0"/>
          <a:stretch/>
        </p:blipFill>
        <p:spPr>
          <a:xfrm>
            <a:off x="4595846" y="2469850"/>
            <a:ext cx="1533525" cy="4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2945" y="2621820"/>
            <a:ext cx="392875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1992" y="2621825"/>
            <a:ext cx="168890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 rotWithShape="1">
          <a:blip r:embed="rId3">
            <a:alphaModFix/>
          </a:blip>
          <a:srcRect b="64694" l="0" r="0" t="0"/>
          <a:stretch/>
        </p:blipFill>
        <p:spPr>
          <a:xfrm>
            <a:off x="1383639" y="2469850"/>
            <a:ext cx="1533525" cy="4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0738" y="2621820"/>
            <a:ext cx="392875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9785" y="2621825"/>
            <a:ext cx="168890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 rotWithShape="1">
          <a:blip r:embed="rId3">
            <a:alphaModFix/>
          </a:blip>
          <a:srcRect b="64694" l="0" r="0" t="0"/>
          <a:stretch/>
        </p:blipFill>
        <p:spPr>
          <a:xfrm>
            <a:off x="2995646" y="1860250"/>
            <a:ext cx="1533525" cy="4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2745" y="2012220"/>
            <a:ext cx="392875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1792" y="2012225"/>
            <a:ext cx="168890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 rotWithShape="1">
          <a:blip r:embed="rId3">
            <a:alphaModFix/>
          </a:blip>
          <a:srcRect b="64694" l="0" r="0" t="0"/>
          <a:stretch/>
        </p:blipFill>
        <p:spPr>
          <a:xfrm>
            <a:off x="4595846" y="1860250"/>
            <a:ext cx="1533525" cy="4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2945" y="2012220"/>
            <a:ext cx="392875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1992" y="2012225"/>
            <a:ext cx="168890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 rotWithShape="1">
          <a:blip r:embed="rId3">
            <a:alphaModFix/>
          </a:blip>
          <a:srcRect b="64694" l="0" r="0" t="0"/>
          <a:stretch/>
        </p:blipFill>
        <p:spPr>
          <a:xfrm>
            <a:off x="1383639" y="1860250"/>
            <a:ext cx="1533525" cy="4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0738" y="2012220"/>
            <a:ext cx="392875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9785" y="2012225"/>
            <a:ext cx="168890" cy="29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/>
          <p:nvPr/>
        </p:nvSpPr>
        <p:spPr>
          <a:xfrm>
            <a:off x="697550" y="835175"/>
            <a:ext cx="1578300" cy="494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        </a:t>
            </a:r>
            <a:r>
              <a:rPr b="1" lang="en" sz="900"/>
              <a:t>GPU pooling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    DIstributed AI training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         HPC computing</a:t>
            </a:r>
            <a:endParaRPr b="1" sz="900"/>
          </a:p>
        </p:txBody>
      </p:sp>
      <p:sp>
        <p:nvSpPr>
          <p:cNvPr id="248" name="Google Shape;248;p29"/>
          <p:cNvSpPr/>
          <p:nvPr/>
        </p:nvSpPr>
        <p:spPr>
          <a:xfrm>
            <a:off x="911150" y="4442375"/>
            <a:ext cx="1578300" cy="494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        Memory pooling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            Big Data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         VR/AR/Rendering</a:t>
            </a:r>
            <a:endParaRPr b="1" sz="900"/>
          </a:p>
        </p:txBody>
      </p:sp>
      <p:sp>
        <p:nvSpPr>
          <p:cNvPr id="249" name="Google Shape;249;p29"/>
          <p:cNvSpPr/>
          <p:nvPr/>
        </p:nvSpPr>
        <p:spPr>
          <a:xfrm>
            <a:off x="4726225" y="791225"/>
            <a:ext cx="1685100" cy="494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           SSD pooling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High performance storage</a:t>
            </a:r>
            <a:endParaRPr b="1" sz="900"/>
          </a:p>
        </p:txBody>
      </p:sp>
      <p:sp>
        <p:nvSpPr>
          <p:cNvPr id="250" name="Google Shape;250;p29"/>
          <p:cNvSpPr/>
          <p:nvPr/>
        </p:nvSpPr>
        <p:spPr>
          <a:xfrm>
            <a:off x="4656175" y="4477175"/>
            <a:ext cx="4395900" cy="321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  Lattice Fabric: Flexible composition, High performance, High utilization</a:t>
            </a:r>
            <a:endParaRPr b="1" sz="900"/>
          </a:p>
        </p:txBody>
      </p:sp>
      <p:pic>
        <p:nvPicPr>
          <p:cNvPr id="251" name="Google Shape;251;p29"/>
          <p:cNvPicPr preferRelativeResize="0"/>
          <p:nvPr/>
        </p:nvPicPr>
        <p:blipFill rotWithShape="1">
          <a:blip r:embed="rId3">
            <a:alphaModFix/>
          </a:blip>
          <a:srcRect b="64694" l="0" r="0" t="0"/>
          <a:stretch/>
        </p:blipFill>
        <p:spPr>
          <a:xfrm>
            <a:off x="2968067" y="3661471"/>
            <a:ext cx="1533525" cy="4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5166" y="3813441"/>
            <a:ext cx="392875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4212" y="3813446"/>
            <a:ext cx="168890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9"/>
          <p:cNvPicPr preferRelativeResize="0"/>
          <p:nvPr/>
        </p:nvPicPr>
        <p:blipFill rotWithShape="1">
          <a:blip r:embed="rId3">
            <a:alphaModFix/>
          </a:blip>
          <a:srcRect b="64694" l="0" r="0" t="0"/>
          <a:stretch/>
        </p:blipFill>
        <p:spPr>
          <a:xfrm>
            <a:off x="4568267" y="3661471"/>
            <a:ext cx="1533525" cy="4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366" y="3813441"/>
            <a:ext cx="392875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4412" y="3813446"/>
            <a:ext cx="168890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/>
          <p:cNvPicPr preferRelativeResize="0"/>
          <p:nvPr/>
        </p:nvPicPr>
        <p:blipFill rotWithShape="1">
          <a:blip r:embed="rId3">
            <a:alphaModFix/>
          </a:blip>
          <a:srcRect b="64694" l="0" r="0" t="0"/>
          <a:stretch/>
        </p:blipFill>
        <p:spPr>
          <a:xfrm>
            <a:off x="1356060" y="3661471"/>
            <a:ext cx="1533525" cy="4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3159" y="3813441"/>
            <a:ext cx="392875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2206" y="3813446"/>
            <a:ext cx="168890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9"/>
          <p:cNvPicPr preferRelativeResize="0"/>
          <p:nvPr/>
        </p:nvPicPr>
        <p:blipFill rotWithShape="1">
          <a:blip r:embed="rId3">
            <a:alphaModFix/>
          </a:blip>
          <a:srcRect b="64694" l="0" r="0" t="0"/>
          <a:stretch/>
        </p:blipFill>
        <p:spPr>
          <a:xfrm>
            <a:off x="2968067" y="3051871"/>
            <a:ext cx="1533525" cy="4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5166" y="3203841"/>
            <a:ext cx="392875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4212" y="3203846"/>
            <a:ext cx="168890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9"/>
          <p:cNvPicPr preferRelativeResize="0"/>
          <p:nvPr/>
        </p:nvPicPr>
        <p:blipFill rotWithShape="1">
          <a:blip r:embed="rId3">
            <a:alphaModFix/>
          </a:blip>
          <a:srcRect b="64694" l="0" r="0" t="0"/>
          <a:stretch/>
        </p:blipFill>
        <p:spPr>
          <a:xfrm>
            <a:off x="4568267" y="3051871"/>
            <a:ext cx="1533525" cy="4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366" y="3203841"/>
            <a:ext cx="392875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4412" y="3203846"/>
            <a:ext cx="168890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9"/>
          <p:cNvPicPr preferRelativeResize="0"/>
          <p:nvPr/>
        </p:nvPicPr>
        <p:blipFill rotWithShape="1">
          <a:blip r:embed="rId3">
            <a:alphaModFix/>
          </a:blip>
          <a:srcRect b="64694" l="0" r="0" t="0"/>
          <a:stretch/>
        </p:blipFill>
        <p:spPr>
          <a:xfrm>
            <a:off x="1356060" y="3051871"/>
            <a:ext cx="1533525" cy="4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3159" y="3203841"/>
            <a:ext cx="392875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2206" y="3203846"/>
            <a:ext cx="168890" cy="293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29"/>
          <p:cNvCxnSpPr/>
          <p:nvPr/>
        </p:nvCxnSpPr>
        <p:spPr>
          <a:xfrm>
            <a:off x="2842694" y="2155758"/>
            <a:ext cx="248100" cy="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9"/>
          <p:cNvCxnSpPr/>
          <p:nvPr/>
        </p:nvCxnSpPr>
        <p:spPr>
          <a:xfrm>
            <a:off x="2828904" y="2765358"/>
            <a:ext cx="248100" cy="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9"/>
          <p:cNvCxnSpPr/>
          <p:nvPr/>
        </p:nvCxnSpPr>
        <p:spPr>
          <a:xfrm>
            <a:off x="2815115" y="3340127"/>
            <a:ext cx="248100" cy="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9"/>
          <p:cNvCxnSpPr/>
          <p:nvPr/>
        </p:nvCxnSpPr>
        <p:spPr>
          <a:xfrm>
            <a:off x="2807863" y="3935937"/>
            <a:ext cx="248100" cy="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9"/>
          <p:cNvCxnSpPr/>
          <p:nvPr/>
        </p:nvCxnSpPr>
        <p:spPr>
          <a:xfrm>
            <a:off x="4442894" y="2155758"/>
            <a:ext cx="248100" cy="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9"/>
          <p:cNvCxnSpPr/>
          <p:nvPr/>
        </p:nvCxnSpPr>
        <p:spPr>
          <a:xfrm>
            <a:off x="4429104" y="2765358"/>
            <a:ext cx="248100" cy="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9"/>
          <p:cNvCxnSpPr/>
          <p:nvPr/>
        </p:nvCxnSpPr>
        <p:spPr>
          <a:xfrm>
            <a:off x="4415315" y="3340127"/>
            <a:ext cx="248100" cy="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9"/>
          <p:cNvCxnSpPr/>
          <p:nvPr/>
        </p:nvCxnSpPr>
        <p:spPr>
          <a:xfrm>
            <a:off x="4408063" y="3935937"/>
            <a:ext cx="248100" cy="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29"/>
          <p:cNvCxnSpPr>
            <a:stCxn id="244" idx="1"/>
          </p:cNvCxnSpPr>
          <p:nvPr/>
        </p:nvCxnSpPr>
        <p:spPr>
          <a:xfrm>
            <a:off x="1383639" y="2107425"/>
            <a:ext cx="107100" cy="4830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9"/>
          <p:cNvCxnSpPr>
            <a:endCxn id="241" idx="3"/>
          </p:cNvCxnSpPr>
          <p:nvPr/>
        </p:nvCxnSpPr>
        <p:spPr>
          <a:xfrm flipH="1" rot="10800000">
            <a:off x="6031871" y="2107425"/>
            <a:ext cx="97500" cy="7620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9"/>
          <p:cNvCxnSpPr/>
          <p:nvPr/>
        </p:nvCxnSpPr>
        <p:spPr>
          <a:xfrm>
            <a:off x="1437794" y="1839319"/>
            <a:ext cx="4613100" cy="1320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9"/>
          <p:cNvCxnSpPr/>
          <p:nvPr/>
        </p:nvCxnSpPr>
        <p:spPr>
          <a:xfrm>
            <a:off x="1895600" y="2327785"/>
            <a:ext cx="0" cy="26190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29"/>
          <p:cNvCxnSpPr/>
          <p:nvPr/>
        </p:nvCxnSpPr>
        <p:spPr>
          <a:xfrm>
            <a:off x="3495800" y="2327785"/>
            <a:ext cx="0" cy="26190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9"/>
          <p:cNvCxnSpPr/>
          <p:nvPr/>
        </p:nvCxnSpPr>
        <p:spPr>
          <a:xfrm>
            <a:off x="5096000" y="2327785"/>
            <a:ext cx="0" cy="26190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9"/>
          <p:cNvCxnSpPr/>
          <p:nvPr/>
        </p:nvCxnSpPr>
        <p:spPr>
          <a:xfrm>
            <a:off x="1895600" y="2937385"/>
            <a:ext cx="0" cy="26190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9"/>
          <p:cNvCxnSpPr/>
          <p:nvPr/>
        </p:nvCxnSpPr>
        <p:spPr>
          <a:xfrm>
            <a:off x="3495800" y="2937385"/>
            <a:ext cx="0" cy="26190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9"/>
          <p:cNvCxnSpPr/>
          <p:nvPr/>
        </p:nvCxnSpPr>
        <p:spPr>
          <a:xfrm>
            <a:off x="5096000" y="2937385"/>
            <a:ext cx="0" cy="26190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9"/>
          <p:cNvCxnSpPr/>
          <p:nvPr/>
        </p:nvCxnSpPr>
        <p:spPr>
          <a:xfrm>
            <a:off x="1881810" y="3484575"/>
            <a:ext cx="0" cy="26190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9"/>
          <p:cNvCxnSpPr/>
          <p:nvPr/>
        </p:nvCxnSpPr>
        <p:spPr>
          <a:xfrm>
            <a:off x="3482010" y="3484575"/>
            <a:ext cx="0" cy="26190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9"/>
          <p:cNvCxnSpPr/>
          <p:nvPr/>
        </p:nvCxnSpPr>
        <p:spPr>
          <a:xfrm>
            <a:off x="5082210" y="3484575"/>
            <a:ext cx="0" cy="26190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9"/>
          <p:cNvCxnSpPr>
            <a:stCxn id="244" idx="1"/>
            <a:endCxn id="244" idx="1"/>
          </p:cNvCxnSpPr>
          <p:nvPr/>
        </p:nvCxnSpPr>
        <p:spPr>
          <a:xfrm>
            <a:off x="1383639" y="21074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9"/>
          <p:cNvCxnSpPr>
            <a:stCxn id="244" idx="1"/>
          </p:cNvCxnSpPr>
          <p:nvPr/>
        </p:nvCxnSpPr>
        <p:spPr>
          <a:xfrm flipH="1" rot="10800000">
            <a:off x="1383639" y="1797225"/>
            <a:ext cx="68700" cy="31020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9"/>
          <p:cNvCxnSpPr>
            <a:stCxn id="241" idx="3"/>
          </p:cNvCxnSpPr>
          <p:nvPr/>
        </p:nvCxnSpPr>
        <p:spPr>
          <a:xfrm rot="10800000">
            <a:off x="6002771" y="1838625"/>
            <a:ext cx="126600" cy="26880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9"/>
          <p:cNvCxnSpPr/>
          <p:nvPr/>
        </p:nvCxnSpPr>
        <p:spPr>
          <a:xfrm>
            <a:off x="1383639" y="2717025"/>
            <a:ext cx="107100" cy="4830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9"/>
          <p:cNvCxnSpPr/>
          <p:nvPr/>
        </p:nvCxnSpPr>
        <p:spPr>
          <a:xfrm>
            <a:off x="1437794" y="2448919"/>
            <a:ext cx="4613100" cy="1320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9"/>
          <p:cNvCxnSpPr/>
          <p:nvPr/>
        </p:nvCxnSpPr>
        <p:spPr>
          <a:xfrm flipH="1" rot="10800000">
            <a:off x="1383639" y="2406825"/>
            <a:ext cx="68700" cy="31020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9"/>
          <p:cNvCxnSpPr/>
          <p:nvPr/>
        </p:nvCxnSpPr>
        <p:spPr>
          <a:xfrm flipH="1" rot="10800000">
            <a:off x="6039123" y="2717025"/>
            <a:ext cx="97500" cy="7620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9"/>
          <p:cNvCxnSpPr/>
          <p:nvPr/>
        </p:nvCxnSpPr>
        <p:spPr>
          <a:xfrm rot="10800000">
            <a:off x="6010023" y="2448225"/>
            <a:ext cx="126600" cy="26880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9"/>
          <p:cNvCxnSpPr/>
          <p:nvPr/>
        </p:nvCxnSpPr>
        <p:spPr>
          <a:xfrm>
            <a:off x="1348808" y="3326625"/>
            <a:ext cx="107100" cy="4830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9"/>
          <p:cNvCxnSpPr/>
          <p:nvPr/>
        </p:nvCxnSpPr>
        <p:spPr>
          <a:xfrm flipH="1" rot="10800000">
            <a:off x="5997040" y="3326625"/>
            <a:ext cx="97500" cy="7620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9"/>
          <p:cNvCxnSpPr/>
          <p:nvPr/>
        </p:nvCxnSpPr>
        <p:spPr>
          <a:xfrm>
            <a:off x="1402962" y="3058519"/>
            <a:ext cx="4613100" cy="1320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9"/>
          <p:cNvCxnSpPr/>
          <p:nvPr/>
        </p:nvCxnSpPr>
        <p:spPr>
          <a:xfrm flipH="1" rot="10800000">
            <a:off x="1348808" y="3016425"/>
            <a:ext cx="68700" cy="31020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9"/>
          <p:cNvCxnSpPr/>
          <p:nvPr/>
        </p:nvCxnSpPr>
        <p:spPr>
          <a:xfrm rot="10800000">
            <a:off x="5967940" y="3057825"/>
            <a:ext cx="126600" cy="26880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9"/>
          <p:cNvCxnSpPr/>
          <p:nvPr/>
        </p:nvCxnSpPr>
        <p:spPr>
          <a:xfrm>
            <a:off x="1348808" y="3936225"/>
            <a:ext cx="107100" cy="4830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9"/>
          <p:cNvCxnSpPr/>
          <p:nvPr/>
        </p:nvCxnSpPr>
        <p:spPr>
          <a:xfrm>
            <a:off x="1402962" y="3668119"/>
            <a:ext cx="4613100" cy="1320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9"/>
          <p:cNvCxnSpPr/>
          <p:nvPr/>
        </p:nvCxnSpPr>
        <p:spPr>
          <a:xfrm flipH="1" rot="10800000">
            <a:off x="1348808" y="3626025"/>
            <a:ext cx="68700" cy="31020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9"/>
          <p:cNvCxnSpPr/>
          <p:nvPr/>
        </p:nvCxnSpPr>
        <p:spPr>
          <a:xfrm rot="10800000">
            <a:off x="5975192" y="3667425"/>
            <a:ext cx="126600" cy="26880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29"/>
          <p:cNvCxnSpPr/>
          <p:nvPr/>
        </p:nvCxnSpPr>
        <p:spPr>
          <a:xfrm flipH="1" rot="10800000">
            <a:off x="5997040" y="3936225"/>
            <a:ext cx="97500" cy="76200"/>
          </a:xfrm>
          <a:prstGeom prst="straightConnector1">
            <a:avLst/>
          </a:prstGeom>
          <a:noFill/>
          <a:ln cap="flat" cmpd="sng" w="76200">
            <a:solidFill>
              <a:srgbClr val="F60A6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9"/>
          <p:cNvCxnSpPr>
            <a:stCxn id="243" idx="0"/>
          </p:cNvCxnSpPr>
          <p:nvPr/>
        </p:nvCxnSpPr>
        <p:spPr>
          <a:xfrm rot="10800000">
            <a:off x="5419336" y="1246925"/>
            <a:ext cx="77100" cy="765300"/>
          </a:xfrm>
          <a:prstGeom prst="straightConnector1">
            <a:avLst/>
          </a:prstGeom>
          <a:noFill/>
          <a:ln cap="flat" cmpd="sng" w="2857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9"/>
          <p:cNvCxnSpPr>
            <a:stCxn id="231" idx="3"/>
          </p:cNvCxnSpPr>
          <p:nvPr/>
        </p:nvCxnSpPr>
        <p:spPr>
          <a:xfrm flipH="1" rot="10800000">
            <a:off x="3980681" y="1235962"/>
            <a:ext cx="1175400" cy="1532400"/>
          </a:xfrm>
          <a:prstGeom prst="straightConnector1">
            <a:avLst/>
          </a:prstGeom>
          <a:noFill/>
          <a:ln cap="flat" cmpd="sng" w="2857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9"/>
          <p:cNvCxnSpPr/>
          <p:nvPr/>
        </p:nvCxnSpPr>
        <p:spPr>
          <a:xfrm flipH="1" rot="10800000">
            <a:off x="3999437" y="1231821"/>
            <a:ext cx="1295700" cy="2045100"/>
          </a:xfrm>
          <a:prstGeom prst="straightConnector1">
            <a:avLst/>
          </a:prstGeom>
          <a:noFill/>
          <a:ln cap="flat" cmpd="sng" w="2857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9"/>
          <p:cNvCxnSpPr/>
          <p:nvPr/>
        </p:nvCxnSpPr>
        <p:spPr>
          <a:xfrm flipH="1">
            <a:off x="2206325" y="4072500"/>
            <a:ext cx="1985700" cy="620400"/>
          </a:xfrm>
          <a:prstGeom prst="straightConnector1">
            <a:avLst/>
          </a:prstGeom>
          <a:noFill/>
          <a:ln cap="flat" cmpd="sng" w="2857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9"/>
          <p:cNvCxnSpPr/>
          <p:nvPr/>
        </p:nvCxnSpPr>
        <p:spPr>
          <a:xfrm flipH="1">
            <a:off x="2040750" y="3410625"/>
            <a:ext cx="524100" cy="1061700"/>
          </a:xfrm>
          <a:prstGeom prst="straightConnector1">
            <a:avLst/>
          </a:prstGeom>
          <a:noFill/>
          <a:ln cap="flat" cmpd="sng" w="2857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29"/>
          <p:cNvCxnSpPr/>
          <p:nvPr/>
        </p:nvCxnSpPr>
        <p:spPr>
          <a:xfrm flipH="1">
            <a:off x="2151125" y="4017350"/>
            <a:ext cx="455100" cy="551700"/>
          </a:xfrm>
          <a:prstGeom prst="straightConnector1">
            <a:avLst/>
          </a:prstGeom>
          <a:noFill/>
          <a:ln cap="flat" cmpd="sng" w="2857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9"/>
          <p:cNvCxnSpPr>
            <a:stCxn id="239" idx="0"/>
          </p:cNvCxnSpPr>
          <p:nvPr/>
        </p:nvCxnSpPr>
        <p:spPr>
          <a:xfrm rot="10800000">
            <a:off x="2000482" y="1234020"/>
            <a:ext cx="1538700" cy="778200"/>
          </a:xfrm>
          <a:prstGeom prst="straightConnector1">
            <a:avLst/>
          </a:prstGeom>
          <a:noFill/>
          <a:ln cap="flat" cmpd="sng" w="2857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9"/>
          <p:cNvCxnSpPr>
            <a:stCxn id="245" idx="0"/>
          </p:cNvCxnSpPr>
          <p:nvPr/>
        </p:nvCxnSpPr>
        <p:spPr>
          <a:xfrm rot="10800000">
            <a:off x="1792775" y="1287120"/>
            <a:ext cx="134400" cy="725100"/>
          </a:xfrm>
          <a:prstGeom prst="straightConnector1">
            <a:avLst/>
          </a:prstGeom>
          <a:noFill/>
          <a:ln cap="flat" cmpd="sng" w="2857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5" name="Google Shape;31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6251" y="1891825"/>
            <a:ext cx="884074" cy="7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61600" y="2765325"/>
            <a:ext cx="884075" cy="482767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9"/>
          <p:cNvSpPr/>
          <p:nvPr/>
        </p:nvSpPr>
        <p:spPr>
          <a:xfrm>
            <a:off x="7300375" y="1779821"/>
            <a:ext cx="968400" cy="1874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60A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8" name="Google Shape;318;p29"/>
          <p:cNvCxnSpPr>
            <a:stCxn id="317" idx="1"/>
            <a:endCxn id="241" idx="3"/>
          </p:cNvCxnSpPr>
          <p:nvPr/>
        </p:nvCxnSpPr>
        <p:spPr>
          <a:xfrm rot="10800000">
            <a:off x="6129475" y="2107421"/>
            <a:ext cx="1170900" cy="609600"/>
          </a:xfrm>
          <a:prstGeom prst="straightConnector1">
            <a:avLst/>
          </a:prstGeom>
          <a:noFill/>
          <a:ln cap="flat" cmpd="sng" w="2857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9"/>
          <p:cNvCxnSpPr>
            <a:endCxn id="263" idx="3"/>
          </p:cNvCxnSpPr>
          <p:nvPr/>
        </p:nvCxnSpPr>
        <p:spPr>
          <a:xfrm flipH="1">
            <a:off x="6101792" y="3148746"/>
            <a:ext cx="1068900" cy="150300"/>
          </a:xfrm>
          <a:prstGeom prst="straightConnector1">
            <a:avLst/>
          </a:prstGeom>
          <a:noFill/>
          <a:ln cap="flat" cmpd="sng" w="2857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9"/>
          <p:cNvCxnSpPr/>
          <p:nvPr/>
        </p:nvCxnSpPr>
        <p:spPr>
          <a:xfrm rot="10800000">
            <a:off x="6059925" y="2527725"/>
            <a:ext cx="1152000" cy="469200"/>
          </a:xfrm>
          <a:prstGeom prst="straightConnector1">
            <a:avLst/>
          </a:prstGeom>
          <a:noFill/>
          <a:ln cap="flat" cmpd="sng" w="28575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/>
          <p:nvPr>
            <p:ph idx="4294967295" type="title"/>
          </p:nvPr>
        </p:nvSpPr>
        <p:spPr>
          <a:xfrm>
            <a:off x="152063" y="762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60A61"/>
                </a:solidFill>
                <a:latin typeface="Oswald"/>
                <a:ea typeface="Oswald"/>
                <a:cs typeface="Oswald"/>
                <a:sym typeface="Oswald"/>
              </a:rPr>
              <a:t>Lattice Fabric</a:t>
            </a:r>
            <a:r>
              <a:rPr lang="en" sz="3000">
                <a:latin typeface="Oswald"/>
                <a:ea typeface="Oswald"/>
                <a:cs typeface="Oswald"/>
                <a:sym typeface="Oswald"/>
              </a:rPr>
              <a:t> for AI 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6" name="Google Shape;326;p30"/>
          <p:cNvSpPr txBox="1"/>
          <p:nvPr>
            <p:ph idx="4294967295" type="body"/>
          </p:nvPr>
        </p:nvSpPr>
        <p:spPr>
          <a:xfrm>
            <a:off x="3942050" y="1774138"/>
            <a:ext cx="48858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 End to end ML Pipeline and data serving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7" name="Google Shape;3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550" y="3904769"/>
            <a:ext cx="563025" cy="433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1389" y="3613208"/>
            <a:ext cx="595286" cy="1016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7225" y="3960663"/>
            <a:ext cx="720941" cy="3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62611" y="3874425"/>
            <a:ext cx="1258264" cy="4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0"/>
          <p:cNvSpPr/>
          <p:nvPr/>
        </p:nvSpPr>
        <p:spPr>
          <a:xfrm>
            <a:off x="3905075" y="888125"/>
            <a:ext cx="5238900" cy="807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Lattice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Fabric provide more scalable and common solution than NVlink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32" name="Google Shape;33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5050" y="2199765"/>
            <a:ext cx="4342799" cy="16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0"/>
          <p:cNvSpPr/>
          <p:nvPr/>
        </p:nvSpPr>
        <p:spPr>
          <a:xfrm>
            <a:off x="4681025" y="4413575"/>
            <a:ext cx="3906900" cy="553500"/>
          </a:xfrm>
          <a:prstGeom prst="roundRect">
            <a:avLst>
              <a:gd fmla="val 16667" name="adj"/>
            </a:avLst>
          </a:prstGeom>
          <a:solidFill>
            <a:srgbClr val="F60A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0"/>
          <p:cNvSpPr/>
          <p:nvPr/>
        </p:nvSpPr>
        <p:spPr>
          <a:xfrm>
            <a:off x="4897510" y="4556023"/>
            <a:ext cx="3556200" cy="289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" name="Google Shape;335;p30"/>
          <p:cNvCxnSpPr/>
          <p:nvPr/>
        </p:nvCxnSpPr>
        <p:spPr>
          <a:xfrm rot="10800000">
            <a:off x="7148689" y="3519763"/>
            <a:ext cx="13500" cy="495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6" name="Google Shape;336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19149" y="4608471"/>
            <a:ext cx="283425" cy="211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00148" y="4608473"/>
            <a:ext cx="283421" cy="2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81149" y="4608471"/>
            <a:ext cx="283425" cy="211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62149" y="4608471"/>
            <a:ext cx="283425" cy="211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59800" y="4608475"/>
            <a:ext cx="121827" cy="2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64600" y="4608475"/>
            <a:ext cx="121827" cy="2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69400" y="4608475"/>
            <a:ext cx="121827" cy="2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98000" y="4608475"/>
            <a:ext cx="121827" cy="211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4" name="Google Shape;344;p30"/>
          <p:cNvGraphicFramePr/>
          <p:nvPr/>
        </p:nvGraphicFramePr>
        <p:xfrm>
          <a:off x="315325" y="162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{4CE81622-B76E-41D8-8E59-D368672A3DAD}</a:tableStyleId>
              </a:tblPr>
              <a:tblGrid>
                <a:gridCol w="987700"/>
                <a:gridCol w="995075"/>
                <a:gridCol w="1357325"/>
              </a:tblGrid>
              <a:tr h="47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Feature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</a:t>
                      </a:r>
                      <a:r>
                        <a:rPr b="1" lang="en" sz="1000"/>
                        <a:t>Nvlink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    Lattic.io</a:t>
                      </a:r>
                      <a:endParaRPr b="1" sz="1000">
                        <a:solidFill>
                          <a:srgbClr val="F60A6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6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Fabric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Proprietary 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 Standardard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6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Bandwidth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     Tb/s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       Tb/s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46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 SSD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Streaming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     No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        Yes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46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</a:t>
                      </a:r>
                      <a:r>
                        <a:rPr lang="en" sz="1000"/>
                        <a:t>Memory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 pooling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     No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        Yes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46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AI workload optimization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    Yes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          Yes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/>
          <p:cNvSpPr txBox="1"/>
          <p:nvPr>
            <p:ph idx="4294967295" type="title"/>
          </p:nvPr>
        </p:nvSpPr>
        <p:spPr>
          <a:xfrm>
            <a:off x="159100" y="-35975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60A61"/>
                </a:solidFill>
                <a:latin typeface="Oswald"/>
                <a:ea typeface="Oswald"/>
                <a:cs typeface="Oswald"/>
                <a:sym typeface="Oswald"/>
              </a:rPr>
              <a:t>Memory Pooling</a:t>
            </a:r>
            <a:r>
              <a:rPr lang="en" sz="3000">
                <a:latin typeface="Oswald"/>
                <a:ea typeface="Oswald"/>
                <a:cs typeface="Oswald"/>
                <a:sym typeface="Oswald"/>
              </a:rPr>
              <a:t> Over Lattice Fabric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50" name="Google Shape;3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273" y="2567556"/>
            <a:ext cx="153352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900" y="1271052"/>
            <a:ext cx="153352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1"/>
          <p:cNvSpPr txBox="1"/>
          <p:nvPr>
            <p:ph idx="4294967295" type="body"/>
          </p:nvPr>
        </p:nvSpPr>
        <p:spPr>
          <a:xfrm>
            <a:off x="3210175" y="895175"/>
            <a:ext cx="48858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Lattice fabric pooling memory inside each server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Unified memory address space, transparent to applications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3D rendering/VR, Big data, Bioinformatics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More scalable solution compared to CXL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31"/>
          <p:cNvSpPr/>
          <p:nvPr/>
        </p:nvSpPr>
        <p:spPr>
          <a:xfrm>
            <a:off x="1891625" y="1137100"/>
            <a:ext cx="627000" cy="2954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60A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1"/>
          <p:cNvSpPr/>
          <p:nvPr/>
        </p:nvSpPr>
        <p:spPr>
          <a:xfrm>
            <a:off x="367450" y="958950"/>
            <a:ext cx="2757000" cy="3695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B53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6250" y="2189075"/>
            <a:ext cx="1952230" cy="14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1"/>
          <p:cNvSpPr/>
          <p:nvPr/>
        </p:nvSpPr>
        <p:spPr>
          <a:xfrm>
            <a:off x="3706200" y="3847850"/>
            <a:ext cx="1370700" cy="4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57" name="Google Shape;357;p31"/>
          <p:cNvSpPr/>
          <p:nvPr/>
        </p:nvSpPr>
        <p:spPr>
          <a:xfrm>
            <a:off x="3773850" y="3902900"/>
            <a:ext cx="1231500" cy="321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   VR Rendering</a:t>
            </a:r>
            <a:endParaRPr b="1" sz="1000"/>
          </a:p>
        </p:txBody>
      </p:sp>
      <p:pic>
        <p:nvPicPr>
          <p:cNvPr id="358" name="Google Shape;35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3975" y="2248867"/>
            <a:ext cx="1754975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1"/>
          <p:cNvSpPr/>
          <p:nvPr/>
        </p:nvSpPr>
        <p:spPr>
          <a:xfrm>
            <a:off x="5611200" y="3847850"/>
            <a:ext cx="1370700" cy="4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60" name="Google Shape;360;p31"/>
          <p:cNvSpPr/>
          <p:nvPr/>
        </p:nvSpPr>
        <p:spPr>
          <a:xfrm>
            <a:off x="5678850" y="3902900"/>
            <a:ext cx="1231500" cy="321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     Big Data</a:t>
            </a:r>
            <a:endParaRPr b="1" sz="1000"/>
          </a:p>
        </p:txBody>
      </p:sp>
      <p:pic>
        <p:nvPicPr>
          <p:cNvPr id="361" name="Google Shape;36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5775" y="2227636"/>
            <a:ext cx="1632243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1"/>
          <p:cNvSpPr/>
          <p:nvPr/>
        </p:nvSpPr>
        <p:spPr>
          <a:xfrm>
            <a:off x="7363800" y="3847850"/>
            <a:ext cx="1370700" cy="4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63" name="Google Shape;363;p31"/>
          <p:cNvSpPr/>
          <p:nvPr/>
        </p:nvSpPr>
        <p:spPr>
          <a:xfrm>
            <a:off x="7431450" y="3902900"/>
            <a:ext cx="1231500" cy="321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  Bioinformatics</a:t>
            </a:r>
            <a:endParaRPr b="1" sz="1000"/>
          </a:p>
        </p:txBody>
      </p:sp>
      <p:sp>
        <p:nvSpPr>
          <p:cNvPr id="364" name="Google Shape;364;p31"/>
          <p:cNvSpPr/>
          <p:nvPr/>
        </p:nvSpPr>
        <p:spPr>
          <a:xfrm>
            <a:off x="897775" y="4224800"/>
            <a:ext cx="1755000" cy="321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  Giant Memory Server</a:t>
            </a:r>
            <a:r>
              <a:rPr b="1" lang="en" sz="1000"/>
              <a:t> </a:t>
            </a:r>
            <a:endParaRPr b="1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2"/>
          <p:cNvSpPr/>
          <p:nvPr/>
        </p:nvSpPr>
        <p:spPr>
          <a:xfrm>
            <a:off x="1344100" y="1936100"/>
            <a:ext cx="5350200" cy="1270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B53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2"/>
          <p:cNvSpPr/>
          <p:nvPr/>
        </p:nvSpPr>
        <p:spPr>
          <a:xfrm>
            <a:off x="1810475" y="2630475"/>
            <a:ext cx="1370700" cy="4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71" name="Google Shape;371;p32"/>
          <p:cNvSpPr/>
          <p:nvPr/>
        </p:nvSpPr>
        <p:spPr>
          <a:xfrm>
            <a:off x="1878125" y="2685525"/>
            <a:ext cx="1231500" cy="321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   Kubesphere</a:t>
            </a:r>
            <a:endParaRPr b="1" sz="1000"/>
          </a:p>
        </p:txBody>
      </p:sp>
      <p:sp>
        <p:nvSpPr>
          <p:cNvPr id="372" name="Google Shape;372;p32"/>
          <p:cNvSpPr/>
          <p:nvPr/>
        </p:nvSpPr>
        <p:spPr>
          <a:xfrm>
            <a:off x="3334475" y="2614575"/>
            <a:ext cx="1370700" cy="4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73" name="Google Shape;373;p32"/>
          <p:cNvSpPr/>
          <p:nvPr/>
        </p:nvSpPr>
        <p:spPr>
          <a:xfrm>
            <a:off x="3402125" y="2669625"/>
            <a:ext cx="1231500" cy="321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   OpenShift</a:t>
            </a:r>
            <a:endParaRPr b="1" sz="1000"/>
          </a:p>
        </p:txBody>
      </p:sp>
      <p:pic>
        <p:nvPicPr>
          <p:cNvPr id="374" name="Google Shape;3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900" y="2097106"/>
            <a:ext cx="516451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2"/>
          <p:cNvSpPr/>
          <p:nvPr/>
        </p:nvSpPr>
        <p:spPr>
          <a:xfrm>
            <a:off x="4782275" y="2614575"/>
            <a:ext cx="1370700" cy="43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76" name="Google Shape;376;p32"/>
          <p:cNvSpPr/>
          <p:nvPr/>
        </p:nvSpPr>
        <p:spPr>
          <a:xfrm>
            <a:off x="4849925" y="2669625"/>
            <a:ext cx="1231500" cy="321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Metal As Service</a:t>
            </a:r>
            <a:endParaRPr b="1" sz="1000"/>
          </a:p>
        </p:txBody>
      </p:sp>
      <p:sp>
        <p:nvSpPr>
          <p:cNvPr id="377" name="Google Shape;377;p32"/>
          <p:cNvSpPr/>
          <p:nvPr/>
        </p:nvSpPr>
        <p:spPr>
          <a:xfrm>
            <a:off x="1333025" y="912463"/>
            <a:ext cx="5350200" cy="84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B539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834" y="4714339"/>
            <a:ext cx="2464116" cy="170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2625" y="4358124"/>
            <a:ext cx="2499325" cy="350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1034" y="4714339"/>
            <a:ext cx="2464116" cy="170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5825" y="4358124"/>
            <a:ext cx="2499325" cy="350133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2"/>
          <p:cNvSpPr txBox="1"/>
          <p:nvPr/>
        </p:nvSpPr>
        <p:spPr>
          <a:xfrm>
            <a:off x="159300" y="-8335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60A61"/>
                </a:solidFill>
                <a:latin typeface="Oswald"/>
                <a:ea typeface="Oswald"/>
                <a:cs typeface="Oswald"/>
                <a:sym typeface="Oswald"/>
              </a:rPr>
              <a:t>Lattice.io</a:t>
            </a:r>
            <a:r>
              <a:rPr lang="en" sz="3000">
                <a:solidFill>
                  <a:srgbClr val="424242"/>
                </a:solidFill>
                <a:latin typeface="Oswald"/>
                <a:ea typeface="Oswald"/>
                <a:cs typeface="Oswald"/>
                <a:sym typeface="Oswald"/>
              </a:rPr>
              <a:t> – High performance Kubernetes</a:t>
            </a:r>
            <a:endParaRPr sz="3000">
              <a:solidFill>
                <a:srgbClr val="42424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83" name="Google Shape;38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5894" y="4236245"/>
            <a:ext cx="516450" cy="38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69450" y="4324853"/>
            <a:ext cx="515124" cy="262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09775" y="4326150"/>
            <a:ext cx="516451" cy="282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8959" y="4521488"/>
            <a:ext cx="516450" cy="38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21850" y="4629653"/>
            <a:ext cx="515124" cy="262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62175" y="4630950"/>
            <a:ext cx="516451" cy="282022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2"/>
          <p:cNvSpPr/>
          <p:nvPr/>
        </p:nvSpPr>
        <p:spPr>
          <a:xfrm>
            <a:off x="1327850" y="3312225"/>
            <a:ext cx="5742000" cy="900600"/>
          </a:xfrm>
          <a:prstGeom prst="roundRect">
            <a:avLst>
              <a:gd fmla="val 16667" name="adj"/>
            </a:avLst>
          </a:prstGeom>
          <a:solidFill>
            <a:srgbClr val="F60A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2"/>
          <p:cNvSpPr/>
          <p:nvPr/>
        </p:nvSpPr>
        <p:spPr>
          <a:xfrm>
            <a:off x="1713535" y="3543047"/>
            <a:ext cx="4993200" cy="472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1" name="Google Shape;391;p32"/>
          <p:cNvCxnSpPr/>
          <p:nvPr/>
        </p:nvCxnSpPr>
        <p:spPr>
          <a:xfrm flipH="1" rot="10800000">
            <a:off x="5411495" y="4090572"/>
            <a:ext cx="1384800" cy="33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32"/>
          <p:cNvCxnSpPr/>
          <p:nvPr/>
        </p:nvCxnSpPr>
        <p:spPr>
          <a:xfrm rot="10800000">
            <a:off x="6920089" y="3519763"/>
            <a:ext cx="13500" cy="495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32"/>
          <p:cNvCxnSpPr/>
          <p:nvPr/>
        </p:nvCxnSpPr>
        <p:spPr>
          <a:xfrm rot="10800000">
            <a:off x="4198598" y="3443435"/>
            <a:ext cx="2459100" cy="27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32"/>
          <p:cNvSpPr txBox="1"/>
          <p:nvPr/>
        </p:nvSpPr>
        <p:spPr>
          <a:xfrm>
            <a:off x="2188927" y="3950550"/>
            <a:ext cx="363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Tb/s </a:t>
            </a:r>
            <a:r>
              <a:rPr b="1" lang="en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IO &amp; Networking</a:t>
            </a:r>
            <a:endParaRPr b="1"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5" name="Google Shape;395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59625" y="993309"/>
            <a:ext cx="687850" cy="6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21625" y="993309"/>
            <a:ext cx="687850" cy="6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73846" y="993309"/>
            <a:ext cx="687850" cy="6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2"/>
          <p:cNvSpPr/>
          <p:nvPr/>
        </p:nvSpPr>
        <p:spPr>
          <a:xfrm>
            <a:off x="990000" y="4236250"/>
            <a:ext cx="889200" cy="77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13525" y="1076122"/>
            <a:ext cx="612000" cy="535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69175" y="1077662"/>
            <a:ext cx="612000" cy="535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02125" y="1077674"/>
            <a:ext cx="612000" cy="535484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2"/>
          <p:cNvSpPr/>
          <p:nvPr/>
        </p:nvSpPr>
        <p:spPr>
          <a:xfrm>
            <a:off x="3857950" y="4236250"/>
            <a:ext cx="889200" cy="77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2"/>
          <p:cNvSpPr/>
          <p:nvPr/>
        </p:nvSpPr>
        <p:spPr>
          <a:xfrm>
            <a:off x="6584481" y="4236250"/>
            <a:ext cx="889200" cy="77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67498" y="2107519"/>
            <a:ext cx="1231500" cy="3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620950" y="2086050"/>
            <a:ext cx="546172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2"/>
          <p:cNvSpPr/>
          <p:nvPr/>
        </p:nvSpPr>
        <p:spPr>
          <a:xfrm>
            <a:off x="3157250" y="3696200"/>
            <a:ext cx="2464200" cy="26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Lattice SSD File system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3"/>
          <p:cNvSpPr txBox="1"/>
          <p:nvPr>
            <p:ph type="ctrTitle"/>
          </p:nvPr>
        </p:nvSpPr>
        <p:spPr>
          <a:xfrm>
            <a:off x="123725" y="-71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60A61"/>
                </a:solidFill>
                <a:latin typeface="Oswald"/>
                <a:ea typeface="Oswald"/>
                <a:cs typeface="Oswald"/>
                <a:sym typeface="Oswald"/>
              </a:rPr>
              <a:t>HA servers </a:t>
            </a:r>
            <a:r>
              <a:rPr lang="en" sz="3000">
                <a:latin typeface="Oswald"/>
                <a:ea typeface="Oswald"/>
                <a:cs typeface="Oswald"/>
                <a:sym typeface="Oswald"/>
              </a:rPr>
              <a:t>for 5G Open RAN</a:t>
            </a:r>
            <a:endParaRPr sz="3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12" name="Google Shape;4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725" y="820325"/>
            <a:ext cx="7779499" cy="27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3"/>
          <p:cNvSpPr txBox="1"/>
          <p:nvPr>
            <p:ph idx="4294967295" type="body"/>
          </p:nvPr>
        </p:nvSpPr>
        <p:spPr>
          <a:xfrm>
            <a:off x="3743575" y="3638375"/>
            <a:ext cx="4885800" cy="12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Resource pooling enable flexible 5G slicing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High </a:t>
            </a: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availability</a:t>
            </a: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 through </a:t>
            </a: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lattice</a:t>
            </a: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 fabric ensure </a:t>
            </a: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continuous</a:t>
            </a: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 operation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Fast storage for large capacity caching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33"/>
          <p:cNvSpPr/>
          <p:nvPr/>
        </p:nvSpPr>
        <p:spPr>
          <a:xfrm>
            <a:off x="540275" y="3989975"/>
            <a:ext cx="2967900" cy="807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Lattice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Fabric turning any servers into high available, high performance clusters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5" name="Google Shape;415;p33"/>
          <p:cNvSpPr/>
          <p:nvPr/>
        </p:nvSpPr>
        <p:spPr>
          <a:xfrm>
            <a:off x="3678800" y="2638050"/>
            <a:ext cx="381900" cy="683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60A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3"/>
          <p:cNvSpPr/>
          <p:nvPr/>
        </p:nvSpPr>
        <p:spPr>
          <a:xfrm>
            <a:off x="4821800" y="2638050"/>
            <a:ext cx="381900" cy="683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60A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