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5"/>
  </p:notesMasterIdLst>
  <p:sldIdLst>
    <p:sldId id="256" r:id="rId2"/>
    <p:sldId id="257" r:id="rId3"/>
    <p:sldId id="258" r:id="rId4"/>
    <p:sldId id="259" r:id="rId5"/>
    <p:sldId id="260" r:id="rId6"/>
    <p:sldId id="265" r:id="rId7"/>
    <p:sldId id="261" r:id="rId8"/>
    <p:sldId id="268" r:id="rId9"/>
    <p:sldId id="270" r:id="rId10"/>
    <p:sldId id="275" r:id="rId11"/>
    <p:sldId id="262" r:id="rId12"/>
    <p:sldId id="263" r:id="rId13"/>
    <p:sldId id="266" r:id="rId14"/>
  </p:sldIdLst>
  <p:sldSz cx="12192000" cy="6858000"/>
  <p:notesSz cx="6858000" cy="9144000"/>
  <p:defaultTextStyle>
    <a:defPPr>
      <a:defRPr lang="ko-Kor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US"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F24CE-4EF3-8547-A13F-664E71C8FE78}" type="datetimeFigureOut">
              <a:rPr kumimoji="1" lang="ko-Kore-US" altLang="en-US" smtClean="0"/>
              <a:t>12/2/21</a:t>
            </a:fld>
            <a:endParaRPr kumimoji="1" lang="ko-Kore-US"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US"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US"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18F43-7C3C-314C-A2B7-0366E7403BA2}" type="slidenum">
              <a:rPr kumimoji="1" lang="ko-Kore-US" altLang="en-US" smtClean="0"/>
              <a:t>‹#›</a:t>
            </a:fld>
            <a:endParaRPr kumimoji="1" lang="ko-Kore-US" altLang="en-US"/>
          </a:p>
        </p:txBody>
      </p:sp>
    </p:spTree>
    <p:extLst>
      <p:ext uri="{BB962C8B-B14F-4D97-AF65-F5344CB8AC3E}">
        <p14:creationId xmlns:p14="http://schemas.microsoft.com/office/powerpoint/2010/main" val="325912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US" altLang="en-US" dirty="0"/>
          </a:p>
        </p:txBody>
      </p:sp>
      <p:sp>
        <p:nvSpPr>
          <p:cNvPr id="4" name="슬라이드 번호 개체 틀 3"/>
          <p:cNvSpPr>
            <a:spLocks noGrp="1"/>
          </p:cNvSpPr>
          <p:nvPr>
            <p:ph type="sldNum" sz="quarter" idx="5"/>
          </p:nvPr>
        </p:nvSpPr>
        <p:spPr/>
        <p:txBody>
          <a:bodyPr/>
          <a:lstStyle/>
          <a:p>
            <a:fld id="{AFB18F43-7C3C-314C-A2B7-0366E7403BA2}" type="slidenum">
              <a:rPr kumimoji="1" lang="ko-Kore-US" altLang="en-US" smtClean="0"/>
              <a:t>7</a:t>
            </a:fld>
            <a:endParaRPr kumimoji="1" lang="ko-Kore-US" altLang="en-US"/>
          </a:p>
        </p:txBody>
      </p:sp>
    </p:spTree>
    <p:extLst>
      <p:ext uri="{BB962C8B-B14F-4D97-AF65-F5344CB8AC3E}">
        <p14:creationId xmlns:p14="http://schemas.microsoft.com/office/powerpoint/2010/main" val="191264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1940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8093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4981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2069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2711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6500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1101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751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7537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41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12/2/21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970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spc="40">
                <a:solidFill>
                  <a:schemeClr val="tx1"/>
                </a:solidFill>
                <a:latin typeface="+mj-lt"/>
              </a:defRPr>
            </a:lvl1pPr>
          </a:lstStyle>
          <a:p>
            <a:fld id="{2F3E8B1C-86EF-43CF-8304-249481088644}" type="datetimeFigureOut">
              <a:rPr lang="en-US" smtClean="0"/>
              <a:pPr/>
              <a:t>12/2/21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spc="4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734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4000" kern="1200" cap="none" spc="8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4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4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4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4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텍스트, 도서관, 실내, 장면이(가) 표시된 사진&#10;&#10;자동 생성된 설명">
            <a:extLst>
              <a:ext uri="{FF2B5EF4-FFF2-40B4-BE49-F238E27FC236}">
                <a16:creationId xmlns:a16="http://schemas.microsoft.com/office/drawing/2014/main" id="{5CA21B4D-37C2-4C3B-BF53-232C2613FABD}"/>
              </a:ext>
            </a:extLst>
          </p:cNvPr>
          <p:cNvPicPr>
            <a:picLocks noChangeAspect="1"/>
          </p:cNvPicPr>
          <p:nvPr/>
        </p:nvPicPr>
        <p:blipFill rotWithShape="1">
          <a:blip r:embed="rId2"/>
          <a:srcRect t="32876" b="10875"/>
          <a:stretch/>
        </p:blipFill>
        <p:spPr>
          <a:xfrm>
            <a:off x="1" y="10"/>
            <a:ext cx="12192000" cy="6857989"/>
          </a:xfrm>
          <a:prstGeom prst="rect">
            <a:avLst/>
          </a:prstGeom>
        </p:spPr>
      </p:pic>
      <p:sp>
        <p:nvSpPr>
          <p:cNvPr id="20" name="Rectangle 19">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0167835D-2751-E143-B8BD-DD740AC0A250}"/>
              </a:ext>
            </a:extLst>
          </p:cNvPr>
          <p:cNvSpPr>
            <a:spLocks noGrp="1"/>
          </p:cNvSpPr>
          <p:nvPr>
            <p:ph type="ctrTitle"/>
          </p:nvPr>
        </p:nvSpPr>
        <p:spPr>
          <a:xfrm>
            <a:off x="1833541" y="990599"/>
            <a:ext cx="5619054" cy="4849091"/>
          </a:xfrm>
        </p:spPr>
        <p:txBody>
          <a:bodyPr anchor="ctr">
            <a:normAutofit/>
          </a:bodyPr>
          <a:lstStyle/>
          <a:p>
            <a:pPr algn="r"/>
            <a:r>
              <a:rPr kumimoji="1" lang="en-US" altLang="ko-Kore-US">
                <a:solidFill>
                  <a:srgbClr val="FFFFFF"/>
                </a:solidFill>
              </a:rPr>
              <a:t>Never Ending Stories</a:t>
            </a:r>
            <a:endParaRPr kumimoji="1" lang="ko-Kore-US" altLang="en-US">
              <a:solidFill>
                <a:srgbClr val="FFFFFF"/>
              </a:solidFill>
            </a:endParaRPr>
          </a:p>
        </p:txBody>
      </p:sp>
      <p:sp>
        <p:nvSpPr>
          <p:cNvPr id="3" name="부제목 2">
            <a:extLst>
              <a:ext uri="{FF2B5EF4-FFF2-40B4-BE49-F238E27FC236}">
                <a16:creationId xmlns:a16="http://schemas.microsoft.com/office/drawing/2014/main" id="{3D7BC5FD-9A96-D748-89F4-5416525DF2BE}"/>
              </a:ext>
            </a:extLst>
          </p:cNvPr>
          <p:cNvSpPr>
            <a:spLocks noGrp="1"/>
          </p:cNvSpPr>
          <p:nvPr>
            <p:ph type="subTitle" idx="1"/>
          </p:nvPr>
        </p:nvSpPr>
        <p:spPr>
          <a:xfrm>
            <a:off x="8712865" y="1447799"/>
            <a:ext cx="2368905" cy="4076699"/>
          </a:xfrm>
        </p:spPr>
        <p:txBody>
          <a:bodyPr anchor="ctr">
            <a:normAutofit/>
          </a:bodyPr>
          <a:lstStyle/>
          <a:p>
            <a:r>
              <a:rPr kumimoji="1" lang="en-US" altLang="ko-Kore-US">
                <a:solidFill>
                  <a:srgbClr val="FFFFFF"/>
                </a:solidFill>
              </a:rPr>
              <a:t>Juhwan Lee</a:t>
            </a:r>
          </a:p>
          <a:p>
            <a:r>
              <a:rPr kumimoji="1" lang="en-US" altLang="ko-Kore-US">
                <a:solidFill>
                  <a:srgbClr val="FFFFFF"/>
                </a:solidFill>
              </a:rPr>
              <a:t>Graham Seamans</a:t>
            </a:r>
          </a:p>
          <a:p>
            <a:r>
              <a:rPr kumimoji="1" lang="en-US" altLang="ko-Kore-US">
                <a:solidFill>
                  <a:srgbClr val="FFFFFF"/>
                </a:solidFill>
              </a:rPr>
              <a:t>Tareq Jallad</a:t>
            </a:r>
            <a:endParaRPr kumimoji="1" lang="ko-Kore-US" altLang="en-US">
              <a:solidFill>
                <a:srgbClr val="FFFFFF"/>
              </a:solidFill>
            </a:endParaRPr>
          </a:p>
        </p:txBody>
      </p:sp>
      <p:cxnSp>
        <p:nvCxnSpPr>
          <p:cNvPr id="22" name="Straight Connector 21">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57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9000" b="-39000"/>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36B4C6-B1D2-5D41-8652-85CEBD848886}"/>
              </a:ext>
            </a:extLst>
          </p:cNvPr>
          <p:cNvSpPr>
            <a:spLocks noGrp="1"/>
          </p:cNvSpPr>
          <p:nvPr>
            <p:ph type="title"/>
          </p:nvPr>
        </p:nvSpPr>
        <p:spPr/>
        <p:txBody>
          <a:bodyPr/>
          <a:lstStyle/>
          <a:p>
            <a:r>
              <a:rPr kumimoji="1" lang="en-US" altLang="ko-Kore-US" dirty="0"/>
              <a:t>Perplexity</a:t>
            </a:r>
            <a:endParaRPr kumimoji="1" lang="ko-Kore-US" altLang="en-US" dirty="0"/>
          </a:p>
        </p:txBody>
      </p:sp>
      <p:sp>
        <p:nvSpPr>
          <p:cNvPr id="3" name="내용 개체 틀 2">
            <a:extLst>
              <a:ext uri="{FF2B5EF4-FFF2-40B4-BE49-F238E27FC236}">
                <a16:creationId xmlns:a16="http://schemas.microsoft.com/office/drawing/2014/main" id="{0DA0F161-993F-7047-8AB9-AC646FBEEB70}"/>
              </a:ext>
            </a:extLst>
          </p:cNvPr>
          <p:cNvSpPr>
            <a:spLocks noGrp="1"/>
          </p:cNvSpPr>
          <p:nvPr>
            <p:ph idx="1"/>
          </p:nvPr>
        </p:nvSpPr>
        <p:spPr/>
        <p:txBody>
          <a:bodyPr/>
          <a:lstStyle/>
          <a:p>
            <a:r>
              <a:rPr kumimoji="1" lang="en-US" altLang="ko-Kore-US" dirty="0"/>
              <a:t>Fine-Tuning Without Summary:</a:t>
            </a:r>
          </a:p>
          <a:p>
            <a:pPr lvl="1"/>
            <a:r>
              <a:rPr lang="en" altLang="ko-Kore-US" dirty="0"/>
              <a:t>100%|██████████| 41342/41342 [43:25&lt;00:00, 15.86it/s]</a:t>
            </a:r>
          </a:p>
          <a:p>
            <a:pPr lvl="1"/>
            <a:r>
              <a:rPr lang="en" altLang="ko-Kore-US" dirty="0"/>
              <a:t>Perplexity: 25.040941238</a:t>
            </a:r>
          </a:p>
          <a:p>
            <a:r>
              <a:rPr kumimoji="1" lang="en-US" altLang="ko-Kore-US" dirty="0"/>
              <a:t>Fine-Tuning With Summary:</a:t>
            </a:r>
          </a:p>
          <a:p>
            <a:pPr lvl="1"/>
            <a:r>
              <a:rPr lang="en" altLang="ko-Kore-US" dirty="0"/>
              <a:t>100%|██████████| 9082/9082 [02:19&lt;00:00, 65.20it/s]</a:t>
            </a:r>
          </a:p>
          <a:p>
            <a:pPr lvl="1"/>
            <a:r>
              <a:rPr lang="en" altLang="ko-Kore-US" dirty="0"/>
              <a:t>Perplexity: 29.832622528076172</a:t>
            </a:r>
          </a:p>
          <a:p>
            <a:r>
              <a:rPr lang="en" altLang="ko-Kore-US" dirty="0"/>
              <a:t>Calculating perplexity is tricky because we're changing our input to the model, so take these numbers lightly. We're still working out how to do perplexity properly.</a:t>
            </a:r>
          </a:p>
        </p:txBody>
      </p:sp>
    </p:spTree>
    <p:extLst>
      <p:ext uri="{BB962C8B-B14F-4D97-AF65-F5344CB8AC3E}">
        <p14:creationId xmlns:p14="http://schemas.microsoft.com/office/powerpoint/2010/main" val="72606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9000" b="-39000"/>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36B4C6-B1D2-5D41-8652-85CEBD848886}"/>
              </a:ext>
            </a:extLst>
          </p:cNvPr>
          <p:cNvSpPr>
            <a:spLocks noGrp="1"/>
          </p:cNvSpPr>
          <p:nvPr>
            <p:ph type="title"/>
          </p:nvPr>
        </p:nvSpPr>
        <p:spPr/>
        <p:txBody>
          <a:bodyPr/>
          <a:lstStyle/>
          <a:p>
            <a:r>
              <a:rPr kumimoji="1" lang="en-US" altLang="ko-Kore-US" dirty="0"/>
              <a:t>Faced Challenges</a:t>
            </a:r>
            <a:endParaRPr kumimoji="1" lang="ko-Kore-US" altLang="en-US" dirty="0"/>
          </a:p>
        </p:txBody>
      </p:sp>
      <p:sp>
        <p:nvSpPr>
          <p:cNvPr id="3" name="내용 개체 틀 2">
            <a:extLst>
              <a:ext uri="{FF2B5EF4-FFF2-40B4-BE49-F238E27FC236}">
                <a16:creationId xmlns:a16="http://schemas.microsoft.com/office/drawing/2014/main" id="{0DA0F161-993F-7047-8AB9-AC646FBEEB70}"/>
              </a:ext>
            </a:extLst>
          </p:cNvPr>
          <p:cNvSpPr>
            <a:spLocks noGrp="1"/>
          </p:cNvSpPr>
          <p:nvPr>
            <p:ph idx="1"/>
          </p:nvPr>
        </p:nvSpPr>
        <p:spPr/>
        <p:txBody>
          <a:bodyPr/>
          <a:lstStyle/>
          <a:p>
            <a:r>
              <a:rPr kumimoji="1" lang="en-US" altLang="ko-Kore-US" dirty="0"/>
              <a:t>Figuring out what is the right model and what is the right summarizer was challenging.</a:t>
            </a:r>
          </a:p>
          <a:p>
            <a:r>
              <a:rPr kumimoji="1" lang="en-US" altLang="ko-Kore-US" dirty="0"/>
              <a:t>Since the PG-19 Dataset is massive (about 11GB), figuring out how to load the data properly was difficult.</a:t>
            </a:r>
          </a:p>
          <a:p>
            <a:r>
              <a:rPr kumimoji="1" lang="en-US" altLang="ko-Kore-US" dirty="0"/>
              <a:t>Finding out whether to put the summarizer in the model or in the data loader was another challenge.</a:t>
            </a:r>
          </a:p>
          <a:p>
            <a:r>
              <a:rPr kumimoji="1" lang="en-US" altLang="ko-Kore-US" dirty="0"/>
              <a:t>Finally, because the amount of data is huge, training the model took so long and sometimes we experienced runtime disconnect while training.</a:t>
            </a:r>
          </a:p>
        </p:txBody>
      </p:sp>
    </p:spTree>
    <p:extLst>
      <p:ext uri="{BB962C8B-B14F-4D97-AF65-F5344CB8AC3E}">
        <p14:creationId xmlns:p14="http://schemas.microsoft.com/office/powerpoint/2010/main" val="216308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9000" b="-39000"/>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34C175-4BEB-F74B-9574-A12D31988A68}"/>
              </a:ext>
            </a:extLst>
          </p:cNvPr>
          <p:cNvSpPr>
            <a:spLocks noGrp="1"/>
          </p:cNvSpPr>
          <p:nvPr>
            <p:ph type="title"/>
          </p:nvPr>
        </p:nvSpPr>
        <p:spPr/>
        <p:txBody>
          <a:bodyPr/>
          <a:lstStyle/>
          <a:p>
            <a:r>
              <a:rPr kumimoji="1" lang="en-US" altLang="ko-Kore-US" dirty="0"/>
              <a:t>Future Extension</a:t>
            </a:r>
            <a:endParaRPr kumimoji="1" lang="ko-Kore-US" altLang="en-US" dirty="0"/>
          </a:p>
        </p:txBody>
      </p:sp>
      <p:sp>
        <p:nvSpPr>
          <p:cNvPr id="3" name="내용 개체 틀 2">
            <a:extLst>
              <a:ext uri="{FF2B5EF4-FFF2-40B4-BE49-F238E27FC236}">
                <a16:creationId xmlns:a16="http://schemas.microsoft.com/office/drawing/2014/main" id="{E053AE46-19D5-1B46-9332-75F2EF8C75E5}"/>
              </a:ext>
            </a:extLst>
          </p:cNvPr>
          <p:cNvSpPr>
            <a:spLocks noGrp="1"/>
          </p:cNvSpPr>
          <p:nvPr>
            <p:ph idx="1"/>
          </p:nvPr>
        </p:nvSpPr>
        <p:spPr/>
        <p:txBody>
          <a:bodyPr/>
          <a:lstStyle/>
          <a:p>
            <a:r>
              <a:rPr kumimoji="1" lang="en-US" altLang="ko-Kore-US" dirty="0"/>
              <a:t>Trying using summarizer in the model might help improve the performance.</a:t>
            </a:r>
          </a:p>
          <a:p>
            <a:r>
              <a:rPr kumimoji="1" lang="en-US" altLang="ko-Kore-US" dirty="0"/>
              <a:t>Our current program is fine-tuned on the PG-19 Dataset which is a set of books that were published before 1919 but if the user wants to generate text in a specific author’s style, fine-tuning on a specific author’s literature works can do it. For example, tasks such as creating fake Shakespeare plays will be possible.</a:t>
            </a:r>
          </a:p>
          <a:p>
            <a:r>
              <a:rPr kumimoji="1" lang="en-US" altLang="ko-Kore-US" dirty="0"/>
              <a:t>For evaluation, currently our program only uses single word perplexity but if more evaluation methods are added, it would help to better measure if the language model is good or not.</a:t>
            </a:r>
          </a:p>
        </p:txBody>
      </p:sp>
    </p:spTree>
    <p:extLst>
      <p:ext uri="{BB962C8B-B14F-4D97-AF65-F5344CB8AC3E}">
        <p14:creationId xmlns:p14="http://schemas.microsoft.com/office/powerpoint/2010/main" val="1422453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11FC62-1A37-A640-9A1F-AA55192B46F1}"/>
              </a:ext>
            </a:extLst>
          </p:cNvPr>
          <p:cNvSpPr>
            <a:spLocks noGrp="1"/>
          </p:cNvSpPr>
          <p:nvPr>
            <p:ph type="title"/>
          </p:nvPr>
        </p:nvSpPr>
        <p:spPr>
          <a:xfrm>
            <a:off x="750367" y="2331796"/>
            <a:ext cx="10691265" cy="1186104"/>
          </a:xfrm>
        </p:spPr>
        <p:txBody>
          <a:bodyPr/>
          <a:lstStyle/>
          <a:p>
            <a:pPr algn="ctr"/>
            <a:r>
              <a:rPr kumimoji="1" lang="en-US" altLang="ko-Kore-US" dirty="0">
                <a:solidFill>
                  <a:schemeClr val="bg1"/>
                </a:solidFill>
              </a:rPr>
              <a:t>Thank You</a:t>
            </a:r>
            <a:endParaRPr kumimoji="1" lang="ko-Kore-US" altLang="en-US" dirty="0"/>
          </a:p>
        </p:txBody>
      </p:sp>
    </p:spTree>
    <p:extLst>
      <p:ext uri="{BB962C8B-B14F-4D97-AF65-F5344CB8AC3E}">
        <p14:creationId xmlns:p14="http://schemas.microsoft.com/office/powerpoint/2010/main" val="149192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9000" b="-39000"/>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34EC9D-97E7-E247-833D-B08DD73AD099}"/>
              </a:ext>
            </a:extLst>
          </p:cNvPr>
          <p:cNvSpPr>
            <a:spLocks noGrp="1"/>
          </p:cNvSpPr>
          <p:nvPr>
            <p:ph type="title"/>
          </p:nvPr>
        </p:nvSpPr>
        <p:spPr/>
        <p:txBody>
          <a:bodyPr/>
          <a:lstStyle/>
          <a:p>
            <a:r>
              <a:rPr kumimoji="1" lang="en" altLang="ko-Kore-US" dirty="0"/>
              <a:t>The ultimate goal of this project</a:t>
            </a:r>
            <a:endParaRPr kumimoji="1" lang="ko-Kore-US" altLang="en-US" dirty="0"/>
          </a:p>
        </p:txBody>
      </p:sp>
      <p:sp>
        <p:nvSpPr>
          <p:cNvPr id="3" name="내용 개체 틀 2">
            <a:extLst>
              <a:ext uri="{FF2B5EF4-FFF2-40B4-BE49-F238E27FC236}">
                <a16:creationId xmlns:a16="http://schemas.microsoft.com/office/drawing/2014/main" id="{C8744888-2A80-C442-8341-4E88CF052EE1}"/>
              </a:ext>
            </a:extLst>
          </p:cNvPr>
          <p:cNvSpPr>
            <a:spLocks noGrp="1"/>
          </p:cNvSpPr>
          <p:nvPr>
            <p:ph idx="1"/>
          </p:nvPr>
        </p:nvSpPr>
        <p:spPr/>
        <p:txBody>
          <a:bodyPr/>
          <a:lstStyle/>
          <a:p>
            <a:r>
              <a:rPr kumimoji="1" lang="en-US" altLang="ko-Kore-US" dirty="0"/>
              <a:t>Showing that using text generation, computers can also generate stories.</a:t>
            </a:r>
          </a:p>
          <a:p>
            <a:r>
              <a:rPr kumimoji="1" lang="en-US" altLang="ko-Kore-US" dirty="0"/>
              <a:t>Demonstrating that NLG can be used to contribute to the creation of literature works.</a:t>
            </a:r>
          </a:p>
          <a:p>
            <a:r>
              <a:rPr kumimoji="1" lang="en-US" altLang="ko-Kore-US" dirty="0"/>
              <a:t>This can give some guidance to the author</a:t>
            </a:r>
            <a:r>
              <a:rPr kumimoji="1" lang="en-US" altLang="ko-KR" dirty="0"/>
              <a:t>.</a:t>
            </a:r>
          </a:p>
          <a:p>
            <a:r>
              <a:rPr kumimoji="1" lang="en-US" altLang="ko-Kore-US" dirty="0"/>
              <a:t>This can be used as an assistant or inspiration.</a:t>
            </a:r>
          </a:p>
          <a:p>
            <a:r>
              <a:rPr kumimoji="1" lang="en-US" altLang="ko-Kore-US" dirty="0"/>
              <a:t>Showing some possibilities that computer generated arts can be respected as well.</a:t>
            </a:r>
            <a:endParaRPr kumimoji="1" lang="ko-Kore-US" altLang="en-US" dirty="0"/>
          </a:p>
        </p:txBody>
      </p:sp>
    </p:spTree>
    <p:extLst>
      <p:ext uri="{BB962C8B-B14F-4D97-AF65-F5344CB8AC3E}">
        <p14:creationId xmlns:p14="http://schemas.microsoft.com/office/powerpoint/2010/main" val="355139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A6A65642-816B-C646-ABED-8FA048AD78AF}"/>
              </a:ext>
            </a:extLst>
          </p:cNvPr>
          <p:cNvSpPr>
            <a:spLocks noGrp="1"/>
          </p:cNvSpPr>
          <p:nvPr>
            <p:ph type="title"/>
          </p:nvPr>
        </p:nvSpPr>
        <p:spPr>
          <a:xfrm>
            <a:off x="685801" y="906366"/>
            <a:ext cx="4412098" cy="1616771"/>
          </a:xfrm>
        </p:spPr>
        <p:txBody>
          <a:bodyPr>
            <a:normAutofit/>
          </a:bodyPr>
          <a:lstStyle/>
          <a:p>
            <a:r>
              <a:rPr kumimoji="1" lang="en-US" altLang="ko-Kore-US" dirty="0"/>
              <a:t>PG-19 Dataset</a:t>
            </a:r>
            <a:endParaRPr kumimoji="1" lang="ko-Kore-US" altLang="en-US" dirty="0"/>
          </a:p>
        </p:txBody>
      </p:sp>
      <p:cxnSp>
        <p:nvCxnSpPr>
          <p:cNvPr id="21" name="Straight Connector 20">
            <a:extLst>
              <a:ext uri="{FF2B5EF4-FFF2-40B4-BE49-F238E27FC236}">
                <a16:creationId xmlns:a16="http://schemas.microsoft.com/office/drawing/2014/main" id="{9BFA7F3E-7868-4A4D-9F5E-C214897104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내용 개체 틀 2">
            <a:extLst>
              <a:ext uri="{FF2B5EF4-FFF2-40B4-BE49-F238E27FC236}">
                <a16:creationId xmlns:a16="http://schemas.microsoft.com/office/drawing/2014/main" id="{BD14ECDF-61CB-F94F-B58C-AB8AF8F8331F}"/>
              </a:ext>
            </a:extLst>
          </p:cNvPr>
          <p:cNvSpPr>
            <a:spLocks noGrp="1"/>
          </p:cNvSpPr>
          <p:nvPr>
            <p:ph idx="1"/>
          </p:nvPr>
        </p:nvSpPr>
        <p:spPr>
          <a:xfrm>
            <a:off x="5628536" y="982683"/>
            <a:ext cx="5877664" cy="2446305"/>
          </a:xfrm>
        </p:spPr>
        <p:txBody>
          <a:bodyPr>
            <a:normAutofit/>
          </a:bodyPr>
          <a:lstStyle/>
          <a:p>
            <a:pPr>
              <a:lnSpc>
                <a:spcPct val="110000"/>
              </a:lnSpc>
            </a:pPr>
            <a:r>
              <a:rPr kumimoji="1" lang="en" altLang="ko-Kore-US" sz="1800" dirty="0"/>
              <a:t>It includes a set of books extracted from the Project Gutenberg books project (https://</a:t>
            </a:r>
            <a:r>
              <a:rPr kumimoji="1" lang="en" altLang="ko-Kore-US" sz="1800" dirty="0" err="1"/>
              <a:t>www.gutenberg.org</a:t>
            </a:r>
            <a:r>
              <a:rPr kumimoji="1" lang="en" altLang="ko-Kore-US" sz="1800" dirty="0"/>
              <a:t>), that were published before 1919.</a:t>
            </a:r>
          </a:p>
          <a:p>
            <a:pPr>
              <a:lnSpc>
                <a:spcPct val="110000"/>
              </a:lnSpc>
            </a:pPr>
            <a:r>
              <a:rPr kumimoji="1" lang="en" altLang="ko-Kore-US" sz="1800" dirty="0"/>
              <a:t>Books are partitioned into a train, validation, and test set.</a:t>
            </a:r>
          </a:p>
          <a:p>
            <a:pPr marL="0" indent="0">
              <a:lnSpc>
                <a:spcPct val="110000"/>
              </a:lnSpc>
              <a:buNone/>
            </a:pPr>
            <a:endParaRPr kumimoji="1" lang="ko-Kore-US" altLang="en-US" sz="1800" dirty="0"/>
          </a:p>
        </p:txBody>
      </p:sp>
      <p:pic>
        <p:nvPicPr>
          <p:cNvPr id="5" name="그림 4">
            <a:extLst>
              <a:ext uri="{FF2B5EF4-FFF2-40B4-BE49-F238E27FC236}">
                <a16:creationId xmlns:a16="http://schemas.microsoft.com/office/drawing/2014/main" id="{B58FE41D-6FB7-D645-836E-1639CA1DE567}"/>
              </a:ext>
            </a:extLst>
          </p:cNvPr>
          <p:cNvPicPr>
            <a:picLocks noChangeAspect="1"/>
          </p:cNvPicPr>
          <p:nvPr/>
        </p:nvPicPr>
        <p:blipFill>
          <a:blip r:embed="rId3"/>
          <a:stretch>
            <a:fillRect/>
          </a:stretch>
        </p:blipFill>
        <p:spPr>
          <a:xfrm>
            <a:off x="800100" y="3884677"/>
            <a:ext cx="10591800" cy="1906521"/>
          </a:xfrm>
          <a:prstGeom prst="rect">
            <a:avLst/>
          </a:prstGeom>
        </p:spPr>
      </p:pic>
      <p:cxnSp>
        <p:nvCxnSpPr>
          <p:cNvPr id="23" name="Straight Connector 22">
            <a:extLst>
              <a:ext uri="{FF2B5EF4-FFF2-40B4-BE49-F238E27FC236}">
                <a16:creationId xmlns:a16="http://schemas.microsoft.com/office/drawing/2014/main" id="{276AB626-F2F4-41D1-94FC-3258BA6784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10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9000" b="-39000"/>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F14712-E310-7E44-8F55-EA657EB3A9AC}"/>
              </a:ext>
            </a:extLst>
          </p:cNvPr>
          <p:cNvSpPr>
            <a:spLocks noGrp="1"/>
          </p:cNvSpPr>
          <p:nvPr>
            <p:ph type="title"/>
          </p:nvPr>
        </p:nvSpPr>
        <p:spPr/>
        <p:txBody>
          <a:bodyPr/>
          <a:lstStyle/>
          <a:p>
            <a:r>
              <a:rPr kumimoji="1" lang="en-US" altLang="ko-Kore-US" dirty="0"/>
              <a:t>GPT-2 Language Model</a:t>
            </a:r>
            <a:endParaRPr kumimoji="1" lang="ko-Kore-US" altLang="en-US" dirty="0"/>
          </a:p>
        </p:txBody>
      </p:sp>
      <p:sp>
        <p:nvSpPr>
          <p:cNvPr id="3" name="내용 개체 틀 2">
            <a:extLst>
              <a:ext uri="{FF2B5EF4-FFF2-40B4-BE49-F238E27FC236}">
                <a16:creationId xmlns:a16="http://schemas.microsoft.com/office/drawing/2014/main" id="{294C764E-6EC5-E648-B8CD-513D74C50F39}"/>
              </a:ext>
            </a:extLst>
          </p:cNvPr>
          <p:cNvSpPr>
            <a:spLocks noGrp="1"/>
          </p:cNvSpPr>
          <p:nvPr>
            <p:ph idx="1"/>
          </p:nvPr>
        </p:nvSpPr>
        <p:spPr/>
        <p:txBody>
          <a:bodyPr/>
          <a:lstStyle/>
          <a:p>
            <a:r>
              <a:rPr kumimoji="1" lang="en" altLang="ko-Kore-US" dirty="0"/>
              <a:t>Since our ultimate goal is text generation, we decided that it is more preferable to perform fine-tuning using the PG-19 dataset on a</a:t>
            </a:r>
            <a:r>
              <a:rPr kumimoji="1" lang="ko-KR" altLang="en-US" dirty="0"/>
              <a:t> </a:t>
            </a:r>
            <a:r>
              <a:rPr kumimoji="1" lang="en-US" altLang="ko-KR" dirty="0"/>
              <a:t>pre-</a:t>
            </a:r>
            <a:r>
              <a:rPr kumimoji="1" lang="en" altLang="ko-Kore-US" dirty="0"/>
              <a:t>trained language model rather than creating and training a completely new model.</a:t>
            </a:r>
          </a:p>
          <a:p>
            <a:r>
              <a:rPr kumimoji="1" lang="en" altLang="ko-Kore-US" dirty="0"/>
              <a:t>GPT2 conducts pre-learning using texts in various areas. This allows the model to understand text in a wider variety of contexts and domains.</a:t>
            </a:r>
          </a:p>
          <a:p>
            <a:r>
              <a:rPr kumimoji="1" lang="en" altLang="ko-Kore-US" dirty="0"/>
              <a:t>Therefore, if we fine-tune </a:t>
            </a:r>
            <a:r>
              <a:rPr kumimoji="1" lang="en" altLang="ko-Kore-US" dirty="0" err="1"/>
              <a:t>th</a:t>
            </a:r>
            <a:r>
              <a:rPr kumimoji="1" lang="en-US" altLang="ko-Kore-US" dirty="0"/>
              <a:t>e</a:t>
            </a:r>
            <a:r>
              <a:rPr kumimoji="1" lang="en" altLang="ko-Kore-US" dirty="0"/>
              <a:t> GPT-2 model with the PG-19 Dataset, we will be able to generate texts that are stories.</a:t>
            </a:r>
            <a:endParaRPr kumimoji="1" lang="ko-Kore-US" altLang="en-US" dirty="0"/>
          </a:p>
        </p:txBody>
      </p:sp>
    </p:spTree>
    <p:extLst>
      <p:ext uri="{BB962C8B-B14F-4D97-AF65-F5344CB8AC3E}">
        <p14:creationId xmlns:p14="http://schemas.microsoft.com/office/powerpoint/2010/main" val="272973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9000" b="-39000"/>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37E51B-70DD-564F-B9A4-6C055A761F32}"/>
              </a:ext>
            </a:extLst>
          </p:cNvPr>
          <p:cNvSpPr>
            <a:spLocks noGrp="1"/>
          </p:cNvSpPr>
          <p:nvPr>
            <p:ph type="title"/>
          </p:nvPr>
        </p:nvSpPr>
        <p:spPr/>
        <p:txBody>
          <a:bodyPr/>
          <a:lstStyle/>
          <a:p>
            <a:r>
              <a:rPr kumimoji="1" lang="en-US" altLang="ko-Kore-US" dirty="0"/>
              <a:t>T5 Summarizer</a:t>
            </a:r>
            <a:endParaRPr kumimoji="1" lang="ko-Kore-US" altLang="en-US" dirty="0"/>
          </a:p>
        </p:txBody>
      </p:sp>
      <p:sp>
        <p:nvSpPr>
          <p:cNvPr id="3" name="내용 개체 틀 2">
            <a:extLst>
              <a:ext uri="{FF2B5EF4-FFF2-40B4-BE49-F238E27FC236}">
                <a16:creationId xmlns:a16="http://schemas.microsoft.com/office/drawing/2014/main" id="{DCF0B7D6-0973-6448-B258-D00C78975640}"/>
              </a:ext>
            </a:extLst>
          </p:cNvPr>
          <p:cNvSpPr>
            <a:spLocks noGrp="1"/>
          </p:cNvSpPr>
          <p:nvPr>
            <p:ph idx="1"/>
          </p:nvPr>
        </p:nvSpPr>
        <p:spPr/>
        <p:txBody>
          <a:bodyPr/>
          <a:lstStyle/>
          <a:p>
            <a:r>
              <a:rPr kumimoji="1" lang="en" altLang="ko-Kore-US" dirty="0"/>
              <a:t>Our program does one additional task before fine-tuning GPT-2 with the PG-19 Dataset. It is to create a summary of the text preceding where we generate from.</a:t>
            </a:r>
          </a:p>
          <a:p>
            <a:r>
              <a:rPr kumimoji="1" lang="en" altLang="ko-Kore-US" dirty="0"/>
              <a:t>So, our program uses summary when </a:t>
            </a:r>
            <a:r>
              <a:rPr kumimoji="1" lang="en-US" altLang="ko-Kore-US" dirty="0"/>
              <a:t>generating text</a:t>
            </a:r>
            <a:r>
              <a:rPr kumimoji="1" lang="en" altLang="ko-Kore-US" dirty="0"/>
              <a:t> to increase the understanding of the context and then guesses the next word, and it will show the difference in the result with and without summary.</a:t>
            </a:r>
            <a:endParaRPr kumimoji="1" lang="ko-Kore-US" altLang="en-US" dirty="0"/>
          </a:p>
        </p:txBody>
      </p:sp>
    </p:spTree>
    <p:extLst>
      <p:ext uri="{BB962C8B-B14F-4D97-AF65-F5344CB8AC3E}">
        <p14:creationId xmlns:p14="http://schemas.microsoft.com/office/powerpoint/2010/main" val="307687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useBgFill="1">
        <p:nvSpPr>
          <p:cNvPr id="57" name="Rectangle 5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37BA844D-2DB6-D349-827A-B97450EF71D6}"/>
              </a:ext>
            </a:extLst>
          </p:cNvPr>
          <p:cNvSpPr>
            <a:spLocks noGrp="1"/>
          </p:cNvSpPr>
          <p:nvPr>
            <p:ph type="title"/>
          </p:nvPr>
        </p:nvSpPr>
        <p:spPr>
          <a:xfrm>
            <a:off x="695325" y="897753"/>
            <a:ext cx="3635046" cy="1575391"/>
          </a:xfrm>
        </p:spPr>
        <p:txBody>
          <a:bodyPr>
            <a:normAutofit/>
          </a:bodyPr>
          <a:lstStyle/>
          <a:p>
            <a:r>
              <a:rPr kumimoji="1" lang="en-US" altLang="ko-Kore-US" dirty="0"/>
              <a:t>Pipeline</a:t>
            </a:r>
            <a:endParaRPr kumimoji="1" lang="ko-Kore-US" altLang="en-US" dirty="0"/>
          </a:p>
        </p:txBody>
      </p:sp>
      <p:cxnSp>
        <p:nvCxnSpPr>
          <p:cNvPr id="58" name="Straight Connector 5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455DB9D0-405F-47C0-ABC4-9729FF262A0D}"/>
              </a:ext>
            </a:extLst>
          </p:cNvPr>
          <p:cNvSpPr>
            <a:spLocks noGrp="1"/>
          </p:cNvSpPr>
          <p:nvPr>
            <p:ph idx="1"/>
          </p:nvPr>
        </p:nvSpPr>
        <p:spPr>
          <a:xfrm>
            <a:off x="695325" y="2710035"/>
            <a:ext cx="3587668" cy="3500265"/>
          </a:xfrm>
        </p:spPr>
        <p:txBody>
          <a:bodyPr>
            <a:normAutofit/>
          </a:bodyPr>
          <a:lstStyle/>
          <a:p>
            <a:r>
              <a:rPr lang="en-US" dirty="0"/>
              <a:t>We have two scenarios. One is when summarizer is used, and the other is when summarizer is not used. We will then compare the perplexity and generated text of the two scenarios.</a:t>
            </a:r>
          </a:p>
        </p:txBody>
      </p:sp>
      <p:pic>
        <p:nvPicPr>
          <p:cNvPr id="11" name="그림 10">
            <a:extLst>
              <a:ext uri="{FF2B5EF4-FFF2-40B4-BE49-F238E27FC236}">
                <a16:creationId xmlns:a16="http://schemas.microsoft.com/office/drawing/2014/main" id="{EDDA55A0-EF20-9545-A24A-C577E1F4A1B7}"/>
              </a:ext>
            </a:extLst>
          </p:cNvPr>
          <p:cNvPicPr>
            <a:picLocks noChangeAspect="1"/>
          </p:cNvPicPr>
          <p:nvPr/>
        </p:nvPicPr>
        <p:blipFill rotWithShape="1">
          <a:blip r:embed="rId3"/>
          <a:srcRect l="3838" r="221" b="-2"/>
          <a:stretch/>
        </p:blipFill>
        <p:spPr>
          <a:xfrm>
            <a:off x="4876800" y="729629"/>
            <a:ext cx="6515100" cy="5398742"/>
          </a:xfrm>
          <a:prstGeom prst="rect">
            <a:avLst/>
          </a:prstGeom>
        </p:spPr>
      </p:pic>
    </p:spTree>
    <p:extLst>
      <p:ext uri="{BB962C8B-B14F-4D97-AF65-F5344CB8AC3E}">
        <p14:creationId xmlns:p14="http://schemas.microsoft.com/office/powerpoint/2010/main" val="159064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DCD8F18-6C99-1947-B7DC-4A3C087D38E7}"/>
              </a:ext>
            </a:extLst>
          </p:cNvPr>
          <p:cNvSpPr>
            <a:spLocks noGrp="1"/>
          </p:cNvSpPr>
          <p:nvPr>
            <p:ph type="title"/>
          </p:nvPr>
        </p:nvSpPr>
        <p:spPr>
          <a:xfrm>
            <a:off x="700087" y="909638"/>
            <a:ext cx="10691813" cy="810192"/>
          </a:xfrm>
        </p:spPr>
        <p:txBody>
          <a:bodyPr>
            <a:normAutofit/>
          </a:bodyPr>
          <a:lstStyle/>
          <a:p>
            <a:pPr>
              <a:lnSpc>
                <a:spcPct val="90000"/>
              </a:lnSpc>
            </a:pPr>
            <a:r>
              <a:rPr kumimoji="1" lang="en-US" altLang="ko-Kore-US" dirty="0"/>
              <a:t>Before Fine-Tuning</a:t>
            </a:r>
            <a:endParaRPr kumimoji="1" lang="ko-Kore-US" altLang="en-US" dirty="0"/>
          </a:p>
        </p:txBody>
      </p:sp>
      <p:cxnSp>
        <p:nvCxnSpPr>
          <p:cNvPr id="22" name="Straight Connector 16">
            <a:extLst>
              <a:ext uri="{FF2B5EF4-FFF2-40B4-BE49-F238E27FC236}">
                <a16:creationId xmlns:a16="http://schemas.microsoft.com/office/drawing/2014/main" id="{BCE733BF-B95F-4869-AB8F-D90C6F595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그림 5" descr="텍스트이(가) 표시된 사진&#10;&#10;자동 생성된 설명">
            <a:extLst>
              <a:ext uri="{FF2B5EF4-FFF2-40B4-BE49-F238E27FC236}">
                <a16:creationId xmlns:a16="http://schemas.microsoft.com/office/drawing/2014/main" id="{7E676FE1-1F4C-5542-BA6A-3CD9D6A671F2}"/>
              </a:ext>
            </a:extLst>
          </p:cNvPr>
          <p:cNvPicPr>
            <a:picLocks noChangeAspect="1"/>
          </p:cNvPicPr>
          <p:nvPr/>
        </p:nvPicPr>
        <p:blipFill rotWithShape="1">
          <a:blip r:embed="rId3"/>
          <a:srcRect l="28633" r="17266" b="2"/>
          <a:stretch/>
        </p:blipFill>
        <p:spPr>
          <a:xfrm>
            <a:off x="800100" y="1795634"/>
            <a:ext cx="3238500" cy="3995565"/>
          </a:xfrm>
          <a:prstGeom prst="rect">
            <a:avLst/>
          </a:prstGeom>
        </p:spPr>
      </p:pic>
      <p:sp>
        <p:nvSpPr>
          <p:cNvPr id="3" name="내용 개체 틀 2">
            <a:extLst>
              <a:ext uri="{FF2B5EF4-FFF2-40B4-BE49-F238E27FC236}">
                <a16:creationId xmlns:a16="http://schemas.microsoft.com/office/drawing/2014/main" id="{4A36F27F-3C59-FE41-AB4E-9EEC1E7312AB}"/>
              </a:ext>
            </a:extLst>
          </p:cNvPr>
          <p:cNvSpPr>
            <a:spLocks noGrp="1"/>
          </p:cNvSpPr>
          <p:nvPr>
            <p:ph idx="1"/>
          </p:nvPr>
        </p:nvSpPr>
        <p:spPr>
          <a:xfrm>
            <a:off x="4769224" y="1754802"/>
            <a:ext cx="6723529" cy="4074781"/>
          </a:xfrm>
        </p:spPr>
        <p:txBody>
          <a:bodyPr>
            <a:normAutofit/>
          </a:bodyPr>
          <a:lstStyle/>
          <a:p>
            <a:pPr>
              <a:lnSpc>
                <a:spcPct val="110000"/>
              </a:lnSpc>
            </a:pPr>
            <a:r>
              <a:rPr kumimoji="1" lang="en" altLang="ko-Kore-US" sz="1000" dirty="0"/>
              <a:t>The king </a:t>
            </a:r>
            <a:r>
              <a:rPr kumimoji="1" lang="en" altLang="ko-Kore-US" sz="1000" dirty="0" err="1"/>
              <a:t>marvelled</a:t>
            </a:r>
            <a:r>
              <a:rPr kumimoji="1" lang="en" altLang="ko-Kore-US" sz="1000" dirty="0"/>
              <a:t> much at her silence, and presently repeated his questions, adding, "And what do you carry so carefully in those two sacks, which seem over-heavy for your delicate shoulders?"  Still holding her eyes downcast, the princess took a ruby from one bag, and a sapphire from the other, and in silence handed them to the king, for she willed that he should know she was no beggar, even though her shoes were dusty. Thereat all the nobles were filled with amazement, for no such gems had ever been seen in that country.  But the king looked steadfastly at the princess, and said, "Rubies are fine, and sapphires are fair; but, maiden, if I could but see those eyes of yours, I warrant that the gems would look pale and dull beside them."  At that the princess raised her clear dark eyes, and looked at the king and smiled; and the glance of her eyes pierced straight to his heart, so that he fell on his knees and cried:  "Ah! sweet princess, now do I know that thou art the love</a:t>
            </a:r>
          </a:p>
          <a:p>
            <a:pPr>
              <a:lnSpc>
                <a:spcPct val="110000"/>
              </a:lnSpc>
            </a:pPr>
            <a:r>
              <a:rPr kumimoji="1" lang="en" altLang="ko-Kore-US" sz="1000" dirty="0"/>
              <a:t>of the  King. I am so glad that thou art so dear to me. I wish  to be king until thou canst be queen. Now, my sweet  heart, if I could only see the crown  with my own eyes, I could not be mad; for I would have  never asked thee to be my wife to you. I would have made thee  a queen; and I would have made thee a queen if thou  were my own wife."  The king and the princess were delighted to hear the king's  furious cry, and when they saw this, they both rose.  "Princess!" exclaimed the king, "what  did thou say, and how will thou do me no harm?"  "I never said that," replied the princess, "for thou  made me such a great hope and such a great  desire that I could never see thee again. I would  have never tried to see thee again, and yet thou  were so far from seeing me that I could not see thee  any more of thee. If thou didst seek the King to  give me my crown, I would have loved thee well</a:t>
            </a:r>
            <a:endParaRPr kumimoji="1" lang="ko-Kore-US" altLang="en-US" sz="1000" dirty="0"/>
          </a:p>
        </p:txBody>
      </p:sp>
      <p:cxnSp>
        <p:nvCxnSpPr>
          <p:cNvPr id="23" name="Straight Connector 18">
            <a:extLst>
              <a:ext uri="{FF2B5EF4-FFF2-40B4-BE49-F238E27FC236}">
                <a16:creationId xmlns:a16="http://schemas.microsoft.com/office/drawing/2014/main" id="{8D1166D6-1A36-41B0-8A82-37761E6F3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CE42A4B9-D4B4-8849-91E1-D6761BCCC2F2}"/>
              </a:ext>
            </a:extLst>
          </p:cNvPr>
          <p:cNvSpPr>
            <a:spLocks noGrp="1"/>
          </p:cNvSpPr>
          <p:nvPr>
            <p:ph type="title"/>
          </p:nvPr>
        </p:nvSpPr>
        <p:spPr>
          <a:xfrm>
            <a:off x="700087" y="909638"/>
            <a:ext cx="10691813" cy="810192"/>
          </a:xfrm>
        </p:spPr>
        <p:txBody>
          <a:bodyPr>
            <a:normAutofit/>
          </a:bodyPr>
          <a:lstStyle/>
          <a:p>
            <a:pPr>
              <a:lnSpc>
                <a:spcPct val="90000"/>
              </a:lnSpc>
            </a:pPr>
            <a:r>
              <a:rPr kumimoji="1" lang="en-US" altLang="ko-Kore-US" dirty="0"/>
              <a:t>Fine-Tuning Without Summary</a:t>
            </a:r>
            <a:endParaRPr kumimoji="1" lang="ko-Kore-US" altLang="en-US" dirty="0"/>
          </a:p>
        </p:txBody>
      </p:sp>
      <p:cxnSp>
        <p:nvCxnSpPr>
          <p:cNvPr id="17" name="Straight Connector 16">
            <a:extLst>
              <a:ext uri="{FF2B5EF4-FFF2-40B4-BE49-F238E27FC236}">
                <a16:creationId xmlns:a16="http://schemas.microsoft.com/office/drawing/2014/main" id="{BCE733BF-B95F-4869-AB8F-D90C6F595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그림 4" descr="텍스트이(가) 표시된 사진&#10;&#10;자동 생성된 설명">
            <a:extLst>
              <a:ext uri="{FF2B5EF4-FFF2-40B4-BE49-F238E27FC236}">
                <a16:creationId xmlns:a16="http://schemas.microsoft.com/office/drawing/2014/main" id="{C9DB5750-B3EF-B840-9730-83B59C490057}"/>
              </a:ext>
            </a:extLst>
          </p:cNvPr>
          <p:cNvPicPr>
            <a:picLocks noChangeAspect="1"/>
          </p:cNvPicPr>
          <p:nvPr/>
        </p:nvPicPr>
        <p:blipFill rotWithShape="1">
          <a:blip r:embed="rId2"/>
          <a:srcRect l="28633" r="17266" b="2"/>
          <a:stretch/>
        </p:blipFill>
        <p:spPr>
          <a:xfrm>
            <a:off x="800100" y="1795634"/>
            <a:ext cx="3238500" cy="3995565"/>
          </a:xfrm>
          <a:prstGeom prst="rect">
            <a:avLst/>
          </a:prstGeom>
        </p:spPr>
      </p:pic>
      <p:sp>
        <p:nvSpPr>
          <p:cNvPr id="3" name="내용 개체 틀 2">
            <a:extLst>
              <a:ext uri="{FF2B5EF4-FFF2-40B4-BE49-F238E27FC236}">
                <a16:creationId xmlns:a16="http://schemas.microsoft.com/office/drawing/2014/main" id="{DCE01D02-AA47-A444-9786-45294948FE17}"/>
              </a:ext>
            </a:extLst>
          </p:cNvPr>
          <p:cNvSpPr>
            <a:spLocks noGrp="1"/>
          </p:cNvSpPr>
          <p:nvPr>
            <p:ph idx="1"/>
          </p:nvPr>
        </p:nvSpPr>
        <p:spPr>
          <a:xfrm>
            <a:off x="4769224" y="1754802"/>
            <a:ext cx="6723529" cy="4074781"/>
          </a:xfrm>
        </p:spPr>
        <p:txBody>
          <a:bodyPr>
            <a:normAutofit/>
          </a:bodyPr>
          <a:lstStyle/>
          <a:p>
            <a:pPr>
              <a:lnSpc>
                <a:spcPct val="110000"/>
              </a:lnSpc>
            </a:pPr>
            <a:r>
              <a:rPr kumimoji="1" lang="en" altLang="ko-Kore-US" sz="1000" dirty="0"/>
              <a:t>The king </a:t>
            </a:r>
            <a:r>
              <a:rPr kumimoji="1" lang="en" altLang="ko-Kore-US" sz="1000" dirty="0" err="1"/>
              <a:t>marvelled</a:t>
            </a:r>
            <a:r>
              <a:rPr kumimoji="1" lang="en" altLang="ko-Kore-US" sz="1000" dirty="0"/>
              <a:t> much at her silence, and presently repeated his questions, adding, "And what do you carry so carefully in those two sacks, which seem over-heavy for your delicate shoulders?"   Still holding her eyes downcast, the princess took a ruby from one bag, and a sapphire from the other, and in silence handed them to the king, for she willed that he should know she was no beggar, even though her shoes were dusty. Thereat all the nobles were filled with amazement, for no such gems had ever been seen in that country.   But the king looked steadfastly at the princess, and said, "Rubies are fine, and sapphires are fair; but, maiden, if I could but see those eyes of yours, I warrant that the gems would look pale and dull beside them."   At that the princess raised her clear dark eyes, and looked at the king and smiled; and the glance of her eyes pierced straight to his heart, so that he fell on his knees and cried:   "Ah! sweet princess, now do I know that thou art the love </a:t>
            </a:r>
          </a:p>
          <a:p>
            <a:pPr>
              <a:lnSpc>
                <a:spcPct val="110000"/>
              </a:lnSpc>
            </a:pPr>
            <a:r>
              <a:rPr kumimoji="1" lang="en" altLang="ko-Kore-US" sz="1000" dirty="0"/>
              <a:t>of man, and I believe that thou art the love of the kingdom, and, with me, that thou mayest bear me! I have only one love, that is, that which shall be always with thee."   When the King heard this, he said, "Oh, sweet princess, we have sworn to keep thee for ever, and we shall never forget that thou art my beloved."   And the princess, in her tears, said, "I will never forget that thou art my love. Thou art my love, and I love thee. Thy love is the love of the kingdom."   Then she said, "Yes, I promise to keep thee. Thy love is the love of the kingdom. Do thou not believe in it myself, and believe in every one that has it, that I have ever given it to thee."   And the king smiled as if he was happy. And, as he spoke, his eyes grew wide, and he said:   "And now, O king, I will never forget that thou art my love, and that thou art my wicked love. Thou art my love, and I love thee. Thou art my love, and I love thee</a:t>
            </a:r>
            <a:endParaRPr kumimoji="1" lang="ko-Kore-US" altLang="en-US" sz="1000" dirty="0"/>
          </a:p>
        </p:txBody>
      </p:sp>
      <p:cxnSp>
        <p:nvCxnSpPr>
          <p:cNvPr id="19" name="Straight Connector 18">
            <a:extLst>
              <a:ext uri="{FF2B5EF4-FFF2-40B4-BE49-F238E27FC236}">
                <a16:creationId xmlns:a16="http://schemas.microsoft.com/office/drawing/2014/main" id="{8D1166D6-1A36-41B0-8A82-37761E6F3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4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4DF0A792-4DA4-0E46-83E9-7F43C38111A0}"/>
              </a:ext>
            </a:extLst>
          </p:cNvPr>
          <p:cNvSpPr>
            <a:spLocks noGrp="1"/>
          </p:cNvSpPr>
          <p:nvPr>
            <p:ph type="title"/>
          </p:nvPr>
        </p:nvSpPr>
        <p:spPr>
          <a:xfrm>
            <a:off x="700087" y="909638"/>
            <a:ext cx="10691813" cy="810192"/>
          </a:xfrm>
        </p:spPr>
        <p:txBody>
          <a:bodyPr>
            <a:normAutofit/>
          </a:bodyPr>
          <a:lstStyle/>
          <a:p>
            <a:pPr>
              <a:lnSpc>
                <a:spcPct val="90000"/>
              </a:lnSpc>
            </a:pPr>
            <a:r>
              <a:rPr kumimoji="1" lang="en-US" altLang="ko-Kore-US" dirty="0"/>
              <a:t>Fine-Tuning With Summary</a:t>
            </a:r>
            <a:endParaRPr kumimoji="1" lang="ko-Kore-US" altLang="en-US" dirty="0"/>
          </a:p>
        </p:txBody>
      </p:sp>
      <p:cxnSp>
        <p:nvCxnSpPr>
          <p:cNvPr id="17" name="Straight Connector 16">
            <a:extLst>
              <a:ext uri="{FF2B5EF4-FFF2-40B4-BE49-F238E27FC236}">
                <a16:creationId xmlns:a16="http://schemas.microsoft.com/office/drawing/2014/main" id="{BCE733BF-B95F-4869-AB8F-D90C6F595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그림 4" descr="텍스트이(가) 표시된 사진&#10;&#10;자동 생성된 설명">
            <a:extLst>
              <a:ext uri="{FF2B5EF4-FFF2-40B4-BE49-F238E27FC236}">
                <a16:creationId xmlns:a16="http://schemas.microsoft.com/office/drawing/2014/main" id="{E66C3EDE-2ABD-A146-8BC6-19AB810BCD2C}"/>
              </a:ext>
            </a:extLst>
          </p:cNvPr>
          <p:cNvPicPr>
            <a:picLocks noChangeAspect="1"/>
          </p:cNvPicPr>
          <p:nvPr/>
        </p:nvPicPr>
        <p:blipFill rotWithShape="1">
          <a:blip r:embed="rId2"/>
          <a:srcRect l="28633" r="17266" b="2"/>
          <a:stretch/>
        </p:blipFill>
        <p:spPr>
          <a:xfrm>
            <a:off x="800100" y="1795634"/>
            <a:ext cx="3238500" cy="3995565"/>
          </a:xfrm>
          <a:prstGeom prst="rect">
            <a:avLst/>
          </a:prstGeom>
        </p:spPr>
      </p:pic>
      <p:sp>
        <p:nvSpPr>
          <p:cNvPr id="3" name="내용 개체 틀 2">
            <a:extLst>
              <a:ext uri="{FF2B5EF4-FFF2-40B4-BE49-F238E27FC236}">
                <a16:creationId xmlns:a16="http://schemas.microsoft.com/office/drawing/2014/main" id="{1CBCCFEA-0D4B-DA4E-B0A3-0FD8F33152A5}"/>
              </a:ext>
            </a:extLst>
          </p:cNvPr>
          <p:cNvSpPr>
            <a:spLocks noGrp="1"/>
          </p:cNvSpPr>
          <p:nvPr>
            <p:ph idx="1"/>
          </p:nvPr>
        </p:nvSpPr>
        <p:spPr>
          <a:xfrm>
            <a:off x="4769224" y="1754802"/>
            <a:ext cx="6723529" cy="4074781"/>
          </a:xfrm>
        </p:spPr>
        <p:txBody>
          <a:bodyPr>
            <a:normAutofit/>
          </a:bodyPr>
          <a:lstStyle/>
          <a:p>
            <a:pPr>
              <a:lnSpc>
                <a:spcPct val="110000"/>
              </a:lnSpc>
            </a:pPr>
            <a:r>
              <a:rPr kumimoji="1" lang="en" altLang="ko-Kore-US" sz="1000" dirty="0"/>
              <a:t>by dale and by down, through moss and through meadow, and by-and-by a fair high palace, built all of marble and shining jasper, and with two bags of gems hung upon her shoulders, fared forward with a light heart, by dale and by down, through moss and through meadow. The princess, standing alone at his palace-gate, took a ruby from one bag, and a sapphire from the other, and in silence handed them had ever been seen in that country.   But the king looked steadfastly at the princess, and said, "Rubies are fine, and sapphires are fair; but, maiden, if I could but see those eyes of yours, I warrant that the gems would look pale and dull beside them."   At that the princess raised her clear dark eyes, and looked at the king and smiled; and the glance of her eyes pierced straight to his heart, so that he fell on his knees and cried:   "Ah! sweet princess, now do I know that thou art the love </a:t>
            </a:r>
          </a:p>
          <a:p>
            <a:pPr>
              <a:lnSpc>
                <a:spcPct val="110000"/>
              </a:lnSpc>
            </a:pPr>
            <a:r>
              <a:rPr kumimoji="1" lang="en" altLang="ko-Kore-US" sz="1000" dirty="0"/>
              <a:t>of the world?"   Then, before her eyes she stretched out her hands, and said, "I know that the gems will look pale and dull without me, and without all those eyes of mine, and without all those eyes of mine!"   The king looked at her in amazement, and said, "I know what I cannot do, but, and I know the gems will look pale and dull; and I know the gems will look pale and dull with me without thee, even without thee, and without all those eyes of mine."   And the princess opened her eyes and said, "My heart never can begin to grow faint. But I must trust in thy love and love and the love of the world, because thou art the love and love of the princess. I am not weary, my heart, and I am not weary; but I fear that I cannot be weary and my heart with thee; and I fear that I cannot be weary and my heart with thee. The ruby and the sapphire are a fine gem, and I can see them, and it is very hard to see them, and I am not doubtful it will not be as she thinks; but the </a:t>
            </a:r>
            <a:r>
              <a:rPr kumimoji="1" lang="en" altLang="ko-Kore-US" sz="1000" dirty="0" err="1"/>
              <a:t>sapp</a:t>
            </a:r>
            <a:endParaRPr kumimoji="1" lang="ko-Kore-US" altLang="en-US" sz="1000" dirty="0"/>
          </a:p>
        </p:txBody>
      </p:sp>
      <p:cxnSp>
        <p:nvCxnSpPr>
          <p:cNvPr id="19" name="Straight Connector 18">
            <a:extLst>
              <a:ext uri="{FF2B5EF4-FFF2-40B4-BE49-F238E27FC236}">
                <a16:creationId xmlns:a16="http://schemas.microsoft.com/office/drawing/2014/main" id="{8D1166D6-1A36-41B0-8A82-37761E6F3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04844"/>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B1D2F"/>
      </a:dk2>
      <a:lt2>
        <a:srgbClr val="F0F3F1"/>
      </a:lt2>
      <a:accent1>
        <a:srgbClr val="DD33C7"/>
      </a:accent1>
      <a:accent2>
        <a:srgbClr val="9A21CB"/>
      </a:accent2>
      <a:accent3>
        <a:srgbClr val="6533DD"/>
      </a:accent3>
      <a:accent4>
        <a:srgbClr val="2539CC"/>
      </a:accent4>
      <a:accent5>
        <a:srgbClr val="338EDD"/>
      </a:accent5>
      <a:accent6>
        <a:srgbClr val="20BFC7"/>
      </a:accent6>
      <a:hlink>
        <a:srgbClr val="3F6EBF"/>
      </a:hlink>
      <a:folHlink>
        <a:srgbClr val="7F7F7F"/>
      </a:folHlink>
    </a:clrScheme>
    <a:fontScheme name="Univers Calisto">
      <a:majorFont>
        <a:latin typeface="Microsoft GothicNeo"/>
        <a:ea typeface=""/>
        <a:cs typeface=""/>
      </a:majorFont>
      <a:minorFont>
        <a:latin typeface="Microsoft GothicNe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1888</Words>
  <Application>Microsoft Macintosh PowerPoint</Application>
  <PresentationFormat>와이드스크린</PresentationFormat>
  <Paragraphs>50</Paragraphs>
  <Slides>13</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Microsoft GothicNeo</vt:lpstr>
      <vt:lpstr>Arial</vt:lpstr>
      <vt:lpstr>Calibri</vt:lpstr>
      <vt:lpstr>ChronicleVTI</vt:lpstr>
      <vt:lpstr>Never Ending Stories</vt:lpstr>
      <vt:lpstr>The ultimate goal of this project</vt:lpstr>
      <vt:lpstr>PG-19 Dataset</vt:lpstr>
      <vt:lpstr>GPT-2 Language Model</vt:lpstr>
      <vt:lpstr>T5 Summarizer</vt:lpstr>
      <vt:lpstr>Pipeline</vt:lpstr>
      <vt:lpstr>Before Fine-Tuning</vt:lpstr>
      <vt:lpstr>Fine-Tuning Without Summary</vt:lpstr>
      <vt:lpstr>Fine-Tuning With Summary</vt:lpstr>
      <vt:lpstr>Perplexity</vt:lpstr>
      <vt:lpstr>Faced Challenges</vt:lpstr>
      <vt:lpstr>Future Extension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Never Ending Stories</dc:title>
  <dc:creator>Juhwan Lee</dc:creator>
  <cp:lastModifiedBy>Juhwan Lee</cp:lastModifiedBy>
  <cp:revision>15</cp:revision>
  <dcterms:created xsi:type="dcterms:W3CDTF">2021-11-30T08:02:40Z</dcterms:created>
  <dcterms:modified xsi:type="dcterms:W3CDTF">2021-12-01T16:45:35Z</dcterms:modified>
</cp:coreProperties>
</file>