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notesMasterIdLst>
    <p:notesMasterId r:id="rId18"/>
  </p:notesMasterIdLst>
  <p:sldIdLst>
    <p:sldId id="25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enstra F, Fenna" initials="FF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432EE-8EE5-5F41-9264-389EDEBB9BCE}" v="51" dt="2018-09-24T11:20:21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9" autoAdjust="0"/>
    <p:restoredTop sz="97359" autoAdjust="0"/>
  </p:normalViewPr>
  <p:slideViewPr>
    <p:cSldViewPr>
      <p:cViewPr varScale="1">
        <p:scale>
          <a:sx n="100" d="100"/>
          <a:sy n="100" d="100"/>
        </p:scale>
        <p:origin x="127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DDA3-FA06-451C-A817-EACB740B0B24}" type="datetimeFigureOut">
              <a:rPr lang="nl-NL" smtClean="0"/>
              <a:pPr/>
              <a:t>24-09-18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0D56C-483A-46D7-A04C-DE563D705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5600"/>
            <a:ext cx="2019300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55600"/>
            <a:ext cx="5905500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9/24/18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962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962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4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55600"/>
            <a:ext cx="8077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-3175" y="920750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297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5772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9741" name="Picture 4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0"/>
            <a:ext cx="237648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2pPr>
      <a:lvl3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3pPr>
      <a:lvl4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4pPr>
      <a:lvl5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5pPr>
      <a:lvl6pPr marL="4572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6pPr>
      <a:lvl7pPr marL="9144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7pPr>
      <a:lvl8pPr marL="13716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8pPr>
      <a:lvl9pPr marL="18288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75200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BA64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4305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/>
              <a:t>Bioinformatics data processing and –analysis using the scripting language Python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5076056" y="692696"/>
            <a:ext cx="3599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Jurre Hageman</a:t>
            </a:r>
          </a:p>
          <a:p>
            <a:r>
              <a:rPr lang="en-US" dirty="0" err="1"/>
              <a:t>Hanze</a:t>
            </a:r>
            <a:r>
              <a:rPr lang="en-US" dirty="0"/>
              <a:t> </a:t>
            </a:r>
            <a:r>
              <a:rPr lang="en-US" i="1" dirty="0"/>
              <a:t>University of Applied Sciences</a:t>
            </a:r>
          </a:p>
          <a:p>
            <a:r>
              <a:rPr lang="en-US" dirty="0"/>
              <a:t>Groningen</a:t>
            </a:r>
            <a:endParaRPr lang="nl-N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071810"/>
            <a:ext cx="8077200" cy="2001978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to programming with Python</a:t>
            </a:r>
            <a:br>
              <a:rPr kumimoji="0" lang="en-US" sz="47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4000" b="1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Input and Output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File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32" y="1628800"/>
            <a:ext cx="8426648" cy="20882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write data to a file by generating a file object in write modus.</a:t>
            </a:r>
          </a:p>
          <a:p>
            <a:r>
              <a:rPr lang="en-US" dirty="0"/>
              <a:t>The print function can write data using </a:t>
            </a:r>
          </a:p>
          <a:p>
            <a:r>
              <a:rPr lang="en-US" dirty="0"/>
              <a:t>Close the file object. This is especially important when writing data!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2655C-6AEC-D645-ABBD-3A946E3E7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473565"/>
            <a:ext cx="8457480" cy="3384435"/>
          </a:xfrm>
          <a:prstGeom prst="rect">
            <a:avLst/>
          </a:prstGeom>
        </p:spPr>
      </p:pic>
      <p:sp>
        <p:nvSpPr>
          <p:cNvPr id="8" name="Rechthoekige toelichting 9">
            <a:extLst>
              <a:ext uri="{FF2B5EF4-FFF2-40B4-BE49-F238E27FC236}">
                <a16:creationId xmlns:a16="http://schemas.microsoft.com/office/drawing/2014/main" id="{141C2949-04F1-BB4D-AA13-21EF9E8BC269}"/>
              </a:ext>
            </a:extLst>
          </p:cNvPr>
          <p:cNvSpPr/>
          <p:nvPr/>
        </p:nvSpPr>
        <p:spPr>
          <a:xfrm>
            <a:off x="6140648" y="3473565"/>
            <a:ext cx="2736304" cy="726830"/>
          </a:xfrm>
          <a:prstGeom prst="wedgeRectCallout">
            <a:avLst>
              <a:gd name="adj1" fmla="val -88086"/>
              <a:gd name="adj2" fmla="val 7320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Print can write data to a file.</a:t>
            </a:r>
          </a:p>
        </p:txBody>
      </p:sp>
    </p:spTree>
    <p:extLst>
      <p:ext uri="{BB962C8B-B14F-4D97-AF65-F5344CB8AC3E}">
        <p14:creationId xmlns:p14="http://schemas.microsoft.com/office/powerpoint/2010/main" val="184084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File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32" y="1628800"/>
            <a:ext cx="8426648" cy="20882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write data to a file by generating a file object in write modus.</a:t>
            </a:r>
          </a:p>
          <a:p>
            <a:r>
              <a:rPr lang="en-US" dirty="0"/>
              <a:t>The print function can write data using </a:t>
            </a:r>
          </a:p>
          <a:p>
            <a:r>
              <a:rPr lang="en-US" dirty="0"/>
              <a:t>Close the file object. This is especially important when writing data!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E28D2-1C54-DF4B-9946-FD133F96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7032"/>
            <a:ext cx="9144000" cy="2133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0D224-8572-F043-A333-5CFB01316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900812"/>
            <a:ext cx="2844800" cy="939800"/>
          </a:xfrm>
          <a:prstGeom prst="rect">
            <a:avLst/>
          </a:prstGeom>
        </p:spPr>
      </p:pic>
      <p:sp>
        <p:nvSpPr>
          <p:cNvPr id="9" name="Rechthoekige toelichting 9">
            <a:extLst>
              <a:ext uri="{FF2B5EF4-FFF2-40B4-BE49-F238E27FC236}">
                <a16:creationId xmlns:a16="http://schemas.microsoft.com/office/drawing/2014/main" id="{BA642597-17BE-7B4F-AF3F-C3E1C7C35986}"/>
              </a:ext>
            </a:extLst>
          </p:cNvPr>
          <p:cNvSpPr/>
          <p:nvPr/>
        </p:nvSpPr>
        <p:spPr>
          <a:xfrm>
            <a:off x="683568" y="5960244"/>
            <a:ext cx="2736304" cy="726830"/>
          </a:xfrm>
          <a:prstGeom prst="wedgeRectCallout">
            <a:avLst>
              <a:gd name="adj1" fmla="val 61828"/>
              <a:gd name="adj2" fmla="val -1416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Yes, it worked!</a:t>
            </a:r>
          </a:p>
        </p:txBody>
      </p:sp>
    </p:spTree>
    <p:extLst>
      <p:ext uri="{BB962C8B-B14F-4D97-AF65-F5344CB8AC3E}">
        <p14:creationId xmlns:p14="http://schemas.microsoft.com/office/powerpoint/2010/main" val="75491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 File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32" y="1628800"/>
            <a:ext cx="8426648" cy="2088232"/>
          </a:xfrm>
        </p:spPr>
        <p:txBody>
          <a:bodyPr>
            <a:normAutofit/>
          </a:bodyPr>
          <a:lstStyle/>
          <a:p>
            <a:r>
              <a:rPr lang="en-US" dirty="0"/>
              <a:t>Write mode will create a new file and overwrite your data: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F65E7-059D-6544-BB35-D68C0F38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832" y="2852936"/>
            <a:ext cx="9144000" cy="1361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D013C-1DDF-3042-B649-D26AC4D0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43121"/>
            <a:ext cx="4495800" cy="990600"/>
          </a:xfrm>
          <a:prstGeom prst="rect">
            <a:avLst/>
          </a:prstGeom>
        </p:spPr>
      </p:pic>
      <p:sp>
        <p:nvSpPr>
          <p:cNvPr id="8" name="Rechthoekige toelichting 9">
            <a:extLst>
              <a:ext uri="{FF2B5EF4-FFF2-40B4-BE49-F238E27FC236}">
                <a16:creationId xmlns:a16="http://schemas.microsoft.com/office/drawing/2014/main" id="{19ABEC49-3E86-FD4C-A532-06156662C1D7}"/>
              </a:ext>
            </a:extLst>
          </p:cNvPr>
          <p:cNvSpPr/>
          <p:nvPr/>
        </p:nvSpPr>
        <p:spPr>
          <a:xfrm>
            <a:off x="5292080" y="4941168"/>
            <a:ext cx="2736304" cy="726830"/>
          </a:xfrm>
          <a:prstGeom prst="wedgeRectCallout">
            <a:avLst>
              <a:gd name="adj1" fmla="val -83445"/>
              <a:gd name="adj2" fmla="val 102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The data is overwritten!</a:t>
            </a:r>
          </a:p>
        </p:txBody>
      </p:sp>
    </p:spTree>
    <p:extLst>
      <p:ext uri="{BB962C8B-B14F-4D97-AF65-F5344CB8AC3E}">
        <p14:creationId xmlns:p14="http://schemas.microsoft.com/office/powerpoint/2010/main" val="75802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 File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32" y="1628800"/>
            <a:ext cx="8426648" cy="2088232"/>
          </a:xfrm>
        </p:spPr>
        <p:txBody>
          <a:bodyPr>
            <a:normAutofit/>
          </a:bodyPr>
          <a:lstStyle/>
          <a:p>
            <a:r>
              <a:rPr lang="en-US" dirty="0"/>
              <a:t>Use the “a” argument to append to the file: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CF8B8-70D9-BB4A-93CE-D42142A3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115"/>
            <a:ext cx="9144000" cy="1219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3C933-E074-D648-8EE3-E9DAE9693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2" y="4916423"/>
            <a:ext cx="5753100" cy="1066800"/>
          </a:xfrm>
          <a:prstGeom prst="rect">
            <a:avLst/>
          </a:prstGeom>
        </p:spPr>
      </p:pic>
      <p:sp>
        <p:nvSpPr>
          <p:cNvPr id="8" name="Rechthoekige toelichting 9">
            <a:extLst>
              <a:ext uri="{FF2B5EF4-FFF2-40B4-BE49-F238E27FC236}">
                <a16:creationId xmlns:a16="http://schemas.microsoft.com/office/drawing/2014/main" id="{19ABEC49-3E86-FD4C-A532-06156662C1D7}"/>
              </a:ext>
            </a:extLst>
          </p:cNvPr>
          <p:cNvSpPr/>
          <p:nvPr/>
        </p:nvSpPr>
        <p:spPr>
          <a:xfrm>
            <a:off x="5724128" y="5075006"/>
            <a:ext cx="2736304" cy="726830"/>
          </a:xfrm>
          <a:prstGeom prst="wedgeRectCallout">
            <a:avLst>
              <a:gd name="adj1" fmla="val -83445"/>
              <a:gd name="adj2" fmla="val 102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The data is appended to the previous data!</a:t>
            </a:r>
          </a:p>
        </p:txBody>
      </p:sp>
    </p:spTree>
    <p:extLst>
      <p:ext uri="{BB962C8B-B14F-4D97-AF65-F5344CB8AC3E}">
        <p14:creationId xmlns:p14="http://schemas.microsoft.com/office/powerpoint/2010/main" val="169266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script to calculate GC content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CA7E40-7479-8943-84FB-0A0073D9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script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calculates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GC content</a:t>
            </a:r>
          </a:p>
          <a:p>
            <a:r>
              <a:rPr lang="nl-NL" dirty="0" err="1"/>
              <a:t>Reports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highest</a:t>
            </a:r>
            <a:r>
              <a:rPr lang="nl-NL" dirty="0"/>
              <a:t> GC percentage</a:t>
            </a:r>
          </a:p>
          <a:p>
            <a:r>
              <a:rPr lang="nl-NL" dirty="0" err="1"/>
              <a:t>Reports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sequence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highest</a:t>
            </a:r>
            <a:r>
              <a:rPr lang="nl-NL" dirty="0"/>
              <a:t> GC percentage</a:t>
            </a:r>
          </a:p>
          <a:p>
            <a:r>
              <a:rPr lang="nl-NL" dirty="0" err="1"/>
              <a:t>Writes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23717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script to calculate GC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7BF44-C999-7042-997C-BCCCC02E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3057"/>
            <a:ext cx="7740352" cy="52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24" y="1518644"/>
            <a:ext cx="8229600" cy="4625609"/>
          </a:xfrm>
        </p:spPr>
        <p:txBody>
          <a:bodyPr/>
          <a:lstStyle/>
          <a:p>
            <a:pPr marL="118872" indent="0">
              <a:buNone/>
            </a:pPr>
            <a:r>
              <a:rPr lang="en-US" dirty="0"/>
              <a:t>Often, you want to read data in your program.</a:t>
            </a:r>
          </a:p>
          <a:p>
            <a:pPr marL="118872" indent="0">
              <a:buNone/>
            </a:pPr>
            <a:r>
              <a:rPr lang="en-US" dirty="0"/>
              <a:t>Your data will not be present in lists, tuples and dictionaries. These data structures only live in </a:t>
            </a:r>
            <a:r>
              <a:rPr lang="en-US" b="1" dirty="0"/>
              <a:t>memory</a:t>
            </a:r>
            <a:r>
              <a:rPr lang="en-US" dirty="0"/>
              <a:t>. Not in a </a:t>
            </a:r>
            <a:r>
              <a:rPr lang="en-US" b="1" dirty="0"/>
              <a:t>persistent</a:t>
            </a:r>
            <a:r>
              <a:rPr lang="en-US" dirty="0"/>
              <a:t> state.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DBB18-C65F-7C48-9E49-25D2AC06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794364"/>
            <a:ext cx="7308304" cy="1429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78217-5131-A844-95FF-3EDF5875F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16" y="5223875"/>
            <a:ext cx="5616624" cy="1567129"/>
          </a:xfrm>
          <a:prstGeom prst="rect">
            <a:avLst/>
          </a:prstGeom>
        </p:spPr>
      </p:pic>
      <p:sp>
        <p:nvSpPr>
          <p:cNvPr id="7" name="Rechthoekige toelichting 9">
            <a:extLst>
              <a:ext uri="{FF2B5EF4-FFF2-40B4-BE49-F238E27FC236}">
                <a16:creationId xmlns:a16="http://schemas.microsoft.com/office/drawing/2014/main" id="{8DCAF3D9-FFCB-9A46-9323-8F11C044E786}"/>
              </a:ext>
            </a:extLst>
          </p:cNvPr>
          <p:cNvSpPr/>
          <p:nvPr/>
        </p:nvSpPr>
        <p:spPr>
          <a:xfrm>
            <a:off x="5305872" y="5334343"/>
            <a:ext cx="3636912" cy="1357057"/>
          </a:xfrm>
          <a:prstGeom prst="wedgeRectCallout">
            <a:avLst>
              <a:gd name="adj1" fmla="val -98110"/>
              <a:gd name="adj2" fmla="val 1141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Closed the IDLE session.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After opening again, the data is lost.</a:t>
            </a: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88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can read many file types. </a:t>
            </a:r>
          </a:p>
          <a:p>
            <a:r>
              <a:rPr lang="en-US" dirty="0"/>
              <a:t>The most basic file type is the text file or ASCII file. </a:t>
            </a:r>
          </a:p>
          <a:p>
            <a:r>
              <a:rPr lang="en-US" dirty="0"/>
              <a:t>This is a file that you can open with a text-editor and yields readable text: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37A38-458A-EB41-8BA3-6E8337FF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869160"/>
            <a:ext cx="7010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researchers use text files to store data and store it in a table. If comma’s are used, such a file is a comma-separated text file or csv file. Instead of comma’s, other column separators can be used.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35096-9611-D246-9682-11F6DAE5F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653136"/>
            <a:ext cx="1536700" cy="154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14708-B934-224E-B305-826D3922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4216400"/>
            <a:ext cx="3035300" cy="2184400"/>
          </a:xfrm>
          <a:prstGeom prst="rect">
            <a:avLst/>
          </a:prstGeom>
        </p:spPr>
      </p:pic>
      <p:sp>
        <p:nvSpPr>
          <p:cNvPr id="7" name="Rechthoekige toelichting 9">
            <a:extLst>
              <a:ext uri="{FF2B5EF4-FFF2-40B4-BE49-F238E27FC236}">
                <a16:creationId xmlns:a16="http://schemas.microsoft.com/office/drawing/2014/main" id="{D36CABB8-A2A6-AD4F-B24F-D128639DED73}"/>
              </a:ext>
            </a:extLst>
          </p:cNvPr>
          <p:cNvSpPr/>
          <p:nvPr/>
        </p:nvSpPr>
        <p:spPr>
          <a:xfrm>
            <a:off x="2549166" y="4509120"/>
            <a:ext cx="2845444" cy="2018508"/>
          </a:xfrm>
          <a:prstGeom prst="wedgeRectCallout">
            <a:avLst>
              <a:gd name="adj1" fmla="val -40534"/>
              <a:gd name="adj2" fmla="val 2588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Note that the comma acts as column separator. You can also open the file in Excel.</a:t>
            </a: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7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 file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003232" cy="20138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 can generate a file object with the "open” function.</a:t>
            </a:r>
          </a:p>
          <a:p>
            <a:r>
              <a:rPr lang="en-US" dirty="0"/>
              <a:t>You can use the file name as an argument. Put your file in the same folder as your Python script.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8DA8E-0C8D-1549-AF6B-14FD616D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16" y="3789040"/>
            <a:ext cx="7698184" cy="1544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F64401-C274-F64E-AE2B-5949D909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16" y="5517232"/>
            <a:ext cx="7920880" cy="1141878"/>
          </a:xfrm>
          <a:prstGeom prst="rect">
            <a:avLst/>
          </a:prstGeom>
        </p:spPr>
      </p:pic>
      <p:sp>
        <p:nvSpPr>
          <p:cNvPr id="9" name="Rechthoekige toelichting 9">
            <a:extLst>
              <a:ext uri="{FF2B5EF4-FFF2-40B4-BE49-F238E27FC236}">
                <a16:creationId xmlns:a16="http://schemas.microsoft.com/office/drawing/2014/main" id="{ECE7BE49-D7FA-6445-A24D-99C32593FB55}"/>
              </a:ext>
            </a:extLst>
          </p:cNvPr>
          <p:cNvSpPr/>
          <p:nvPr/>
        </p:nvSpPr>
        <p:spPr>
          <a:xfrm>
            <a:off x="5148064" y="4557715"/>
            <a:ext cx="2376264" cy="942606"/>
          </a:xfrm>
          <a:prstGeom prst="wedgeRectCallout">
            <a:avLst>
              <a:gd name="adj1" fmla="val -56568"/>
              <a:gd name="adj2" fmla="val 10403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Note that the file content is not yet opened. Only a file object is constructed</a:t>
            </a:r>
            <a:endParaRPr lang="nl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3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 file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003232" cy="1293769"/>
          </a:xfrm>
        </p:spPr>
        <p:txBody>
          <a:bodyPr>
            <a:normAutofit/>
          </a:bodyPr>
          <a:lstStyle/>
          <a:p>
            <a:r>
              <a:rPr lang="en-US" dirty="0"/>
              <a:t>The file object is an </a:t>
            </a:r>
            <a:r>
              <a:rPr lang="en-US" dirty="0" err="1"/>
              <a:t>itterable</a:t>
            </a:r>
            <a:r>
              <a:rPr lang="en-US" dirty="0"/>
              <a:t>. This means that you can loop through it: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7200D-C857-E04D-9C82-084A1FF8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3198"/>
            <a:ext cx="9144000" cy="2636186"/>
          </a:xfrm>
          <a:prstGeom prst="rect">
            <a:avLst/>
          </a:prstGeom>
        </p:spPr>
      </p:pic>
      <p:sp>
        <p:nvSpPr>
          <p:cNvPr id="9" name="Rechthoekige toelichting 9">
            <a:extLst>
              <a:ext uri="{FF2B5EF4-FFF2-40B4-BE49-F238E27FC236}">
                <a16:creationId xmlns:a16="http://schemas.microsoft.com/office/drawing/2014/main" id="{ECE7BE49-D7FA-6445-A24D-99C32593FB55}"/>
              </a:ext>
            </a:extLst>
          </p:cNvPr>
          <p:cNvSpPr/>
          <p:nvPr/>
        </p:nvSpPr>
        <p:spPr>
          <a:xfrm>
            <a:off x="4428852" y="2920592"/>
            <a:ext cx="2376264" cy="942606"/>
          </a:xfrm>
          <a:prstGeom prst="wedgeRectCallout">
            <a:avLst>
              <a:gd name="adj1" fmla="val -165596"/>
              <a:gd name="adj2" fmla="val 4609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line is the placeholder in the for loop. You can name it whatever you want.</a:t>
            </a:r>
            <a:endParaRPr lang="nl-NL" sz="1600" dirty="0">
              <a:solidFill>
                <a:schemeClr val="bg1"/>
              </a:solidFill>
            </a:endParaRPr>
          </a:p>
        </p:txBody>
      </p:sp>
      <p:sp>
        <p:nvSpPr>
          <p:cNvPr id="10" name="Rechthoekige toelichting 9">
            <a:extLst>
              <a:ext uri="{FF2B5EF4-FFF2-40B4-BE49-F238E27FC236}">
                <a16:creationId xmlns:a16="http://schemas.microsoft.com/office/drawing/2014/main" id="{22F9724E-3FE7-7A4E-80DB-8D1C558E1147}"/>
              </a:ext>
            </a:extLst>
          </p:cNvPr>
          <p:cNvSpPr/>
          <p:nvPr/>
        </p:nvSpPr>
        <p:spPr>
          <a:xfrm>
            <a:off x="5292080" y="4437112"/>
            <a:ext cx="2736304" cy="1086870"/>
          </a:xfrm>
          <a:prstGeom prst="wedgeRectCallout">
            <a:avLst>
              <a:gd name="adj1" fmla="val -165596"/>
              <a:gd name="adj2" fmla="val 4609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Note that there is a newline after each line of text. This because the text file has newlines after each line</a:t>
            </a:r>
            <a:endParaRPr lang="nl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3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 file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32" y="1628800"/>
            <a:ext cx="8003232" cy="1293769"/>
          </a:xfrm>
        </p:spPr>
        <p:txBody>
          <a:bodyPr>
            <a:normAutofit/>
          </a:bodyPr>
          <a:lstStyle/>
          <a:p>
            <a:r>
              <a:rPr lang="en-US" dirty="0"/>
              <a:t>Now the new lines are stripped off.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C4ACF-1DA7-D644-A9B1-B9A6F177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75684"/>
            <a:ext cx="8856984" cy="3167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BC123B-2DA7-6A47-8427-CE2BDD6F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275288"/>
            <a:ext cx="8856984" cy="14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9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 file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32" y="1628800"/>
            <a:ext cx="8003232" cy="12937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file object is </a:t>
            </a:r>
            <a:r>
              <a:rPr lang="en-US" dirty="0" err="1"/>
              <a:t>itterable</a:t>
            </a:r>
            <a:r>
              <a:rPr lang="en-US" dirty="0"/>
              <a:t>, but it is </a:t>
            </a:r>
            <a:r>
              <a:rPr lang="en-US" dirty="0" err="1"/>
              <a:t>itterable</a:t>
            </a:r>
            <a:r>
              <a:rPr lang="en-US" dirty="0"/>
              <a:t> only once. You can not go back. You need to create a new object to iterate through the lines again: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DEE94-2954-9F4B-BB66-4887B30E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" y="3139125"/>
            <a:ext cx="9144000" cy="3676366"/>
          </a:xfrm>
          <a:prstGeom prst="rect">
            <a:avLst/>
          </a:prstGeom>
        </p:spPr>
      </p:pic>
      <p:sp>
        <p:nvSpPr>
          <p:cNvPr id="7" name="Rechthoekige toelichting 9">
            <a:extLst>
              <a:ext uri="{FF2B5EF4-FFF2-40B4-BE49-F238E27FC236}">
                <a16:creationId xmlns:a16="http://schemas.microsoft.com/office/drawing/2014/main" id="{4C8B9F10-0175-2446-82FF-39602651B629}"/>
              </a:ext>
            </a:extLst>
          </p:cNvPr>
          <p:cNvSpPr/>
          <p:nvPr/>
        </p:nvSpPr>
        <p:spPr>
          <a:xfrm>
            <a:off x="6084168" y="5445224"/>
            <a:ext cx="2736304" cy="1086870"/>
          </a:xfrm>
          <a:prstGeom prst="wedgeRectCallout">
            <a:avLst>
              <a:gd name="adj1" fmla="val -138212"/>
              <a:gd name="adj2" fmla="val -4037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Note that the file object is empty now. You need to create a new file object to iterate through it again.  </a:t>
            </a:r>
            <a:endParaRPr lang="nl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1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en-US" dirty="0" err="1"/>
              <a:t>modi</a:t>
            </a:r>
            <a:r>
              <a:rPr lang="en-US" dirty="0"/>
              <a:t>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32" y="1628800"/>
            <a:ext cx="8426648" cy="208823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There are 3 </a:t>
            </a:r>
            <a:r>
              <a:rPr lang="en-US" dirty="0" err="1"/>
              <a:t>modi</a:t>
            </a:r>
            <a:r>
              <a:rPr lang="en-US" dirty="0"/>
              <a:t> a file object can be in:</a:t>
            </a:r>
          </a:p>
          <a:p>
            <a:pPr lvl="1"/>
            <a:r>
              <a:rPr lang="en-US" dirty="0"/>
              <a:t>Read “r”</a:t>
            </a:r>
          </a:p>
          <a:p>
            <a:pPr lvl="1"/>
            <a:r>
              <a:rPr lang="en-US" dirty="0"/>
              <a:t>Write “w”</a:t>
            </a:r>
          </a:p>
          <a:p>
            <a:pPr lvl="1"/>
            <a:r>
              <a:rPr lang="en-US" dirty="0"/>
              <a:t>Append “a”</a:t>
            </a:r>
          </a:p>
          <a:p>
            <a:r>
              <a:rPr lang="en-US" dirty="0"/>
              <a:t>Read is default so you do not have to explicitly define it: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5B279-C5B7-EE4F-B3B8-A74940DD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9080"/>
            <a:ext cx="9144000" cy="2550603"/>
          </a:xfrm>
          <a:prstGeom prst="rect">
            <a:avLst/>
          </a:prstGeom>
        </p:spPr>
      </p:pic>
      <p:sp>
        <p:nvSpPr>
          <p:cNvPr id="8" name="Rechthoekige toelichting 9">
            <a:extLst>
              <a:ext uri="{FF2B5EF4-FFF2-40B4-BE49-F238E27FC236}">
                <a16:creationId xmlns:a16="http://schemas.microsoft.com/office/drawing/2014/main" id="{141C2949-04F1-BB4D-AA13-21EF9E8BC269}"/>
              </a:ext>
            </a:extLst>
          </p:cNvPr>
          <p:cNvSpPr/>
          <p:nvPr/>
        </p:nvSpPr>
        <p:spPr>
          <a:xfrm>
            <a:off x="6084168" y="4686215"/>
            <a:ext cx="2736304" cy="726830"/>
          </a:xfrm>
          <a:prstGeom prst="wedgeRectCallout">
            <a:avLst>
              <a:gd name="adj1" fmla="val -99689"/>
              <a:gd name="adj2" fmla="val -7706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File object in read modus.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You can omit this argument for reading files.  </a:t>
            </a:r>
            <a:endParaRPr lang="nl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8411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1">
  <a:themeElements>
    <a:clrScheme name="PlantResInt beamer.pot 1">
      <a:dk1>
        <a:srgbClr val="808080"/>
      </a:dk1>
      <a:lt1>
        <a:srgbClr val="FFFFFF"/>
      </a:lt1>
      <a:dk2>
        <a:srgbClr val="004C78"/>
      </a:dk2>
      <a:lt2>
        <a:srgbClr val="FFFFFF"/>
      </a:lt2>
      <a:accent1>
        <a:srgbClr val="80BA64"/>
      </a:accent1>
      <a:accent2>
        <a:srgbClr val="E75200"/>
      </a:accent2>
      <a:accent3>
        <a:srgbClr val="AAB2BE"/>
      </a:accent3>
      <a:accent4>
        <a:srgbClr val="DADADA"/>
      </a:accent4>
      <a:accent5>
        <a:srgbClr val="C0D9B8"/>
      </a:accent5>
      <a:accent6>
        <a:srgbClr val="D14900"/>
      </a:accent6>
      <a:hlink>
        <a:srgbClr val="EAB200"/>
      </a:hlink>
      <a:folHlink>
        <a:srgbClr val="B2B2B2"/>
      </a:folHlink>
    </a:clrScheme>
    <a:fontScheme name="PlantResInt beamer.pot">
      <a:majorFont>
        <a:latin typeface="News Gothic"/>
        <a:ea typeface=""/>
        <a:cs typeface=""/>
      </a:majorFont>
      <a:minorFont>
        <a:latin typeface="News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5290" tIns="47645" rIns="95290" bIns="47645" numCol="1" anchor="t" anchorCtr="0" compatLnSpc="1">
        <a:prstTxWarp prst="textNoShape">
          <a:avLst/>
        </a:prstTxWarp>
      </a:bodyPr>
      <a:lstStyle>
        <a:defPPr marL="0" marR="0" indent="0" algn="l" defTabSz="952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5290" tIns="47645" rIns="95290" bIns="47645" numCol="1" anchor="t" anchorCtr="0" compatLnSpc="1">
        <a:prstTxWarp prst="textNoShape">
          <a:avLst/>
        </a:prstTxWarp>
      </a:bodyPr>
      <a:lstStyle>
        <a:defPPr marL="0" marR="0" indent="0" algn="l" defTabSz="952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ResInt beamer.pot 1">
        <a:dk1>
          <a:srgbClr val="808080"/>
        </a:dk1>
        <a:lt1>
          <a:srgbClr val="FFFFFF"/>
        </a:lt1>
        <a:dk2>
          <a:srgbClr val="004C78"/>
        </a:dk2>
        <a:lt2>
          <a:srgbClr val="FFFFFF"/>
        </a:lt2>
        <a:accent1>
          <a:srgbClr val="80BA64"/>
        </a:accent1>
        <a:accent2>
          <a:srgbClr val="E75200"/>
        </a:accent2>
        <a:accent3>
          <a:srgbClr val="AAB2BE"/>
        </a:accent3>
        <a:accent4>
          <a:srgbClr val="DADADA"/>
        </a:accent4>
        <a:accent5>
          <a:srgbClr val="C0D9B8"/>
        </a:accent5>
        <a:accent6>
          <a:srgbClr val="D14900"/>
        </a:accent6>
        <a:hlink>
          <a:srgbClr val="EAB2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3333</TotalTime>
  <Words>599</Words>
  <Application>Microsoft Macintosh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Agrofont</vt:lpstr>
      <vt:lpstr>Arial</vt:lpstr>
      <vt:lpstr>Calibri</vt:lpstr>
      <vt:lpstr>Corbel</vt:lpstr>
      <vt:lpstr>News Gothic</vt:lpstr>
      <vt:lpstr>Wingdings</vt:lpstr>
      <vt:lpstr>Wingdings 2</vt:lpstr>
      <vt:lpstr>Wingdings 3</vt:lpstr>
      <vt:lpstr>Theme1</vt:lpstr>
      <vt:lpstr>Module</vt:lpstr>
      <vt:lpstr>PowerPoint Presentation</vt:lpstr>
      <vt:lpstr>Data</vt:lpstr>
      <vt:lpstr>Text Files</vt:lpstr>
      <vt:lpstr>CSV Files</vt:lpstr>
      <vt:lpstr>Open a file in Python</vt:lpstr>
      <vt:lpstr>Open a file in Python</vt:lpstr>
      <vt:lpstr>Open a file in Python</vt:lpstr>
      <vt:lpstr>Open a file in Python</vt:lpstr>
      <vt:lpstr>File modi in Python</vt:lpstr>
      <vt:lpstr>Write File in Python</vt:lpstr>
      <vt:lpstr>Write File in Python</vt:lpstr>
      <vt:lpstr>Append File in Python</vt:lpstr>
      <vt:lpstr>Append File in Python</vt:lpstr>
      <vt:lpstr>A script to calculate GC content</vt:lpstr>
      <vt:lpstr>A script to calculate GC content</vt:lpstr>
    </vt:vector>
  </TitlesOfParts>
  <Company>Hanze Hogeschool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scripting with Python</dc:title>
  <dc:creator>MA Noback</dc:creator>
  <cp:lastModifiedBy>Hageman J, Jurre</cp:lastModifiedBy>
  <cp:revision>553</cp:revision>
  <cp:lastPrinted>2017-09-24T17:06:30Z</cp:lastPrinted>
  <dcterms:created xsi:type="dcterms:W3CDTF">2011-01-05T15:59:37Z</dcterms:created>
  <dcterms:modified xsi:type="dcterms:W3CDTF">2018-09-24T11:21:05Z</dcterms:modified>
</cp:coreProperties>
</file>