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0" r:id="rId2"/>
  </p:sldMasterIdLst>
  <p:notesMasterIdLst>
    <p:notesMasterId r:id="rId67"/>
  </p:notesMasterIdLst>
  <p:sldIdLst>
    <p:sldId id="256" r:id="rId3"/>
    <p:sldId id="386" r:id="rId4"/>
    <p:sldId id="388" r:id="rId5"/>
    <p:sldId id="387" r:id="rId6"/>
    <p:sldId id="295" r:id="rId7"/>
    <p:sldId id="352" r:id="rId8"/>
    <p:sldId id="351" r:id="rId9"/>
    <p:sldId id="369" r:id="rId10"/>
    <p:sldId id="354" r:id="rId11"/>
    <p:sldId id="355" r:id="rId12"/>
    <p:sldId id="353" r:id="rId13"/>
    <p:sldId id="357" r:id="rId14"/>
    <p:sldId id="358" r:id="rId15"/>
    <p:sldId id="356" r:id="rId16"/>
    <p:sldId id="296" r:id="rId17"/>
    <p:sldId id="298" r:id="rId18"/>
    <p:sldId id="297" r:id="rId19"/>
    <p:sldId id="359" r:id="rId20"/>
    <p:sldId id="360" r:id="rId21"/>
    <p:sldId id="305" r:id="rId22"/>
    <p:sldId id="309" r:id="rId23"/>
    <p:sldId id="313" r:id="rId24"/>
    <p:sldId id="314" r:id="rId25"/>
    <p:sldId id="315" r:id="rId26"/>
    <p:sldId id="361" r:id="rId27"/>
    <p:sldId id="317" r:id="rId28"/>
    <p:sldId id="362" r:id="rId29"/>
    <p:sldId id="363" r:id="rId30"/>
    <p:sldId id="364" r:id="rId31"/>
    <p:sldId id="365" r:id="rId32"/>
    <p:sldId id="323" r:id="rId33"/>
    <p:sldId id="324" r:id="rId34"/>
    <p:sldId id="366" r:id="rId35"/>
    <p:sldId id="325" r:id="rId36"/>
    <p:sldId id="327" r:id="rId37"/>
    <p:sldId id="328" r:id="rId38"/>
    <p:sldId id="329" r:id="rId39"/>
    <p:sldId id="335" r:id="rId40"/>
    <p:sldId id="367" r:id="rId41"/>
    <p:sldId id="332" r:id="rId42"/>
    <p:sldId id="333" r:id="rId43"/>
    <p:sldId id="336" r:id="rId44"/>
    <p:sldId id="337" r:id="rId45"/>
    <p:sldId id="338" r:id="rId46"/>
    <p:sldId id="339" r:id="rId47"/>
    <p:sldId id="340" r:id="rId48"/>
    <p:sldId id="341" r:id="rId49"/>
    <p:sldId id="342" r:id="rId50"/>
    <p:sldId id="368" r:id="rId51"/>
    <p:sldId id="343" r:id="rId52"/>
    <p:sldId id="371" r:id="rId53"/>
    <p:sldId id="372" r:id="rId54"/>
    <p:sldId id="373" r:id="rId55"/>
    <p:sldId id="375" r:id="rId56"/>
    <p:sldId id="374" r:id="rId57"/>
    <p:sldId id="378" r:id="rId58"/>
    <p:sldId id="377" r:id="rId59"/>
    <p:sldId id="379" r:id="rId60"/>
    <p:sldId id="380" r:id="rId61"/>
    <p:sldId id="382" r:id="rId62"/>
    <p:sldId id="383" r:id="rId63"/>
    <p:sldId id="381" r:id="rId64"/>
    <p:sldId id="384" r:id="rId65"/>
    <p:sldId id="385" r:id="rId66"/>
  </p:sldIdLst>
  <p:sldSz cx="9144000" cy="6858000" type="screen4x3"/>
  <p:notesSz cx="6858000" cy="9144000"/>
  <p:custDataLst>
    <p:tags r:id="rId68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0"/>
    <p:restoredTop sz="89648" autoAdjust="0"/>
  </p:normalViewPr>
  <p:slideViewPr>
    <p:cSldViewPr>
      <p:cViewPr varScale="1">
        <p:scale>
          <a:sx n="105" d="100"/>
          <a:sy n="105" d="100"/>
        </p:scale>
        <p:origin x="19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notesMaster" Target="notesMasters/notesMaster1.xml"/><Relationship Id="rId68" Type="http://schemas.openxmlformats.org/officeDocument/2006/relationships/tags" Target="tags/tag1.xml"/><Relationship Id="rId69" Type="http://schemas.openxmlformats.org/officeDocument/2006/relationships/presProps" Target="presProp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3DDA3-FA06-451C-A817-EACB740B0B24}" type="datetimeFigureOut">
              <a:rPr lang="nl-NL" smtClean="0"/>
              <a:pPr/>
              <a:t>18-09-17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0D56C-483A-46D7-A04C-DE563D705A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5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0D56C-483A-46D7-A04C-DE563D705AB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2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0D56C-483A-46D7-A04C-DE563D705AB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92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0D56C-483A-46D7-A04C-DE563D705AB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17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0D56C-483A-46D7-A04C-DE563D705AB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2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55600"/>
            <a:ext cx="2019300" cy="5892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55600"/>
            <a:ext cx="5905500" cy="5892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9/18/17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9/18/17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9/18/17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9/18/17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905000"/>
            <a:ext cx="39624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9624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4C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05000"/>
            <a:ext cx="8077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55600"/>
            <a:ext cx="8077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728" name="Line 32"/>
          <p:cNvSpPr>
            <a:spLocks noChangeShapeType="1"/>
          </p:cNvSpPr>
          <p:nvPr/>
        </p:nvSpPr>
        <p:spPr bwMode="auto">
          <a:xfrm>
            <a:off x="-3175" y="920750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297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52800" y="5772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29741" name="Picture 4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81800" y="0"/>
            <a:ext cx="2376488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ws Gothic" pitchFamily="34" charset="0"/>
        </a:defRPr>
      </a:lvl2pPr>
      <a:lvl3pPr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ws Gothic" pitchFamily="34" charset="0"/>
        </a:defRPr>
      </a:lvl3pPr>
      <a:lvl4pPr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ws Gothic" pitchFamily="34" charset="0"/>
        </a:defRPr>
      </a:lvl4pPr>
      <a:lvl5pPr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ws Gothic" pitchFamily="34" charset="0"/>
        </a:defRPr>
      </a:lvl5pPr>
      <a:lvl6pPr marL="457200"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ws Gothic" pitchFamily="34" charset="0"/>
        </a:defRPr>
      </a:lvl6pPr>
      <a:lvl7pPr marL="914400"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ws Gothic" pitchFamily="34" charset="0"/>
        </a:defRPr>
      </a:lvl7pPr>
      <a:lvl8pPr marL="1371600"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ws Gothic" pitchFamily="34" charset="0"/>
        </a:defRPr>
      </a:lvl8pPr>
      <a:lvl9pPr marL="1828800"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ws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E75200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0BA64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Agrofont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Agrofont" pitchFamily="2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Agrofont" pitchFamily="2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Agrofont" pitchFamily="2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Agrofont" pitchFamily="2" charset="0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pPr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youtube.com/watch?v=aeoGGabJhAQ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55848"/>
            <a:ext cx="8077200" cy="2073352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programming with Python</a:t>
            </a:r>
            <a:br>
              <a:rPr lang="en-US" dirty="0" smtClean="0"/>
            </a:br>
            <a:r>
              <a:rPr lang="en-US" sz="3600" dirty="0" smtClean="0"/>
              <a:t>Data types and collections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88840"/>
            <a:ext cx="8077200" cy="1139576"/>
          </a:xfrm>
        </p:spPr>
        <p:txBody>
          <a:bodyPr>
            <a:normAutofit/>
          </a:bodyPr>
          <a:lstStyle/>
          <a:p>
            <a:r>
              <a:rPr lang="en-US" dirty="0" smtClean="0"/>
              <a:t>Bioinformatics data processing and –analysis using the scripting language Python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5076056" y="692696"/>
            <a:ext cx="3599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J. Hageman</a:t>
            </a:r>
          </a:p>
          <a:p>
            <a:r>
              <a:rPr lang="en-US" dirty="0" err="1" smtClean="0"/>
              <a:t>Hanze</a:t>
            </a:r>
            <a:r>
              <a:rPr lang="en-US" dirty="0" smtClean="0"/>
              <a:t> </a:t>
            </a:r>
            <a:r>
              <a:rPr lang="en-US" i="1" dirty="0" smtClean="0"/>
              <a:t>University of Applied Sciences</a:t>
            </a:r>
          </a:p>
          <a:p>
            <a:r>
              <a:rPr lang="en-US" dirty="0" smtClean="0"/>
              <a:t>Groningen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76" y="1556792"/>
            <a:ext cx="6858000" cy="2601540"/>
          </a:xfrm>
          <a:prstGeom prst="rect">
            <a:avLst/>
          </a:prstGeom>
        </p:spPr>
      </p:pic>
      <p:sp>
        <p:nvSpPr>
          <p:cNvPr id="7" name="Rechthoekige toelichting 9"/>
          <p:cNvSpPr/>
          <p:nvPr/>
        </p:nvSpPr>
        <p:spPr>
          <a:xfrm>
            <a:off x="4860032" y="3229690"/>
            <a:ext cx="3571900" cy="1790948"/>
          </a:xfrm>
          <a:prstGeom prst="wedgeRectCallout">
            <a:avLst>
              <a:gd name="adj1" fmla="val -148243"/>
              <a:gd name="adj2" fmla="val -23692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2400" dirty="0" smtClean="0"/>
              <a:t>Empty collections evaluate as False when converted to bool. Non-</a:t>
            </a:r>
            <a:r>
              <a:rPr lang="en-US" sz="2400" dirty="0" err="1" smtClean="0"/>
              <a:t>empy</a:t>
            </a:r>
            <a:r>
              <a:rPr lang="en-US" sz="2400" dirty="0" smtClean="0"/>
              <a:t> as True.</a:t>
            </a:r>
          </a:p>
          <a:p>
            <a:r>
              <a:rPr lang="en-US" sz="2400" dirty="0" smtClean="0"/>
              <a:t>Later more about this.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76" y="3886836"/>
            <a:ext cx="3619500" cy="2806700"/>
          </a:xfrm>
          <a:prstGeom prst="rect">
            <a:avLst/>
          </a:prstGeom>
        </p:spPr>
      </p:pic>
      <p:sp>
        <p:nvSpPr>
          <p:cNvPr id="9" name="Rechthoekige toelichting 9"/>
          <p:cNvSpPr/>
          <p:nvPr/>
        </p:nvSpPr>
        <p:spPr>
          <a:xfrm>
            <a:off x="5115488" y="5589240"/>
            <a:ext cx="3571900" cy="1104296"/>
          </a:xfrm>
          <a:prstGeom prst="wedgeRectCallout">
            <a:avLst>
              <a:gd name="adj1" fmla="val -153363"/>
              <a:gd name="adj2" fmla="val -12651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2400" dirty="0" smtClean="0"/>
              <a:t>This holds for strings as well!</a:t>
            </a:r>
          </a:p>
        </p:txBody>
      </p:sp>
    </p:spTree>
    <p:extLst>
      <p:ext uri="{BB962C8B-B14F-4D97-AF65-F5344CB8AC3E}">
        <p14:creationId xmlns:p14="http://schemas.microsoft.com/office/powerpoint/2010/main" val="114454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integers is easy in Python. </a:t>
            </a:r>
            <a:r>
              <a:rPr lang="en-US" dirty="0" smtClean="0"/>
              <a:t>Just type the number and your done. You can also store integers as variables and do simple math.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005064"/>
            <a:ext cx="28194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4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Floats </a:t>
            </a:r>
            <a:r>
              <a:rPr lang="en-US" dirty="0"/>
              <a:t>represent real numbers and are written with a decimal point dividing the integer and fractional parts. Floats may also be in scientific notation, with E or e indicating the power of 10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661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76872"/>
            <a:ext cx="37211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Strings are ordered sequences of Unicode characters.</a:t>
            </a:r>
          </a:p>
          <a:p>
            <a:r>
              <a:rPr lang="en-US" dirty="0" smtClean="0"/>
              <a:t>Strings can be created using single quotes or double quotes.</a:t>
            </a:r>
          </a:p>
          <a:p>
            <a:r>
              <a:rPr lang="en-US" dirty="0" smtClean="0"/>
              <a:t>Strings are </a:t>
            </a:r>
            <a:r>
              <a:rPr lang="en-US" dirty="0" err="1" smtClean="0"/>
              <a:t>iterables</a:t>
            </a:r>
            <a:r>
              <a:rPr lang="en-US" dirty="0" smtClean="0"/>
              <a:t> which means that it can </a:t>
            </a:r>
            <a:r>
              <a:rPr lang="en-US" dirty="0"/>
              <a:t>take sequential indexes starting from </a:t>
            </a:r>
            <a:r>
              <a:rPr lang="en-US" dirty="0" smtClean="0"/>
              <a:t>zero.</a:t>
            </a:r>
          </a:p>
          <a:p>
            <a:r>
              <a:rPr lang="en-US" dirty="0" smtClean="0"/>
              <a:t>Strings have a zero-based index in Python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162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4" y="2204864"/>
            <a:ext cx="9144000" cy="2343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7131"/>
            <a:ext cx="9144000" cy="2343738"/>
          </a:xfrm>
          <a:prstGeom prst="rect">
            <a:avLst/>
          </a:prstGeom>
        </p:spPr>
      </p:pic>
      <p:sp>
        <p:nvSpPr>
          <p:cNvPr id="6" name="Rechthoekige toelichting 9"/>
          <p:cNvSpPr/>
          <p:nvPr/>
        </p:nvSpPr>
        <p:spPr>
          <a:xfrm>
            <a:off x="3779912" y="4653136"/>
            <a:ext cx="3571900" cy="922994"/>
          </a:xfrm>
          <a:prstGeom prst="wedgeRectCallout">
            <a:avLst>
              <a:gd name="adj1" fmla="val -94654"/>
              <a:gd name="adj2" fmla="val -8470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2400" dirty="0" smtClean="0"/>
              <a:t>The \ </a:t>
            </a:r>
            <a:r>
              <a:rPr lang="en-US" sz="2400" smtClean="0"/>
              <a:t>character serves as an escape character!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874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72524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String positions can be specified using an </a:t>
            </a:r>
            <a:r>
              <a:rPr lang="en-US" i="1" dirty="0" smtClean="0"/>
              <a:t>index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working form the start, indexes start at 0</a:t>
            </a:r>
          </a:p>
          <a:p>
            <a:r>
              <a:rPr lang="en-US" dirty="0" smtClean="0"/>
              <a:t>When working from the end, indexes start at -1</a:t>
            </a:r>
          </a:p>
        </p:txBody>
      </p:sp>
      <p:sp>
        <p:nvSpPr>
          <p:cNvPr id="4" name="Tekstvak 6"/>
          <p:cNvSpPr txBox="1"/>
          <p:nvPr/>
        </p:nvSpPr>
        <p:spPr>
          <a:xfrm>
            <a:off x="642910" y="4357694"/>
            <a:ext cx="785818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spc="700" dirty="0" smtClean="0">
                <a:latin typeface="Consolas" pitchFamily="49" charset="0"/>
                <a:cs typeface="Consolas" pitchFamily="49" charset="0"/>
              </a:rPr>
              <a:t>	0 1 </a:t>
            </a:r>
            <a:r>
              <a:rPr lang="en-US" sz="2400" b="1" spc="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spc="700" dirty="0" smtClean="0">
                <a:latin typeface="Consolas" pitchFamily="49" charset="0"/>
                <a:cs typeface="Consolas" pitchFamily="49" charset="0"/>
              </a:rPr>
              <a:t> 3 4 5 6 7 	</a:t>
            </a:r>
          </a:p>
          <a:p>
            <a:r>
              <a:rPr lang="en-US" sz="2400" b="1" spc="700" dirty="0" smtClean="0">
                <a:latin typeface="Consolas" pitchFamily="49" charset="0"/>
                <a:cs typeface="Consolas" pitchFamily="49" charset="0"/>
              </a:rPr>
              <a:t>	G A </a:t>
            </a:r>
            <a:r>
              <a:rPr lang="en-US" sz="2400" b="1" spc="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400" b="1" spc="700" dirty="0" smtClean="0">
                <a:latin typeface="Consolas" pitchFamily="49" charset="0"/>
                <a:cs typeface="Consolas" pitchFamily="49" charset="0"/>
              </a:rPr>
              <a:t> T C </a:t>
            </a:r>
            <a:r>
              <a:rPr lang="en-US" sz="2400" b="1" spc="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spc="700" dirty="0" smtClean="0">
                <a:latin typeface="Consolas" pitchFamily="49" charset="0"/>
                <a:cs typeface="Consolas" pitchFamily="49" charset="0"/>
              </a:rPr>
              <a:t> G </a:t>
            </a:r>
            <a:r>
              <a:rPr lang="en-US" sz="2400" b="1" spc="700" dirty="0" err="1" smtClean="0">
                <a:latin typeface="Consolas" pitchFamily="49" charset="0"/>
                <a:cs typeface="Consolas" pitchFamily="49" charset="0"/>
              </a:rPr>
              <a:t>G</a:t>
            </a:r>
            <a:endParaRPr lang="en-US" sz="2400" b="1" spc="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-8 -7 -6 -5 -4 </a:t>
            </a:r>
            <a:r>
              <a:rPr lang="en-US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-3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-2 -1</a:t>
            </a:r>
          </a:p>
        </p:txBody>
      </p:sp>
      <p:sp>
        <p:nvSpPr>
          <p:cNvPr id="5" name="Rechthoekige toelichting 9"/>
          <p:cNvSpPr/>
          <p:nvPr/>
        </p:nvSpPr>
        <p:spPr>
          <a:xfrm>
            <a:off x="571472" y="3571876"/>
            <a:ext cx="1928826" cy="785818"/>
          </a:xfrm>
          <a:prstGeom prst="wedgeRectCallout">
            <a:avLst>
              <a:gd name="adj1" fmla="val 59148"/>
              <a:gd name="adj2" fmla="val 55163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2400" dirty="0" smtClean="0"/>
              <a:t>character at index [2] is 'A'</a:t>
            </a:r>
            <a:endParaRPr lang="en-US" sz="2400" dirty="0"/>
          </a:p>
        </p:txBody>
      </p:sp>
      <p:sp>
        <p:nvSpPr>
          <p:cNvPr id="6" name="Rechthoekige toelichting 9"/>
          <p:cNvSpPr/>
          <p:nvPr/>
        </p:nvSpPr>
        <p:spPr>
          <a:xfrm>
            <a:off x="4786314" y="5572140"/>
            <a:ext cx="1928826" cy="785818"/>
          </a:xfrm>
          <a:prstGeom prst="wedgeRectCallout">
            <a:avLst>
              <a:gd name="adj1" fmla="val -71045"/>
              <a:gd name="adj2" fmla="val -6467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2400" dirty="0" smtClean="0"/>
              <a:t>character at index [-3] is 'T'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357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manipulation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48" y="1916832"/>
            <a:ext cx="47498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8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slicing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84" y="1916832"/>
            <a:ext cx="2994021" cy="333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1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slicing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725247"/>
          </a:xfrm>
        </p:spPr>
        <p:txBody>
          <a:bodyPr>
            <a:normAutofit fontScale="70000" lnSpcReduction="20000"/>
          </a:bodyPr>
          <a:lstStyle/>
          <a:p>
            <a:pPr marL="118872" indent="0">
              <a:buNone/>
            </a:pPr>
            <a:r>
              <a:rPr lang="en-US" dirty="0" smtClean="0"/>
              <a:t>Slicing rules:</a:t>
            </a:r>
          </a:p>
          <a:p>
            <a:r>
              <a:rPr lang="en-US" b="1" dirty="0" err="1"/>
              <a:t>seq</a:t>
            </a:r>
            <a:r>
              <a:rPr lang="en-US" b="1" dirty="0"/>
              <a:t>[</a:t>
            </a:r>
            <a:r>
              <a:rPr lang="en-US" b="1" dirty="0" err="1"/>
              <a:t>x:y:z</a:t>
            </a:r>
            <a:r>
              <a:rPr lang="en-US" b="1" dirty="0"/>
              <a:t>] </a:t>
            </a:r>
            <a:r>
              <a:rPr lang="en-US" dirty="0"/>
              <a:t>will return a slice starting at, and including, index </a:t>
            </a:r>
            <a:r>
              <a:rPr lang="en-US" b="1" dirty="0"/>
              <a:t>x</a:t>
            </a:r>
            <a:r>
              <a:rPr lang="en-US" dirty="0"/>
              <a:t> (or 0 if omitted) to, but excluding, index </a:t>
            </a:r>
            <a:r>
              <a:rPr lang="en-US" b="1" dirty="0"/>
              <a:t>y</a:t>
            </a:r>
            <a:r>
              <a:rPr lang="en-US" dirty="0"/>
              <a:t> (or the end if omitted), and only taking the character at each step </a:t>
            </a:r>
            <a:r>
              <a:rPr lang="en-US" b="1" dirty="0" smtClean="0"/>
              <a:t>z</a:t>
            </a:r>
          </a:p>
          <a:p>
            <a:r>
              <a:rPr lang="en-US" dirty="0" smtClean="0"/>
              <a:t>A slice will always return the same data type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454259"/>
            <a:ext cx="4752528" cy="32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1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Programs and data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2764904"/>
          </a:xfrm>
        </p:spPr>
        <p:txBody>
          <a:bodyPr>
            <a:normAutofit/>
          </a:bodyPr>
          <a:lstStyle/>
          <a:p>
            <a:r>
              <a:rPr lang="en-US" dirty="0" smtClean="0"/>
              <a:t>All programs need data to work on</a:t>
            </a:r>
          </a:p>
          <a:p>
            <a:r>
              <a:rPr lang="en-US" dirty="0" smtClean="0"/>
              <a:t>To </a:t>
            </a:r>
            <a:r>
              <a:rPr lang="en-US" dirty="0" smtClean="0"/>
              <a:t>store data, you need a placeholder for it: these are called </a:t>
            </a:r>
            <a:r>
              <a:rPr lang="en-US" b="1" i="1" dirty="0" smtClean="0"/>
              <a:t>variables</a:t>
            </a:r>
            <a:r>
              <a:rPr lang="en-US" dirty="0" smtClean="0"/>
              <a:t>. Here are a few examples:</a:t>
            </a:r>
          </a:p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578840"/>
            <a:ext cx="38100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4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 string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725247"/>
          </a:xfrm>
        </p:spPr>
        <p:txBody>
          <a:bodyPr>
            <a:normAutofit/>
          </a:bodyPr>
          <a:lstStyle/>
          <a:p>
            <a:r>
              <a:rPr lang="en-US" dirty="0" smtClean="0"/>
              <a:t>What happens when you try to get a position that does not exist?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852936"/>
            <a:ext cx="7518400" cy="2781300"/>
          </a:xfrm>
          <a:prstGeom prst="rect">
            <a:avLst/>
          </a:prstGeom>
        </p:spPr>
      </p:pic>
      <p:sp>
        <p:nvSpPr>
          <p:cNvPr id="5" name="Rechthoekige toelichting 9"/>
          <p:cNvSpPr/>
          <p:nvPr/>
        </p:nvSpPr>
        <p:spPr>
          <a:xfrm>
            <a:off x="4572000" y="5301208"/>
            <a:ext cx="4357718" cy="1357322"/>
          </a:xfrm>
          <a:prstGeom prst="wedgeRectCallout">
            <a:avLst>
              <a:gd name="adj1" fmla="val -64894"/>
              <a:gd name="adj2" fmla="val -5064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72000" tIns="36000" rIns="36000" bIns="36000" rtlCol="0" anchor="ctr"/>
          <a:lstStyle/>
          <a:p>
            <a:r>
              <a:rPr lang="en-US" sz="2800" dirty="0" smtClean="0"/>
              <a:t>If you try to access an index that does not exist, you get an </a:t>
            </a:r>
            <a:r>
              <a:rPr lang="en-US" sz="2800" dirty="0" err="1" smtClean="0"/>
              <a:t>IndexError</a:t>
            </a:r>
            <a:r>
              <a:rPr lang="en-US" sz="2800" dirty="0" smtClean="0"/>
              <a:t>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652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first glance at objects &amp; methods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38683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Since Python is a real object-oriented programming language, all data in Python are represented as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objects</a:t>
            </a:r>
          </a:p>
          <a:p>
            <a:r>
              <a:rPr lang="en-US" dirty="0" smtClean="0"/>
              <a:t>In terms of programming, an object is a structure with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data</a:t>
            </a:r>
            <a:r>
              <a:rPr lang="en-US" dirty="0" smtClean="0"/>
              <a:t> (properties or attributes) and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methods </a:t>
            </a:r>
            <a:r>
              <a:rPr lang="en-US" dirty="0" smtClean="0"/>
              <a:t>(functionality)</a:t>
            </a:r>
          </a:p>
          <a:p>
            <a:r>
              <a:rPr lang="en-US" dirty="0" smtClean="0"/>
              <a:t>We will explore these concepts a little with string objects </a:t>
            </a:r>
          </a:p>
        </p:txBody>
      </p:sp>
    </p:spTree>
    <p:extLst>
      <p:ext uri="{BB962C8B-B14F-4D97-AF65-F5344CB8AC3E}">
        <p14:creationId xmlns:p14="http://schemas.microsoft.com/office/powerpoint/2010/main" val="90666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method?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3021961"/>
          </a:xfrm>
        </p:spPr>
        <p:txBody>
          <a:bodyPr>
            <a:normAutofit/>
          </a:bodyPr>
          <a:lstStyle/>
          <a:p>
            <a:r>
              <a:rPr lang="en-US" dirty="0" smtClean="0"/>
              <a:t>A method is a piece of code that is accessible through its name.</a:t>
            </a:r>
          </a:p>
          <a:p>
            <a:r>
              <a:rPr lang="en-US" dirty="0" smtClean="0"/>
              <a:t>You can </a:t>
            </a:r>
            <a:r>
              <a:rPr lang="en-US" i="1" dirty="0" smtClean="0"/>
              <a:t>call</a:t>
            </a:r>
            <a:r>
              <a:rPr lang="en-US" dirty="0" smtClean="0"/>
              <a:t> a method and cause its code to be executed</a:t>
            </a:r>
          </a:p>
          <a:p>
            <a:r>
              <a:rPr lang="en-US" dirty="0" smtClean="0"/>
              <a:t>Method calling comes in two flavors:</a:t>
            </a:r>
            <a:endParaRPr lang="en-US" dirty="0"/>
          </a:p>
        </p:txBody>
      </p:sp>
      <p:sp>
        <p:nvSpPr>
          <p:cNvPr id="4" name="Tekstvak 6"/>
          <p:cNvSpPr txBox="1"/>
          <p:nvPr/>
        </p:nvSpPr>
        <p:spPr>
          <a:xfrm>
            <a:off x="899592" y="4797152"/>
            <a:ext cx="700092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method( </a:t>
            </a:r>
            <a:r>
              <a:rPr lang="en-US" sz="3600" b="1" i="1" dirty="0" smtClean="0">
                <a:latin typeface="Consolas" pitchFamily="49" charset="0"/>
                <a:cs typeface="Consolas" pitchFamily="49" charset="0"/>
              </a:rPr>
              <a:t>arguments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 )</a:t>
            </a:r>
          </a:p>
        </p:txBody>
      </p:sp>
      <p:sp>
        <p:nvSpPr>
          <p:cNvPr id="8" name="Tekstvak 6"/>
          <p:cNvSpPr txBox="1"/>
          <p:nvPr/>
        </p:nvSpPr>
        <p:spPr>
          <a:xfrm>
            <a:off x="899592" y="5590981"/>
            <a:ext cx="700092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3600" b="1" dirty="0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.method( </a:t>
            </a:r>
            <a:r>
              <a:rPr lang="en-US" sz="3600" b="1" i="1" dirty="0" smtClean="0">
                <a:latin typeface="Consolas" pitchFamily="49" charset="0"/>
                <a:cs typeface="Consolas" pitchFamily="49" charset="0"/>
              </a:rPr>
              <a:t>arguments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62220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call, flavor 1</a:t>
            </a:r>
            <a:endParaRPr lang="en-US" dirty="0"/>
          </a:p>
        </p:txBody>
      </p:sp>
      <p:sp>
        <p:nvSpPr>
          <p:cNvPr id="4" name="Tekstvak 6"/>
          <p:cNvSpPr txBox="1"/>
          <p:nvPr/>
        </p:nvSpPr>
        <p:spPr>
          <a:xfrm>
            <a:off x="568622" y="3429000"/>
            <a:ext cx="700092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method( </a:t>
            </a:r>
            <a:r>
              <a:rPr lang="en-US" sz="3600" b="1" i="1" dirty="0" smtClean="0">
                <a:latin typeface="Consolas" pitchFamily="49" charset="0"/>
                <a:cs typeface="Consolas" pitchFamily="49" charset="0"/>
              </a:rPr>
              <a:t>arguments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 )</a:t>
            </a:r>
          </a:p>
        </p:txBody>
      </p:sp>
      <p:sp>
        <p:nvSpPr>
          <p:cNvPr id="6" name="Rechthoekige toelichting 9"/>
          <p:cNvSpPr/>
          <p:nvPr/>
        </p:nvSpPr>
        <p:spPr>
          <a:xfrm>
            <a:off x="539552" y="4203418"/>
            <a:ext cx="2808312" cy="1728192"/>
          </a:xfrm>
          <a:prstGeom prst="wedgeRectCallout">
            <a:avLst>
              <a:gd name="adj1" fmla="val -22132"/>
              <a:gd name="adj2" fmla="val -6172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72000" tIns="36000" r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method </a:t>
            </a:r>
            <a:r>
              <a:rPr lang="en-US" sz="2400" dirty="0" smtClean="0"/>
              <a:t>is the name of the piece of code you want to be executed (</a:t>
            </a:r>
            <a:r>
              <a:rPr lang="en-US" sz="2400" i="1" dirty="0" smtClean="0"/>
              <a:t>e.g.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find</a:t>
            </a:r>
            <a:r>
              <a:rPr lang="en-US" sz="2400" dirty="0" smtClean="0"/>
              <a:t>)</a:t>
            </a:r>
            <a:endParaRPr lang="nl-NL" sz="2400" dirty="0"/>
          </a:p>
        </p:txBody>
      </p:sp>
      <p:sp>
        <p:nvSpPr>
          <p:cNvPr id="7" name="Rechthoekige toelichting 9"/>
          <p:cNvSpPr/>
          <p:nvPr/>
        </p:nvSpPr>
        <p:spPr>
          <a:xfrm>
            <a:off x="3563888" y="4203418"/>
            <a:ext cx="4176464" cy="2033894"/>
          </a:xfrm>
          <a:prstGeom prst="wedgeRectCallout">
            <a:avLst>
              <a:gd name="adj1" fmla="val -32541"/>
              <a:gd name="adj2" fmla="val -59153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72000" tIns="36000" r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arguments </a:t>
            </a:r>
            <a:r>
              <a:rPr lang="en-US" sz="2400" dirty="0" smtClean="0"/>
              <a:t>are one or more pieces of data you can pass to a method </a:t>
            </a:r>
            <a:r>
              <a:rPr lang="en-US" sz="2400" i="1" dirty="0" smtClean="0"/>
              <a:t>e.g. 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find('ATC')</a:t>
            </a:r>
            <a:r>
              <a:rPr lang="en-US" sz="2400" dirty="0" smtClean="0"/>
              <a:t>. Some methods do not take any arguments.</a:t>
            </a:r>
            <a:endParaRPr lang="nl-NL" sz="2400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43949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This flavor is used for methods calls within the same script and many build-in methods, such as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8176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call, flavor 2</a:t>
            </a:r>
            <a:endParaRPr lang="en-US" dirty="0"/>
          </a:p>
        </p:txBody>
      </p:sp>
      <p:sp>
        <p:nvSpPr>
          <p:cNvPr id="4" name="Tekstvak 6"/>
          <p:cNvSpPr txBox="1"/>
          <p:nvPr/>
        </p:nvSpPr>
        <p:spPr>
          <a:xfrm>
            <a:off x="928662" y="3225516"/>
            <a:ext cx="700092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3600" b="1" dirty="0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.method( </a:t>
            </a:r>
            <a:r>
              <a:rPr lang="en-US" sz="3600" b="1" i="1" dirty="0" smtClean="0">
                <a:latin typeface="Consolas" pitchFamily="49" charset="0"/>
                <a:cs typeface="Consolas" pitchFamily="49" charset="0"/>
              </a:rPr>
              <a:t>arguments</a:t>
            </a:r>
            <a:r>
              <a:rPr lang="en-US" sz="3600" b="1" dirty="0" smtClean="0">
                <a:latin typeface="Consolas" pitchFamily="49" charset="0"/>
                <a:cs typeface="Consolas" pitchFamily="49" charset="0"/>
              </a:rPr>
              <a:t> )</a:t>
            </a:r>
          </a:p>
        </p:txBody>
      </p:sp>
      <p:sp>
        <p:nvSpPr>
          <p:cNvPr id="5" name="Rechthoekige toelichting 9"/>
          <p:cNvSpPr/>
          <p:nvPr/>
        </p:nvSpPr>
        <p:spPr>
          <a:xfrm>
            <a:off x="395536" y="4305636"/>
            <a:ext cx="2428892" cy="1571636"/>
          </a:xfrm>
          <a:prstGeom prst="wedgeRectCallout">
            <a:avLst>
              <a:gd name="adj1" fmla="val -6476"/>
              <a:gd name="adj2" fmla="val -8287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72000" tIns="36000" r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object </a:t>
            </a:r>
            <a:r>
              <a:rPr lang="en-US" sz="2400" dirty="0" smtClean="0"/>
              <a:t>is the piece of data you are working on (</a:t>
            </a:r>
            <a:r>
              <a:rPr lang="en-US" sz="2400" i="1" dirty="0" smtClean="0"/>
              <a:t>e.g.</a:t>
            </a:r>
            <a:r>
              <a:rPr lang="en-US" sz="2400" dirty="0" smtClean="0"/>
              <a:t> a string object)</a:t>
            </a:r>
            <a:endParaRPr lang="nl-NL" sz="2400" dirty="0"/>
          </a:p>
        </p:txBody>
      </p:sp>
      <p:sp>
        <p:nvSpPr>
          <p:cNvPr id="9" name="Rechthoekige toelichting 9"/>
          <p:cNvSpPr/>
          <p:nvPr/>
        </p:nvSpPr>
        <p:spPr>
          <a:xfrm>
            <a:off x="3059832" y="4305636"/>
            <a:ext cx="2880320" cy="1296144"/>
          </a:xfrm>
          <a:prstGeom prst="wedgeRectCallout">
            <a:avLst>
              <a:gd name="adj1" fmla="val -62287"/>
              <a:gd name="adj2" fmla="val -8797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72000" tIns="36000" rIns="36000" bIns="36000" rtlCol="0" anchor="ctr"/>
          <a:lstStyle/>
          <a:p>
            <a:r>
              <a:rPr lang="en-US" sz="2400" dirty="0" smtClean="0">
                <a:solidFill>
                  <a:schemeClr val="bg1"/>
                </a:solidFill>
              </a:rPr>
              <a:t>You use the </a:t>
            </a:r>
            <a:r>
              <a:rPr lang="en-US" sz="2400" dirty="0" smtClean="0">
                <a:solidFill>
                  <a:schemeClr val="tx1"/>
                </a:solidFill>
              </a:rPr>
              <a:t>dot operator ('.') </a:t>
            </a:r>
            <a:r>
              <a:rPr lang="en-US" sz="2400" dirty="0" smtClean="0"/>
              <a:t>to call a method of an object</a:t>
            </a:r>
            <a:endParaRPr lang="nl-NL" sz="2400" dirty="0"/>
          </a:p>
        </p:txBody>
      </p:sp>
      <p:sp>
        <p:nvSpPr>
          <p:cNvPr id="8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439495"/>
          </a:xfrm>
        </p:spPr>
        <p:txBody>
          <a:bodyPr>
            <a:normAutofit/>
          </a:bodyPr>
          <a:lstStyle/>
          <a:p>
            <a:r>
              <a:rPr lang="en-US" dirty="0" smtClean="0"/>
              <a:t>This flavor is used for methods calls on objects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5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first glance at objects &amp; methods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3868387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dir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 to explore the properties and methods of a string object.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4944"/>
            <a:ext cx="9144000" cy="343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5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437406"/>
              </p:ext>
            </p:extLst>
          </p:nvPr>
        </p:nvGraphicFramePr>
        <p:xfrm>
          <a:off x="827584" y="2250604"/>
          <a:ext cx="7272808" cy="432679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84045"/>
                <a:gridCol w="4388763"/>
              </a:tblGrid>
              <a:tr h="359826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method</a:t>
                      </a:r>
                      <a:endParaRPr lang="en-US" sz="1900" dirty="0"/>
                    </a:p>
                  </a:txBody>
                  <a:tcPr marL="70169" marR="70169" marT="35085" marB="35085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what</a:t>
                      </a:r>
                      <a:r>
                        <a:rPr lang="en-US" sz="1900" baseline="0" dirty="0" smtClean="0"/>
                        <a:t> to use it for</a:t>
                      </a:r>
                      <a:endParaRPr lang="en-US" sz="1900" dirty="0"/>
                    </a:p>
                  </a:txBody>
                  <a:tcPr marL="70169" marR="70169" marT="35085" marB="35085"/>
                </a:tc>
              </a:tr>
              <a:tr h="939100">
                <a:tc>
                  <a:txBody>
                    <a:bodyPr/>
                    <a:lstStyle/>
                    <a:p>
                      <a:r>
                        <a:rPr lang="en-US" sz="1900" i="1" dirty="0" err="1" smtClean="0"/>
                        <a:t>str.</a:t>
                      </a:r>
                      <a:r>
                        <a:rPr lang="en-US" sz="1900" dirty="0" err="1" smtClean="0"/>
                        <a:t>startswith</a:t>
                      </a:r>
                      <a:r>
                        <a:rPr lang="en-US" sz="1900" i="1" dirty="0" smtClean="0"/>
                        <a:t>('substring')</a:t>
                      </a:r>
                    </a:p>
                    <a:p>
                      <a:r>
                        <a:rPr lang="en-US" sz="1900" i="1" dirty="0" err="1" smtClean="0"/>
                        <a:t>str.</a:t>
                      </a:r>
                      <a:r>
                        <a:rPr lang="en-US" sz="1900" dirty="0" err="1" smtClean="0"/>
                        <a:t>endswith</a:t>
                      </a:r>
                      <a:r>
                        <a:rPr lang="en-US" sz="1900" i="1" dirty="0" smtClean="0"/>
                        <a:t>('substring')</a:t>
                      </a:r>
                      <a:endParaRPr lang="en-US" sz="1900" i="1" dirty="0"/>
                    </a:p>
                  </a:txBody>
                  <a:tcPr marL="70169" marR="70169" marT="35085" marB="35085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tests whether a given string starts/ends with substring</a:t>
                      </a:r>
                      <a:endParaRPr lang="en-US" sz="1900" dirty="0"/>
                    </a:p>
                  </a:txBody>
                  <a:tcPr marL="70169" marR="70169" marT="35085" marB="35085"/>
                </a:tc>
              </a:tr>
              <a:tr h="649463">
                <a:tc>
                  <a:txBody>
                    <a:bodyPr/>
                    <a:lstStyle/>
                    <a:p>
                      <a:r>
                        <a:rPr lang="en-US" sz="1900" i="1" dirty="0" err="1" smtClean="0"/>
                        <a:t>str.</a:t>
                      </a:r>
                      <a:r>
                        <a:rPr lang="en-US" sz="1900" dirty="0" err="1" smtClean="0"/>
                        <a:t>strip</a:t>
                      </a:r>
                      <a:r>
                        <a:rPr lang="en-US" sz="1900" dirty="0" smtClean="0"/>
                        <a:t>()</a:t>
                      </a:r>
                      <a:endParaRPr lang="en-US" sz="1900" dirty="0"/>
                    </a:p>
                  </a:txBody>
                  <a:tcPr marL="70169" marR="70169" marT="35085" marB="35085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strip off any leading and trailing </a:t>
                      </a:r>
                      <a:r>
                        <a:rPr lang="en-US" sz="1900" baseline="0" dirty="0" smtClean="0"/>
                        <a:t>characters</a:t>
                      </a:r>
                      <a:endParaRPr lang="en-US" sz="1900" dirty="0"/>
                    </a:p>
                  </a:txBody>
                  <a:tcPr marL="70169" marR="70169" marT="35085" marB="35085"/>
                </a:tc>
              </a:tr>
              <a:tr h="649463">
                <a:tc>
                  <a:txBody>
                    <a:bodyPr/>
                    <a:lstStyle/>
                    <a:p>
                      <a:r>
                        <a:rPr lang="en-US" sz="1900" i="1" dirty="0" err="1" smtClean="0"/>
                        <a:t>str</a:t>
                      </a:r>
                      <a:r>
                        <a:rPr lang="en-US" sz="1900" dirty="0" err="1" smtClean="0"/>
                        <a:t>.rstrip</a:t>
                      </a:r>
                      <a:r>
                        <a:rPr lang="en-US" sz="1900" dirty="0" smtClean="0"/>
                        <a:t>()  </a:t>
                      </a:r>
                      <a:r>
                        <a:rPr lang="en-US" sz="1900" i="1" dirty="0" err="1" smtClean="0"/>
                        <a:t>str</a:t>
                      </a:r>
                      <a:r>
                        <a:rPr lang="en-US" sz="1900" dirty="0" err="1" smtClean="0"/>
                        <a:t>.lstrip</a:t>
                      </a:r>
                      <a:r>
                        <a:rPr lang="en-US" sz="1900" dirty="0" smtClean="0"/>
                        <a:t>()</a:t>
                      </a:r>
                      <a:endParaRPr lang="en-US" sz="1900" dirty="0"/>
                    </a:p>
                  </a:txBody>
                  <a:tcPr marL="70169" marR="70169" marT="35085" marB="35085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strip off right or left trailing characters</a:t>
                      </a:r>
                      <a:endParaRPr lang="en-US" sz="1900" dirty="0"/>
                    </a:p>
                  </a:txBody>
                  <a:tcPr marL="70169" marR="70169" marT="35085" marB="35085"/>
                </a:tc>
              </a:tr>
              <a:tr h="649463">
                <a:tc>
                  <a:txBody>
                    <a:bodyPr/>
                    <a:lstStyle/>
                    <a:p>
                      <a:r>
                        <a:rPr lang="en-US" sz="1900" i="1" dirty="0" err="1" smtClean="0"/>
                        <a:t>str.</a:t>
                      </a:r>
                      <a:r>
                        <a:rPr lang="en-US" sz="1900" dirty="0" err="1" smtClean="0"/>
                        <a:t>split</a:t>
                      </a:r>
                      <a:r>
                        <a:rPr lang="en-US" sz="1900" dirty="0" smtClean="0"/>
                        <a:t>( 'pattern' )</a:t>
                      </a:r>
                      <a:endParaRPr lang="en-US" sz="1900" dirty="0"/>
                    </a:p>
                  </a:txBody>
                  <a:tcPr marL="70169" marR="70169" marT="35085" marB="35085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split the string in a list of strings</a:t>
                      </a:r>
                      <a:r>
                        <a:rPr lang="en-US" sz="1900" baseline="0" dirty="0" smtClean="0"/>
                        <a:t> on all occurrences of </a:t>
                      </a:r>
                      <a:r>
                        <a:rPr lang="en-US" sz="1900" i="1" baseline="0" dirty="0" smtClean="0"/>
                        <a:t>pattern</a:t>
                      </a:r>
                      <a:endParaRPr lang="en-US" sz="1900" dirty="0"/>
                    </a:p>
                  </a:txBody>
                  <a:tcPr marL="70169" marR="70169" marT="35085" marB="35085"/>
                </a:tc>
              </a:tr>
              <a:tr h="359826">
                <a:tc>
                  <a:txBody>
                    <a:bodyPr/>
                    <a:lstStyle/>
                    <a:p>
                      <a:r>
                        <a:rPr lang="en-US" sz="1900" i="1" dirty="0" err="1" smtClean="0"/>
                        <a:t>str.</a:t>
                      </a:r>
                      <a:r>
                        <a:rPr lang="en-US" sz="1900" dirty="0" err="1" smtClean="0"/>
                        <a:t>upper</a:t>
                      </a:r>
                      <a:r>
                        <a:rPr lang="en-US" sz="1900" dirty="0" smtClean="0"/>
                        <a:t>()</a:t>
                      </a:r>
                      <a:r>
                        <a:rPr lang="en-US" sz="1900" baseline="0" dirty="0" smtClean="0"/>
                        <a:t>    </a:t>
                      </a:r>
                      <a:r>
                        <a:rPr lang="en-US" sz="1900" i="1" dirty="0" err="1" smtClean="0"/>
                        <a:t>str.</a:t>
                      </a:r>
                      <a:r>
                        <a:rPr lang="en-US" sz="1900" baseline="0" dirty="0" err="1" smtClean="0"/>
                        <a:t>lower</a:t>
                      </a:r>
                      <a:r>
                        <a:rPr lang="en-US" sz="1900" baseline="0" dirty="0" smtClean="0"/>
                        <a:t>()</a:t>
                      </a:r>
                      <a:endParaRPr lang="en-US" sz="1900" dirty="0"/>
                    </a:p>
                  </a:txBody>
                  <a:tcPr marL="70169" marR="70169" marT="35085" marB="35085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convert string to upper/lower case</a:t>
                      </a:r>
                      <a:endParaRPr lang="en-US" sz="1900" dirty="0"/>
                    </a:p>
                  </a:txBody>
                  <a:tcPr marL="70169" marR="70169" marT="35085" marB="35085"/>
                </a:tc>
              </a:tr>
              <a:tr h="359826">
                <a:tc>
                  <a:txBody>
                    <a:bodyPr/>
                    <a:lstStyle/>
                    <a:p>
                      <a:r>
                        <a:rPr lang="en-US" sz="1900" i="1" dirty="0" err="1" smtClean="0"/>
                        <a:t>str</a:t>
                      </a:r>
                      <a:r>
                        <a:rPr lang="en-US" sz="1900" dirty="0" err="1" smtClean="0"/>
                        <a:t>.find</a:t>
                      </a:r>
                      <a:r>
                        <a:rPr lang="en-US" sz="1900" dirty="0" smtClean="0"/>
                        <a:t>()</a:t>
                      </a:r>
                      <a:endParaRPr lang="en-US" sz="1900" dirty="0"/>
                    </a:p>
                  </a:txBody>
                  <a:tcPr marL="70169" marR="70169" marT="35085" marB="35085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returns the start position of substring</a:t>
                      </a:r>
                      <a:endParaRPr lang="en-US" sz="1900" dirty="0"/>
                    </a:p>
                  </a:txBody>
                  <a:tcPr marL="70169" marR="70169" marT="35085" marB="35085"/>
                </a:tc>
              </a:tr>
              <a:tr h="359826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str.index</a:t>
                      </a:r>
                      <a:r>
                        <a:rPr lang="en-US" sz="1900" dirty="0" smtClean="0"/>
                        <a:t>()</a:t>
                      </a:r>
                      <a:endParaRPr lang="en-US" sz="1900" dirty="0"/>
                    </a:p>
                  </a:txBody>
                  <a:tcPr marL="70169" marR="70169" marT="35085" marB="3508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returns the start position of substring</a:t>
                      </a:r>
                    </a:p>
                  </a:txBody>
                  <a:tcPr marL="70169" marR="70169" marT="35085" marB="35085"/>
                </a:tc>
              </a:tr>
            </a:tbl>
          </a:graphicData>
        </a:graphic>
      </p:graphicFrame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428240" y="1608851"/>
            <a:ext cx="8229600" cy="641754"/>
          </a:xfrm>
        </p:spPr>
        <p:txBody>
          <a:bodyPr>
            <a:normAutofit/>
          </a:bodyPr>
          <a:lstStyle/>
          <a:p>
            <a:r>
              <a:rPr lang="en-US" dirty="0" smtClean="0"/>
              <a:t>String methods that you need to know off: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6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string methods: strip()</a:t>
            </a:r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1517650"/>
            <a:ext cx="8597900" cy="3822700"/>
          </a:xfrm>
          <a:prstGeom prst="rect">
            <a:avLst/>
          </a:prstGeom>
        </p:spPr>
      </p:pic>
      <p:sp>
        <p:nvSpPr>
          <p:cNvPr id="11" name="Rechthoekige toelichting 9"/>
          <p:cNvSpPr/>
          <p:nvPr/>
        </p:nvSpPr>
        <p:spPr>
          <a:xfrm>
            <a:off x="6156176" y="3789040"/>
            <a:ext cx="2880320" cy="1296144"/>
          </a:xfrm>
          <a:prstGeom prst="wedgeRectCallout">
            <a:avLst>
              <a:gd name="adj1" fmla="val -98689"/>
              <a:gd name="adj2" fmla="val -3529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72000" tIns="36000" rIns="36000" bIns="36000" rtlCol="0" anchor="ctr"/>
          <a:lstStyle/>
          <a:p>
            <a:r>
              <a:rPr lang="en-US" sz="2400" dirty="0" smtClean="0">
                <a:solidFill>
                  <a:schemeClr val="bg1"/>
                </a:solidFill>
              </a:rPr>
              <a:t>Without argument strip will strip whitespace.</a:t>
            </a:r>
            <a:endParaRPr lang="nl-NL" sz="2400" dirty="0"/>
          </a:p>
        </p:txBody>
      </p:sp>
      <p:sp>
        <p:nvSpPr>
          <p:cNvPr id="10" name="Rechthoekige toelichting 9"/>
          <p:cNvSpPr/>
          <p:nvPr/>
        </p:nvSpPr>
        <p:spPr>
          <a:xfrm>
            <a:off x="4545720" y="5449824"/>
            <a:ext cx="2880320" cy="1296144"/>
          </a:xfrm>
          <a:prstGeom prst="wedgeRectCallout">
            <a:avLst>
              <a:gd name="adj1" fmla="val -80065"/>
              <a:gd name="adj2" fmla="val -7480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72000" tIns="36000" rIns="36000" bIns="36000" rtlCol="0" anchor="ctr"/>
          <a:lstStyle/>
          <a:p>
            <a:r>
              <a:rPr lang="en-US" sz="2400" dirty="0" smtClean="0">
                <a:solidFill>
                  <a:schemeClr val="bg1"/>
                </a:solidFill>
              </a:rPr>
              <a:t>Note that strip will remove all repeats of the trailing character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89251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string methods: split()</a:t>
            </a:r>
            <a:endParaRPr lang="nl-NL" dirty="0"/>
          </a:p>
        </p:txBody>
      </p:sp>
      <p:sp>
        <p:nvSpPr>
          <p:cNvPr id="10" name="Rechthoekige toelichting 9"/>
          <p:cNvSpPr/>
          <p:nvPr/>
        </p:nvSpPr>
        <p:spPr>
          <a:xfrm>
            <a:off x="2555776" y="4747568"/>
            <a:ext cx="2880320" cy="1296144"/>
          </a:xfrm>
          <a:prstGeom prst="wedgeRectCallout">
            <a:avLst>
              <a:gd name="adj1" fmla="val -80065"/>
              <a:gd name="adj2" fmla="val -7480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72000" tIns="36000" rIns="36000" bIns="36000" rtlCol="0" anchor="ctr"/>
          <a:lstStyle/>
          <a:p>
            <a:r>
              <a:rPr lang="en-US" sz="2400" dirty="0" smtClean="0">
                <a:solidFill>
                  <a:schemeClr val="bg1"/>
                </a:solidFill>
              </a:rPr>
              <a:t>Note that split will not include the argument in a list</a:t>
            </a:r>
            <a:endParaRPr lang="nl-NL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72072"/>
            <a:ext cx="6400800" cy="2616200"/>
          </a:xfrm>
          <a:prstGeom prst="rect">
            <a:avLst/>
          </a:prstGeom>
        </p:spPr>
      </p:pic>
      <p:sp>
        <p:nvSpPr>
          <p:cNvPr id="11" name="Rechthoekige toelichting 9"/>
          <p:cNvSpPr/>
          <p:nvPr/>
        </p:nvSpPr>
        <p:spPr>
          <a:xfrm>
            <a:off x="6052936" y="3092128"/>
            <a:ext cx="2880320" cy="1296144"/>
          </a:xfrm>
          <a:prstGeom prst="wedgeRectCallout">
            <a:avLst>
              <a:gd name="adj1" fmla="val -98266"/>
              <a:gd name="adj2" fmla="val -60696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72000" tIns="36000" rIns="36000" bIns="36000" rtlCol="0" anchor="ctr"/>
          <a:lstStyle/>
          <a:p>
            <a:r>
              <a:rPr lang="en-US" sz="2400" dirty="0" smtClean="0">
                <a:solidFill>
                  <a:schemeClr val="bg1"/>
                </a:solidFill>
              </a:rPr>
              <a:t>Without argument split will split on whitespace.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12716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of string methods: upper() and lower()</a:t>
            </a:r>
            <a:endParaRPr lang="nl-NL" dirty="0"/>
          </a:p>
        </p:txBody>
      </p:sp>
      <p:sp>
        <p:nvSpPr>
          <p:cNvPr id="11" name="Rechthoekige toelichting 9"/>
          <p:cNvSpPr/>
          <p:nvPr/>
        </p:nvSpPr>
        <p:spPr>
          <a:xfrm>
            <a:off x="5148064" y="2852936"/>
            <a:ext cx="2880320" cy="1512168"/>
          </a:xfrm>
          <a:prstGeom prst="wedgeRectCallout">
            <a:avLst>
              <a:gd name="adj1" fmla="val -98266"/>
              <a:gd name="adj2" fmla="val -60696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72000" tIns="36000" rIns="36000" bIns="36000" rtlCol="0" anchor="ctr"/>
          <a:lstStyle/>
          <a:p>
            <a:r>
              <a:rPr lang="en-US" sz="2400" dirty="0" smtClean="0">
                <a:solidFill>
                  <a:schemeClr val="bg1"/>
                </a:solidFill>
              </a:rPr>
              <a:t>Upper and lower will convert the whole string. It does not </a:t>
            </a:r>
            <a:r>
              <a:rPr lang="en-US" sz="2400" dirty="0">
                <a:solidFill>
                  <a:schemeClr val="bg1"/>
                </a:solidFill>
              </a:rPr>
              <a:t>a</a:t>
            </a:r>
            <a:r>
              <a:rPr lang="en-US" sz="2400" dirty="0" smtClean="0">
                <a:solidFill>
                  <a:schemeClr val="bg1"/>
                </a:solidFill>
              </a:rPr>
              <a:t>ccept an argument.</a:t>
            </a:r>
            <a:endParaRPr lang="nl-NL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745928"/>
            <a:ext cx="32893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1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variables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39890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Here </a:t>
            </a:r>
            <a:r>
              <a:rPr lang="en-US" dirty="0" smtClean="0"/>
              <a:t>you can find a movie that explains variables.</a:t>
            </a:r>
          </a:p>
          <a:p>
            <a:r>
              <a:rPr lang="en-US" dirty="0"/>
              <a:t>Information (data) comes in many forms, such as numbers, characters, words, pictures, sound. In programming languages like python information is stored in variables. You can think of a box that has a </a:t>
            </a:r>
            <a:r>
              <a:rPr lang="en-US" dirty="0" smtClean="0"/>
              <a:t>label </a:t>
            </a:r>
            <a:r>
              <a:rPr lang="en-US" dirty="0"/>
              <a:t>on it and stuff is stored into that. You can find or use the information later by searching for the box with the label you stored the information in.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4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of string methods: find() and index()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132856"/>
            <a:ext cx="5579780" cy="3738736"/>
          </a:xfrm>
          <a:prstGeom prst="rect">
            <a:avLst/>
          </a:prstGeom>
        </p:spPr>
      </p:pic>
      <p:sp>
        <p:nvSpPr>
          <p:cNvPr id="11" name="Rechthoekige toelichting 9"/>
          <p:cNvSpPr/>
          <p:nvPr/>
        </p:nvSpPr>
        <p:spPr>
          <a:xfrm>
            <a:off x="5148064" y="2852936"/>
            <a:ext cx="2880320" cy="1512168"/>
          </a:xfrm>
          <a:prstGeom prst="wedgeRectCallout">
            <a:avLst>
              <a:gd name="adj1" fmla="val -84297"/>
              <a:gd name="adj2" fmla="val 4250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72000" tIns="36000" rIns="36000" bIns="36000" rtlCol="0" anchor="ctr"/>
          <a:lstStyle/>
          <a:p>
            <a:r>
              <a:rPr lang="en-US" sz="2400" dirty="0" smtClean="0">
                <a:solidFill>
                  <a:schemeClr val="bg1"/>
                </a:solidFill>
              </a:rPr>
              <a:t>When a substring is not found, find will return -1 while index will raise an error!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646747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Warning! Strings are 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75191"/>
            <a:ext cx="8229600" cy="1510933"/>
          </a:xfrm>
        </p:spPr>
        <p:txBody>
          <a:bodyPr>
            <a:normAutofit/>
          </a:bodyPr>
          <a:lstStyle/>
          <a:p>
            <a:r>
              <a:rPr lang="en-US" dirty="0" smtClean="0"/>
              <a:t>If you try to change a character within a string, you will get an error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8596" y="5489967"/>
            <a:ext cx="8229600" cy="72511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solution: use a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2211"/>
            <a:ext cx="9144000" cy="256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34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3684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Lists are … lists (of objects)</a:t>
            </a:r>
          </a:p>
          <a:p>
            <a:r>
              <a:rPr lang="en-US" dirty="0" smtClean="0"/>
              <a:t>They are in other languages also called sequences, vectors or arrays</a:t>
            </a:r>
          </a:p>
          <a:p>
            <a:r>
              <a:rPr lang="en-US" dirty="0" smtClean="0"/>
              <a:t>They contain ordered series of objects: characters, strings, numbers, or any other Python object</a:t>
            </a:r>
          </a:p>
          <a:p>
            <a:r>
              <a:rPr lang="en-US" dirty="0" smtClean="0"/>
              <a:t>They are quite similar to strings in many ways but with one important exception: they are </a:t>
            </a:r>
            <a:r>
              <a:rPr lang="en-US" b="1" dirty="0" smtClean="0"/>
              <a:t>mutable</a:t>
            </a:r>
          </a:p>
        </p:txBody>
      </p:sp>
    </p:spTree>
    <p:extLst>
      <p:ext uri="{BB962C8B-B14F-4D97-AF65-F5344CB8AC3E}">
        <p14:creationId xmlns:p14="http://schemas.microsoft.com/office/powerpoint/2010/main" val="421962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913318"/>
            <a:ext cx="6997700" cy="3479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153743"/>
          </a:xfrm>
        </p:spPr>
        <p:txBody>
          <a:bodyPr>
            <a:normAutofit/>
          </a:bodyPr>
          <a:lstStyle/>
          <a:p>
            <a:r>
              <a:rPr lang="en-US" dirty="0" smtClean="0"/>
              <a:t>Lists are created using square brackets, with elements separated by commas</a:t>
            </a:r>
          </a:p>
        </p:txBody>
      </p:sp>
      <p:sp>
        <p:nvSpPr>
          <p:cNvPr id="5" name="Rechthoekige toelichting 9"/>
          <p:cNvSpPr/>
          <p:nvPr/>
        </p:nvSpPr>
        <p:spPr>
          <a:xfrm>
            <a:off x="5436096" y="4221088"/>
            <a:ext cx="3429024" cy="2214578"/>
          </a:xfrm>
          <a:prstGeom prst="wedgeRectCallout">
            <a:avLst>
              <a:gd name="adj1" fmla="val -89072"/>
              <a:gd name="adj2" fmla="val -22091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72000" tIns="36000" rIns="36000" bIns="36000" rtlCol="0" anchor="ctr"/>
          <a:lstStyle/>
          <a:p>
            <a:r>
              <a:rPr lang="en-US" sz="2400" dirty="0" smtClean="0"/>
              <a:t>List indexing works the same as with strings. If you access a single element you get its value; if you access more, you get a new list</a:t>
            </a:r>
            <a:endParaRPr lang="nl-NL" sz="2400" dirty="0"/>
          </a:p>
        </p:txBody>
      </p:sp>
      <p:sp>
        <p:nvSpPr>
          <p:cNvPr id="8" name="Rechthoekige toelichting 9"/>
          <p:cNvSpPr/>
          <p:nvPr/>
        </p:nvSpPr>
        <p:spPr>
          <a:xfrm>
            <a:off x="5508104" y="2738595"/>
            <a:ext cx="3024336" cy="508716"/>
          </a:xfrm>
          <a:prstGeom prst="wedgeRectCallout">
            <a:avLst>
              <a:gd name="adj1" fmla="val -102778"/>
              <a:gd name="adj2" fmla="val 1385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72000" tIns="36000" rIns="36000" bIns="36000" rtlCol="0" anchor="ctr"/>
          <a:lstStyle/>
          <a:p>
            <a:r>
              <a:rPr lang="en-US" sz="2400" smtClean="0"/>
              <a:t>[] creates </a:t>
            </a:r>
            <a:r>
              <a:rPr lang="en-US" sz="2400" dirty="0" smtClean="0"/>
              <a:t>an </a:t>
            </a:r>
            <a:r>
              <a:rPr lang="en-US" sz="2400" smtClean="0"/>
              <a:t>empty list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82801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basics: extend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56" y="1906800"/>
            <a:ext cx="6883400" cy="2679700"/>
          </a:xfrm>
          <a:prstGeom prst="rect">
            <a:avLst/>
          </a:prstGeom>
        </p:spPr>
      </p:pic>
      <p:sp>
        <p:nvSpPr>
          <p:cNvPr id="5" name="Rechthoekige toelichting 9"/>
          <p:cNvSpPr/>
          <p:nvPr/>
        </p:nvSpPr>
        <p:spPr>
          <a:xfrm>
            <a:off x="5148064" y="4941168"/>
            <a:ext cx="3429024" cy="1134458"/>
          </a:xfrm>
          <a:prstGeom prst="wedgeRectCallout">
            <a:avLst>
              <a:gd name="adj1" fmla="val -107205"/>
              <a:gd name="adj2" fmla="val -12203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72000" tIns="36000" rIns="36000" bIns="36000" rtlCol="0" anchor="ctr"/>
          <a:lstStyle/>
          <a:p>
            <a:r>
              <a:rPr lang="en-US" sz="2400" dirty="0" smtClean="0"/>
              <a:t>Append and concatenating lists can both be used to extend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939457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List: change a list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72816"/>
            <a:ext cx="5809580" cy="478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32856"/>
            <a:ext cx="7023100" cy="3886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List: delete and insert multiple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80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Lists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15374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You can also create lists within lists: </a:t>
            </a:r>
            <a:r>
              <a:rPr lang="en-US" i="1" dirty="0" smtClean="0"/>
              <a:t>nested</a:t>
            </a:r>
            <a:r>
              <a:rPr lang="en-US" dirty="0" smtClean="0"/>
              <a:t> lists or </a:t>
            </a:r>
            <a:r>
              <a:rPr lang="en-US" i="1" dirty="0" smtClean="0"/>
              <a:t>matrices (also called multi-dimensional lists)</a:t>
            </a:r>
            <a:endParaRPr lang="en-US" dirty="0" smtClean="0"/>
          </a:p>
        </p:txBody>
      </p:sp>
      <p:sp>
        <p:nvSpPr>
          <p:cNvPr id="9" name="Rechthoekige toelichting 9"/>
          <p:cNvSpPr/>
          <p:nvPr/>
        </p:nvSpPr>
        <p:spPr>
          <a:xfrm>
            <a:off x="4643438" y="4000504"/>
            <a:ext cx="2286016" cy="1143008"/>
          </a:xfrm>
          <a:prstGeom prst="wedgeRectCallout">
            <a:avLst>
              <a:gd name="adj1" fmla="val -148263"/>
              <a:gd name="adj2" fmla="val -1488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72000" tIns="36000" rIns="36000" bIns="36000" rtlCol="0" anchor="ctr"/>
          <a:lstStyle/>
          <a:p>
            <a:r>
              <a:rPr lang="en-US" sz="2400" dirty="0" smtClean="0"/>
              <a:t>here you get the second row of the matrix</a:t>
            </a:r>
            <a:endParaRPr lang="nl-NL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43248"/>
            <a:ext cx="7975600" cy="2349500"/>
          </a:xfrm>
          <a:prstGeom prst="rect">
            <a:avLst/>
          </a:prstGeom>
        </p:spPr>
      </p:pic>
      <p:sp>
        <p:nvSpPr>
          <p:cNvPr id="7" name="Rechthoekige toelichting 9"/>
          <p:cNvSpPr/>
          <p:nvPr/>
        </p:nvSpPr>
        <p:spPr>
          <a:xfrm>
            <a:off x="6146784" y="3746494"/>
            <a:ext cx="2286016" cy="1143008"/>
          </a:xfrm>
          <a:prstGeom prst="wedgeRectCallout">
            <a:avLst>
              <a:gd name="adj1" fmla="val -65155"/>
              <a:gd name="adj2" fmla="val -52213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72000" tIns="36000" rIns="36000" bIns="36000" rtlCol="0" anchor="ctr"/>
          <a:lstStyle/>
          <a:p>
            <a:r>
              <a:rPr lang="en-US" sz="2400" dirty="0" smtClean="0"/>
              <a:t>this is a list of three lists of two elements each</a:t>
            </a:r>
            <a:endParaRPr lang="nl-NL" sz="2400" dirty="0"/>
          </a:p>
        </p:txBody>
      </p:sp>
      <p:sp>
        <p:nvSpPr>
          <p:cNvPr id="10" name="Rechthoekige toelichting 9"/>
          <p:cNvSpPr/>
          <p:nvPr/>
        </p:nvSpPr>
        <p:spPr>
          <a:xfrm>
            <a:off x="4796574" y="5375258"/>
            <a:ext cx="3643338" cy="928694"/>
          </a:xfrm>
          <a:prstGeom prst="wedgeRectCallout">
            <a:avLst>
              <a:gd name="adj1" fmla="val -62290"/>
              <a:gd name="adj2" fmla="val -1133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72000" tIns="36000" rIns="36000" bIns="36000" rtlCol="0" anchor="ctr"/>
          <a:lstStyle/>
          <a:p>
            <a:r>
              <a:rPr lang="en-US" sz="2400" dirty="0" smtClean="0"/>
              <a:t>and this returns the second element of the second row</a:t>
            </a:r>
            <a:endParaRPr lang="nl-NL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015572"/>
              </p:ext>
            </p:extLst>
          </p:nvPr>
        </p:nvGraphicFramePr>
        <p:xfrm>
          <a:off x="522243" y="5539734"/>
          <a:ext cx="28976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65876"/>
                <a:gridCol w="965876"/>
                <a:gridCol w="9658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9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051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list methods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81832"/>
            <a:ext cx="4608512" cy="1927392"/>
          </a:xfrm>
          <a:prstGeom prst="rect">
            <a:avLst/>
          </a:prstGeom>
        </p:spPr>
      </p:pic>
      <p:sp>
        <p:nvSpPr>
          <p:cNvPr id="7" name="Rechthoekige toelichting 9"/>
          <p:cNvSpPr/>
          <p:nvPr/>
        </p:nvSpPr>
        <p:spPr>
          <a:xfrm>
            <a:off x="4321967" y="4839938"/>
            <a:ext cx="3000396" cy="1285884"/>
          </a:xfrm>
          <a:prstGeom prst="wedgeRectCallout">
            <a:avLst>
              <a:gd name="adj1" fmla="val -151644"/>
              <a:gd name="adj2" fmla="val -115816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72000" tIns="36000" rIns="36000" bIns="36000" rtlCol="0" anchor="ctr"/>
          <a:lstStyle/>
          <a:p>
            <a:r>
              <a:rPr lang="en-US" sz="2400" i="1" dirty="0" err="1" smtClean="0">
                <a:solidFill>
                  <a:schemeClr val="tx1"/>
                </a:solidFill>
                <a:latin typeface="Consolas" pitchFamily="49" charset="0"/>
              </a:rPr>
              <a:t>list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.count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(x) </a:t>
            </a:r>
            <a:r>
              <a:rPr lang="en-US" sz="2400" dirty="0" smtClean="0"/>
              <a:t>returns the number of occurrences of x in list</a:t>
            </a:r>
            <a:endParaRPr lang="nl-NL" sz="2400" dirty="0"/>
          </a:p>
        </p:txBody>
      </p:sp>
      <p:sp>
        <p:nvSpPr>
          <p:cNvPr id="6" name="Rechthoekige toelichting 9"/>
          <p:cNvSpPr/>
          <p:nvPr/>
        </p:nvSpPr>
        <p:spPr>
          <a:xfrm>
            <a:off x="5643570" y="2481832"/>
            <a:ext cx="3357586" cy="1214446"/>
          </a:xfrm>
          <a:prstGeom prst="wedgeRectCallout">
            <a:avLst>
              <a:gd name="adj1" fmla="val -107317"/>
              <a:gd name="adj2" fmla="val -132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72000" tIns="36000" rIns="36000" bIns="36000" rtlCol="0" anchor="ctr"/>
          <a:lstStyle/>
          <a:p>
            <a:r>
              <a:rPr lang="en-US" sz="2400" i="1" dirty="0" err="1" smtClean="0">
                <a:solidFill>
                  <a:schemeClr val="tx1"/>
                </a:solidFill>
                <a:latin typeface="Consolas" pitchFamily="49" charset="0"/>
              </a:rPr>
              <a:t>list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.index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(x) </a:t>
            </a:r>
            <a:r>
              <a:rPr lang="en-US" sz="2400" dirty="0" smtClean="0"/>
              <a:t>returns the index of the first occurrence of x in list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661391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functions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153743"/>
          </a:xfrm>
        </p:spPr>
        <p:txBody>
          <a:bodyPr>
            <a:normAutofit/>
          </a:bodyPr>
          <a:lstStyle/>
          <a:p>
            <a:r>
              <a:rPr lang="en-US" dirty="0" smtClean="0"/>
              <a:t>These functions are useful on lists but work on any </a:t>
            </a:r>
            <a:r>
              <a:rPr lang="en-US" dirty="0" err="1" smtClean="0"/>
              <a:t>iterable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977760"/>
            <a:ext cx="4876800" cy="3860800"/>
          </a:xfrm>
          <a:prstGeom prst="rect">
            <a:avLst/>
          </a:prstGeom>
        </p:spPr>
      </p:pic>
      <p:sp>
        <p:nvSpPr>
          <p:cNvPr id="6" name="Rechthoekige toelichting 9"/>
          <p:cNvSpPr/>
          <p:nvPr/>
        </p:nvSpPr>
        <p:spPr>
          <a:xfrm>
            <a:off x="5363830" y="4077072"/>
            <a:ext cx="3357586" cy="1214446"/>
          </a:xfrm>
          <a:prstGeom prst="wedgeRectCallout">
            <a:avLst>
              <a:gd name="adj1" fmla="val -107317"/>
              <a:gd name="adj2" fmla="val -132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72000" tIns="36000" rIns="36000" bIns="36000" rtlCol="0" anchor="ctr"/>
          <a:lstStyle/>
          <a:p>
            <a:r>
              <a:rPr lang="en-US" sz="2400" dirty="0" smtClean="0"/>
              <a:t>These functions are self-explanatory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96160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21" y="2076439"/>
            <a:ext cx="7543331" cy="96773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variables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6766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What happens when I type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amino_acid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/>
              <a:t>alanine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 smtClean="0"/>
              <a:t> </a:t>
            </a:r>
            <a:r>
              <a:rPr lang="en-US" dirty="0" smtClean="0"/>
              <a:t>?</a:t>
            </a:r>
          </a:p>
        </p:txBody>
      </p:sp>
      <p:sp>
        <p:nvSpPr>
          <p:cNvPr id="10" name="Rechthoekige toelichting 9"/>
          <p:cNvSpPr/>
          <p:nvPr/>
        </p:nvSpPr>
        <p:spPr>
          <a:xfrm>
            <a:off x="714348" y="3429000"/>
            <a:ext cx="2201468" cy="1440160"/>
          </a:xfrm>
          <a:prstGeom prst="wedgeRectCallout">
            <a:avLst>
              <a:gd name="adj1" fmla="val 50020"/>
              <a:gd name="adj2" fmla="val -998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amino_acid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/>
              <a:t>is the </a:t>
            </a:r>
            <a:r>
              <a:rPr lang="en-US" sz="2000" i="1" dirty="0" smtClean="0"/>
              <a:t>name</a:t>
            </a:r>
            <a:r>
              <a:rPr lang="en-US" sz="2000" dirty="0" smtClean="0"/>
              <a:t> of the </a:t>
            </a:r>
            <a:r>
              <a:rPr lang="en-US" sz="2000" i="1" dirty="0" smtClean="0"/>
              <a:t>variable</a:t>
            </a:r>
            <a:r>
              <a:rPr lang="en-US" sz="2000" dirty="0" smtClean="0"/>
              <a:t> you have just created</a:t>
            </a:r>
            <a:endParaRPr lang="nl-NL" sz="2000" dirty="0"/>
          </a:p>
        </p:txBody>
      </p:sp>
      <p:sp>
        <p:nvSpPr>
          <p:cNvPr id="11" name="Rechthoekige toelichting 10"/>
          <p:cNvSpPr/>
          <p:nvPr/>
        </p:nvSpPr>
        <p:spPr>
          <a:xfrm>
            <a:off x="6650631" y="2861948"/>
            <a:ext cx="2353464" cy="1407057"/>
          </a:xfrm>
          <a:prstGeom prst="wedgeRectCallout">
            <a:avLst>
              <a:gd name="adj1" fmla="val -71530"/>
              <a:gd name="adj2" fmla="val -52942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dirty="0" smtClean="0">
                <a:solidFill>
                  <a:schemeClr val="tx1"/>
                </a:solidFill>
              </a:rPr>
              <a:t>alanine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/>
              <a:t>is a </a:t>
            </a:r>
            <a:r>
              <a:rPr lang="en-US" sz="2000" i="1" dirty="0" smtClean="0"/>
              <a:t>literal</a:t>
            </a:r>
            <a:r>
              <a:rPr lang="en-US" sz="2000" dirty="0" smtClean="0"/>
              <a:t>, the </a:t>
            </a:r>
            <a:r>
              <a:rPr lang="en-US" sz="2000" i="1" dirty="0" smtClean="0"/>
              <a:t>value</a:t>
            </a:r>
            <a:r>
              <a:rPr lang="en-US" sz="2000" dirty="0" smtClean="0"/>
              <a:t> to be assigned to the variable </a:t>
            </a:r>
            <a:r>
              <a:rPr lang="en-US" sz="2000" dirty="0" err="1">
                <a:solidFill>
                  <a:schemeClr val="tx1"/>
                </a:solidFill>
              </a:rPr>
              <a:t>amino_acid</a:t>
            </a:r>
            <a:endParaRPr lang="nl-NL" sz="2000" dirty="0">
              <a:solidFill>
                <a:schemeClr val="tx1"/>
              </a:solidFill>
            </a:endParaRPr>
          </a:p>
        </p:txBody>
      </p:sp>
      <p:sp>
        <p:nvSpPr>
          <p:cNvPr id="12" name="Rechthoekige toelichting 11"/>
          <p:cNvSpPr/>
          <p:nvPr/>
        </p:nvSpPr>
        <p:spPr>
          <a:xfrm>
            <a:off x="3491880" y="4221088"/>
            <a:ext cx="3096344" cy="1296144"/>
          </a:xfrm>
          <a:prstGeom prst="wedgeRectCallout">
            <a:avLst>
              <a:gd name="adj1" fmla="val -4677"/>
              <a:gd name="adj2" fmla="val -171641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The </a:t>
            </a:r>
            <a:r>
              <a:rPr lang="en-US" sz="2000" i="1" dirty="0" smtClean="0"/>
              <a:t>assignment operator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=</a:t>
            </a:r>
            <a:r>
              <a:rPr lang="en-US" sz="2000" dirty="0" smtClean="0"/>
              <a:t> was used to assign the string alanine to the variable </a:t>
            </a:r>
            <a:r>
              <a:rPr lang="en-US" sz="2000" dirty="0" err="1" smtClean="0">
                <a:solidFill>
                  <a:schemeClr val="tx1"/>
                </a:solidFill>
              </a:rPr>
              <a:t>amino_acid</a:t>
            </a:r>
            <a:endParaRPr lang="nl-NL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8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Warning! </a:t>
            </a:r>
            <a:r>
              <a:rPr lang="en-US" b="0" dirty="0" smtClean="0"/>
              <a:t>copy of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75191"/>
            <a:ext cx="8229600" cy="151093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Frequent cause of code errors</a:t>
            </a:r>
          </a:p>
          <a:p>
            <a:r>
              <a:rPr lang="en-US" dirty="0" smtClean="0"/>
              <a:t>No need to understand this thoroughly but be aware that lists (as any object) references </a:t>
            </a:r>
            <a:r>
              <a:rPr lang="en-US" dirty="0"/>
              <a:t>are passed by value.</a:t>
            </a:r>
            <a:r>
              <a:rPr lang="en-US" dirty="0" smtClean="0"/>
              <a:t> The following code snippet will explain:</a:t>
            </a:r>
            <a:endParaRPr lang="en-US" dirty="0"/>
          </a:p>
        </p:txBody>
      </p:sp>
      <p:sp>
        <p:nvSpPr>
          <p:cNvPr id="7" name="Rechthoekige toelichting 9"/>
          <p:cNvSpPr/>
          <p:nvPr/>
        </p:nvSpPr>
        <p:spPr>
          <a:xfrm>
            <a:off x="3635896" y="3653139"/>
            <a:ext cx="4881724" cy="2224133"/>
          </a:xfrm>
          <a:prstGeom prst="wedgeRectCallout">
            <a:avLst>
              <a:gd name="adj1" fmla="val -61748"/>
              <a:gd name="adj2" fmla="val -3374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72000" tIns="36000" r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list1 and list2 both refer to the same object.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list2 is NOT a copy of list1! They are the same thing!</a:t>
            </a:r>
            <a:endParaRPr lang="nl-NL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429000"/>
            <a:ext cx="2292380" cy="328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80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Solution! </a:t>
            </a:r>
            <a:r>
              <a:rPr lang="en-US" b="0" dirty="0" smtClean="0"/>
              <a:t>copy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75191"/>
            <a:ext cx="8229600" cy="1510933"/>
          </a:xfrm>
        </p:spPr>
        <p:txBody>
          <a:bodyPr>
            <a:normAutofit/>
          </a:bodyPr>
          <a:lstStyle/>
          <a:p>
            <a:r>
              <a:rPr lang="en-US" dirty="0" smtClean="0"/>
              <a:t>If you want a copy of a list do NOT assign it to a new variable but use [:] instead: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973350"/>
            <a:ext cx="2625279" cy="3910186"/>
          </a:xfrm>
          <a:prstGeom prst="rect">
            <a:avLst/>
          </a:prstGeom>
        </p:spPr>
      </p:pic>
      <p:sp>
        <p:nvSpPr>
          <p:cNvPr id="7" name="Rechthoekige toelichting 9"/>
          <p:cNvSpPr/>
          <p:nvPr/>
        </p:nvSpPr>
        <p:spPr>
          <a:xfrm>
            <a:off x="3805076" y="3653139"/>
            <a:ext cx="4881724" cy="1648069"/>
          </a:xfrm>
          <a:prstGeom prst="wedgeRectCallout">
            <a:avLst>
              <a:gd name="adj1" fmla="val -61748"/>
              <a:gd name="adj2" fmla="val -3374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72000" tIns="36000" r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The slice [:] copies the objects of the list from beginning to end including the end.</a:t>
            </a:r>
            <a:endParaRPr lang="nl-NL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hthoekige toelichting 9"/>
          <p:cNvSpPr/>
          <p:nvPr/>
        </p:nvSpPr>
        <p:spPr>
          <a:xfrm>
            <a:off x="3806544" y="5531087"/>
            <a:ext cx="4851652" cy="1093864"/>
          </a:xfrm>
          <a:prstGeom prst="wedgeRectCallout">
            <a:avLst>
              <a:gd name="adj1" fmla="val -69538"/>
              <a:gd name="adj2" fmla="val -3646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72000" tIns="36000" r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list1 and list2 do not point to the same object in memory</a:t>
            </a:r>
            <a:endParaRPr lang="nl-NL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824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368453"/>
          </a:xfrm>
        </p:spPr>
        <p:txBody>
          <a:bodyPr>
            <a:normAutofit/>
          </a:bodyPr>
          <a:lstStyle/>
          <a:p>
            <a:r>
              <a:rPr lang="en-US" dirty="0" err="1" smtClean="0"/>
              <a:t>Tuples</a:t>
            </a:r>
            <a:r>
              <a:rPr lang="en-US" dirty="0" smtClean="0"/>
              <a:t> are like lists, but are as </a:t>
            </a:r>
            <a:r>
              <a:rPr lang="en-US" b="1" dirty="0" smtClean="0"/>
              <a:t>immutable</a:t>
            </a:r>
            <a:r>
              <a:rPr lang="en-US" dirty="0" smtClean="0"/>
              <a:t> as strings</a:t>
            </a:r>
          </a:p>
          <a:p>
            <a:r>
              <a:rPr lang="en-US" dirty="0" smtClean="0"/>
              <a:t>They contain ordered series of data elements: characters, strings, numbers or any other Python object</a:t>
            </a:r>
          </a:p>
          <a:p>
            <a:r>
              <a:rPr lang="en-US" dirty="0" smtClean="0"/>
              <a:t>They share a lot of methods and operations with strings and lists</a:t>
            </a:r>
          </a:p>
        </p:txBody>
      </p:sp>
    </p:spTree>
    <p:extLst>
      <p:ext uri="{BB962C8B-B14F-4D97-AF65-F5344CB8AC3E}">
        <p14:creationId xmlns:p14="http://schemas.microsoft.com/office/powerpoint/2010/main" val="14286631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082305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Tuples</a:t>
            </a:r>
            <a:r>
              <a:rPr lang="en-US" dirty="0" smtClean="0"/>
              <a:t> are created using parentheses, with elements separated by commas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3218689"/>
            <a:ext cx="6033081" cy="2040492"/>
          </a:xfrm>
          <a:prstGeom prst="rect">
            <a:avLst/>
          </a:prstGeom>
        </p:spPr>
      </p:pic>
      <p:sp>
        <p:nvSpPr>
          <p:cNvPr id="5" name="Rechthoekige toelichting 9"/>
          <p:cNvSpPr/>
          <p:nvPr/>
        </p:nvSpPr>
        <p:spPr>
          <a:xfrm>
            <a:off x="5940722" y="3210684"/>
            <a:ext cx="2214578" cy="1214446"/>
          </a:xfrm>
          <a:prstGeom prst="wedgeRectCallout">
            <a:avLst>
              <a:gd name="adj1" fmla="val -198728"/>
              <a:gd name="adj2" fmla="val -2037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72000" tIns="36000" rIns="36000" bIns="36000" rtlCol="0" anchor="ctr"/>
          <a:lstStyle/>
          <a:p>
            <a:r>
              <a:rPr lang="en-US" sz="2400" dirty="0" err="1" smtClean="0"/>
              <a:t>tuples</a:t>
            </a:r>
            <a:r>
              <a:rPr lang="en-US" sz="2400" dirty="0" smtClean="0"/>
              <a:t> are indexed just like lists and strings</a:t>
            </a:r>
            <a:endParaRPr lang="nl-NL" sz="2400" dirty="0"/>
          </a:p>
        </p:txBody>
      </p:sp>
      <p:sp>
        <p:nvSpPr>
          <p:cNvPr id="6" name="Rechthoekige toelichting 9"/>
          <p:cNvSpPr/>
          <p:nvPr/>
        </p:nvSpPr>
        <p:spPr>
          <a:xfrm>
            <a:off x="6012160" y="4786322"/>
            <a:ext cx="2143140" cy="1214446"/>
          </a:xfrm>
          <a:prstGeom prst="wedgeRectCallout">
            <a:avLst>
              <a:gd name="adj1" fmla="val -60935"/>
              <a:gd name="adj2" fmla="val -2660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72000" tIns="36000" rIns="36000" bIns="36000" rtlCol="0" anchor="ctr"/>
          <a:lstStyle/>
          <a:p>
            <a:r>
              <a:rPr lang="en-US" sz="2400" dirty="0" err="1" smtClean="0"/>
              <a:t>tuples</a:t>
            </a:r>
            <a:r>
              <a:rPr lang="en-US" sz="2400" dirty="0" smtClean="0"/>
              <a:t>, like strings, cannot be changed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5262998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tuples?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641"/>
            <a:ext cx="8229600" cy="164533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Tuples make code more safe. Because they are immutable you will be sure they are not changed</a:t>
            </a:r>
          </a:p>
          <a:p>
            <a:r>
              <a:rPr lang="en-US" dirty="0" smtClean="0"/>
              <a:t>Tuples can be used as a key in a dictionary (see below). This is not possible with lists.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01008"/>
            <a:ext cx="8032700" cy="317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0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Shared sequence operations: </a:t>
            </a:r>
            <a:br>
              <a:rPr lang="nl-NL" dirty="0" smtClean="0"/>
            </a:br>
            <a:r>
              <a:rPr lang="nl-NL" dirty="0" smtClean="0"/>
              <a:t>			list, string, tuple</a:t>
            </a:r>
            <a:endParaRPr lang="nl-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0" y="1571612"/>
          <a:ext cx="8072496" cy="48891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00265"/>
                <a:gridCol w="6072231"/>
              </a:tblGrid>
              <a:tr h="198244">
                <a:tc>
                  <a:txBody>
                    <a:bodyPr/>
                    <a:lstStyle/>
                    <a:p>
                      <a:r>
                        <a:rPr lang="nl-NL" sz="2000" b="1" dirty="0"/>
                        <a:t>Operation</a:t>
                      </a:r>
                    </a:p>
                  </a:txBody>
                  <a:tcPr marL="49561" marR="49561" marT="24780" marB="24780" anchor="ctr"/>
                </a:tc>
                <a:tc>
                  <a:txBody>
                    <a:bodyPr/>
                    <a:lstStyle/>
                    <a:p>
                      <a:r>
                        <a:rPr lang="nl-NL" sz="2000" b="1" dirty="0" smtClean="0"/>
                        <a:t>Meaning</a:t>
                      </a:r>
                      <a:endParaRPr lang="nl-NL" sz="2000" b="1" dirty="0"/>
                    </a:p>
                  </a:txBody>
                  <a:tcPr marL="49561" marR="49561" marT="24780" marB="24780" anchor="ctr"/>
                </a:tc>
              </a:tr>
              <a:tr h="495610">
                <a:tc>
                  <a:txBody>
                    <a:bodyPr/>
                    <a:lstStyle/>
                    <a:p>
                      <a:r>
                        <a:rPr lang="nl-NL" sz="2000" dirty="0">
                          <a:latin typeface="Consolas" pitchFamily="49" charset="0"/>
                          <a:cs typeface="Consolas" pitchFamily="49" charset="0"/>
                        </a:rPr>
                        <a:t>x in s</a:t>
                      </a:r>
                    </a:p>
                  </a:txBody>
                  <a:tcPr marL="49561" marR="49561" marT="24780" marB="2478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True if an item of s is equal to x, else False</a:t>
                      </a:r>
                    </a:p>
                  </a:txBody>
                  <a:tcPr marL="49561" marR="49561" marT="24780" marB="24780" anchor="ctr"/>
                </a:tc>
              </a:tr>
              <a:tr h="495610">
                <a:tc>
                  <a:txBody>
                    <a:bodyPr/>
                    <a:lstStyle/>
                    <a:p>
                      <a:r>
                        <a:rPr lang="nl-NL" sz="2000" dirty="0">
                          <a:latin typeface="Consolas" pitchFamily="49" charset="0"/>
                          <a:cs typeface="Consolas" pitchFamily="49" charset="0"/>
                        </a:rPr>
                        <a:t>x not in s</a:t>
                      </a:r>
                    </a:p>
                  </a:txBody>
                  <a:tcPr marL="49561" marR="49561" marT="24780" marB="24780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False if an item of s is equal to x, else True</a:t>
                      </a:r>
                    </a:p>
                  </a:txBody>
                  <a:tcPr marL="49561" marR="49561" marT="24780" marB="24780" anchor="ctr"/>
                </a:tc>
              </a:tr>
              <a:tr h="346927">
                <a:tc>
                  <a:txBody>
                    <a:bodyPr/>
                    <a:lstStyle/>
                    <a:p>
                      <a:r>
                        <a:rPr lang="nl-NL" sz="2000" dirty="0">
                          <a:latin typeface="Consolas" pitchFamily="49" charset="0"/>
                          <a:cs typeface="Consolas" pitchFamily="49" charset="0"/>
                        </a:rPr>
                        <a:t>s + t</a:t>
                      </a:r>
                    </a:p>
                  </a:txBody>
                  <a:tcPr marL="49561" marR="49561" marT="24780" marB="24780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concatenation of s and t</a:t>
                      </a:r>
                    </a:p>
                  </a:txBody>
                  <a:tcPr marL="49561" marR="49561" marT="24780" marB="24780" anchor="ctr"/>
                </a:tc>
              </a:tr>
              <a:tr h="346927">
                <a:tc>
                  <a:txBody>
                    <a:bodyPr/>
                    <a:lstStyle/>
                    <a:p>
                      <a:r>
                        <a:rPr lang="nl-NL" sz="2000">
                          <a:latin typeface="Consolas" pitchFamily="49" charset="0"/>
                          <a:cs typeface="Consolas" pitchFamily="49" charset="0"/>
                        </a:rPr>
                        <a:t>s * n, n * s</a:t>
                      </a:r>
                    </a:p>
                  </a:txBody>
                  <a:tcPr marL="49561" marR="49561" marT="24780" marB="24780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 shallow copies of s concatenated</a:t>
                      </a:r>
                    </a:p>
                  </a:txBody>
                  <a:tcPr marL="49561" marR="49561" marT="24780" marB="24780" anchor="ctr"/>
                </a:tc>
              </a:tr>
              <a:tr h="346927">
                <a:tc>
                  <a:txBody>
                    <a:bodyPr/>
                    <a:lstStyle/>
                    <a:p>
                      <a:r>
                        <a:rPr lang="nl-NL" sz="2000" dirty="0">
                          <a:latin typeface="Consolas" pitchFamily="49" charset="0"/>
                          <a:cs typeface="Consolas" pitchFamily="49" charset="0"/>
                        </a:rPr>
                        <a:t>s[i]</a:t>
                      </a:r>
                    </a:p>
                  </a:txBody>
                  <a:tcPr marL="49561" marR="49561" marT="24780" marB="24780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i‘th</a:t>
                      </a:r>
                      <a:r>
                        <a:rPr lang="en-US" sz="2000" dirty="0"/>
                        <a:t> item of s, origin 0</a:t>
                      </a:r>
                    </a:p>
                  </a:txBody>
                  <a:tcPr marL="49561" marR="49561" marT="24780" marB="24780" anchor="ctr"/>
                </a:tc>
              </a:tr>
              <a:tr h="198244">
                <a:tc>
                  <a:txBody>
                    <a:bodyPr/>
                    <a:lstStyle/>
                    <a:p>
                      <a:r>
                        <a:rPr lang="nl-NL" sz="2000" dirty="0">
                          <a:latin typeface="Consolas" pitchFamily="49" charset="0"/>
                          <a:cs typeface="Consolas" pitchFamily="49" charset="0"/>
                        </a:rPr>
                        <a:t>s[i:j]</a:t>
                      </a:r>
                    </a:p>
                  </a:txBody>
                  <a:tcPr marL="49561" marR="49561" marT="24780" marB="24780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slice of s from i to j</a:t>
                      </a:r>
                    </a:p>
                  </a:txBody>
                  <a:tcPr marL="49561" marR="49561" marT="24780" marB="24780" anchor="ctr"/>
                </a:tc>
              </a:tr>
              <a:tr h="346927">
                <a:tc>
                  <a:txBody>
                    <a:bodyPr/>
                    <a:lstStyle/>
                    <a:p>
                      <a:r>
                        <a:rPr lang="nl-NL" sz="2000" dirty="0">
                          <a:latin typeface="Consolas" pitchFamily="49" charset="0"/>
                          <a:cs typeface="Consolas" pitchFamily="49" charset="0"/>
                        </a:rPr>
                        <a:t>s[i:j:k]</a:t>
                      </a:r>
                    </a:p>
                  </a:txBody>
                  <a:tcPr marL="49561" marR="49561" marT="24780" marB="24780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slice of s from i to j with step k</a:t>
                      </a:r>
                    </a:p>
                  </a:txBody>
                  <a:tcPr marL="49561" marR="49561" marT="24780" marB="24780" anchor="ctr"/>
                </a:tc>
              </a:tr>
              <a:tr h="198244">
                <a:tc>
                  <a:txBody>
                    <a:bodyPr/>
                    <a:lstStyle/>
                    <a:p>
                      <a:r>
                        <a:rPr lang="nl-NL" sz="2000">
                          <a:latin typeface="Consolas" pitchFamily="49" charset="0"/>
                          <a:cs typeface="Consolas" pitchFamily="49" charset="0"/>
                        </a:rPr>
                        <a:t>len(s)</a:t>
                      </a:r>
                    </a:p>
                  </a:txBody>
                  <a:tcPr marL="49561" marR="49561" marT="24780" marB="24780" anchor="ctr"/>
                </a:tc>
                <a:tc>
                  <a:txBody>
                    <a:bodyPr/>
                    <a:lstStyle/>
                    <a:p>
                      <a:r>
                        <a:rPr lang="nl-NL" sz="2000"/>
                        <a:t>length of s</a:t>
                      </a:r>
                    </a:p>
                  </a:txBody>
                  <a:tcPr marL="49561" marR="49561" marT="24780" marB="24780" anchor="ctr"/>
                </a:tc>
              </a:tr>
              <a:tr h="198244">
                <a:tc>
                  <a:txBody>
                    <a:bodyPr/>
                    <a:lstStyle/>
                    <a:p>
                      <a:r>
                        <a:rPr lang="nl-NL" sz="2000" dirty="0">
                          <a:latin typeface="Consolas" pitchFamily="49" charset="0"/>
                          <a:cs typeface="Consolas" pitchFamily="49" charset="0"/>
                        </a:rPr>
                        <a:t>min(s)</a:t>
                      </a:r>
                    </a:p>
                  </a:txBody>
                  <a:tcPr marL="49561" marR="49561" marT="24780" marB="24780" anchor="ctr"/>
                </a:tc>
                <a:tc>
                  <a:txBody>
                    <a:bodyPr/>
                    <a:lstStyle/>
                    <a:p>
                      <a:r>
                        <a:rPr lang="nl-NL" sz="2000"/>
                        <a:t>smallest item of s</a:t>
                      </a:r>
                    </a:p>
                  </a:txBody>
                  <a:tcPr marL="49561" marR="49561" marT="24780" marB="24780" anchor="ctr"/>
                </a:tc>
              </a:tr>
              <a:tr h="198244">
                <a:tc>
                  <a:txBody>
                    <a:bodyPr/>
                    <a:lstStyle/>
                    <a:p>
                      <a:r>
                        <a:rPr lang="nl-NL" sz="2000" dirty="0">
                          <a:latin typeface="Consolas" pitchFamily="49" charset="0"/>
                          <a:cs typeface="Consolas" pitchFamily="49" charset="0"/>
                        </a:rPr>
                        <a:t>max(s)</a:t>
                      </a:r>
                    </a:p>
                  </a:txBody>
                  <a:tcPr marL="49561" marR="49561" marT="24780" marB="24780" anchor="ctr"/>
                </a:tc>
                <a:tc>
                  <a:txBody>
                    <a:bodyPr/>
                    <a:lstStyle/>
                    <a:p>
                      <a:r>
                        <a:rPr lang="nl-NL" sz="2000" dirty="0"/>
                        <a:t>largest item of s</a:t>
                      </a:r>
                    </a:p>
                  </a:txBody>
                  <a:tcPr marL="49561" marR="49561" marT="24780" marB="24780" anchor="ctr"/>
                </a:tc>
              </a:tr>
              <a:tr h="346927">
                <a:tc>
                  <a:txBody>
                    <a:bodyPr/>
                    <a:lstStyle/>
                    <a:p>
                      <a:r>
                        <a:rPr lang="nl-NL" sz="2000" dirty="0">
                          <a:latin typeface="Consolas" pitchFamily="49" charset="0"/>
                          <a:cs typeface="Consolas" pitchFamily="49" charset="0"/>
                        </a:rPr>
                        <a:t>s.index(i)</a:t>
                      </a:r>
                    </a:p>
                  </a:txBody>
                  <a:tcPr marL="49561" marR="49561" marT="24780" marB="24780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index of the first occurence of i in s</a:t>
                      </a:r>
                    </a:p>
                  </a:txBody>
                  <a:tcPr marL="49561" marR="49561" marT="24780" marB="24780" anchor="ctr"/>
                </a:tc>
              </a:tr>
              <a:tr h="346927">
                <a:tc>
                  <a:txBody>
                    <a:bodyPr/>
                    <a:lstStyle/>
                    <a:p>
                      <a:r>
                        <a:rPr lang="nl-NL" sz="2000" dirty="0">
                          <a:latin typeface="Consolas" pitchFamily="49" charset="0"/>
                          <a:cs typeface="Consolas" pitchFamily="49" charset="0"/>
                        </a:rPr>
                        <a:t>s.count(i)</a:t>
                      </a:r>
                    </a:p>
                  </a:txBody>
                  <a:tcPr marL="49561" marR="49561" marT="24780" marB="2478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total number of </a:t>
                      </a:r>
                      <a:r>
                        <a:rPr lang="en-US" sz="2000" dirty="0" err="1"/>
                        <a:t>occurences</a:t>
                      </a:r>
                      <a:r>
                        <a:rPr lang="en-US" sz="2000" dirty="0"/>
                        <a:t> of 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 in s</a:t>
                      </a:r>
                    </a:p>
                  </a:txBody>
                  <a:tcPr marL="49561" marR="49561" marT="24780" marB="247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1638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Sometimes, you want fast access of values by some key; a simple list of data will not do</a:t>
            </a:r>
          </a:p>
          <a:p>
            <a:r>
              <a:rPr lang="en-US" dirty="0" smtClean="0"/>
              <a:t>Suppose you want to store the amino acid translations for all 64 codons, where an amino acid is returned for a given codon (</a:t>
            </a:r>
            <a:r>
              <a:rPr lang="en-US" i="1" dirty="0" smtClean="0"/>
              <a:t>e.g.</a:t>
            </a:r>
            <a:r>
              <a:rPr lang="en-US" dirty="0" smtClean="0"/>
              <a:t> "GGG" will return "</a:t>
            </a:r>
            <a:r>
              <a:rPr lang="en-US" dirty="0" err="1" smtClean="0"/>
              <a:t>Gly</a:t>
            </a:r>
            <a:r>
              <a:rPr lang="en-US" dirty="0" smtClean="0"/>
              <a:t>"</a:t>
            </a:r>
          </a:p>
          <a:p>
            <a:r>
              <a:rPr lang="en-US" dirty="0" smtClean="0"/>
              <a:t> The dictionary is the ideal structure to store this kind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843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728" y="3464719"/>
            <a:ext cx="9144000" cy="30766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Dictionaries: keys and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9394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Here is how you could store the universal </a:t>
            </a:r>
            <a:r>
              <a:rPr lang="en-US" dirty="0" err="1" smtClean="0"/>
              <a:t>codon</a:t>
            </a:r>
            <a:r>
              <a:rPr lang="en-US" dirty="0" smtClean="0"/>
              <a:t> table in Python</a:t>
            </a:r>
          </a:p>
        </p:txBody>
      </p:sp>
      <p:sp>
        <p:nvSpPr>
          <p:cNvPr id="6" name="Rechthoekige toelichting 9"/>
          <p:cNvSpPr/>
          <p:nvPr/>
        </p:nvSpPr>
        <p:spPr>
          <a:xfrm>
            <a:off x="6372200" y="2393149"/>
            <a:ext cx="1857420" cy="1071570"/>
          </a:xfrm>
          <a:prstGeom prst="wedgeRectCallout">
            <a:avLst>
              <a:gd name="adj1" fmla="val -62720"/>
              <a:gd name="adj2" fmla="val 40936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72000" tIns="36000" rIns="36000" bIns="36000" rtlCol="0" anchor="ctr"/>
          <a:lstStyle/>
          <a:p>
            <a:r>
              <a:rPr lang="en-US" sz="2200" dirty="0" smtClean="0"/>
              <a:t>create a dictionary with four entries</a:t>
            </a:r>
            <a:endParaRPr lang="nl-NL" sz="2200" dirty="0"/>
          </a:p>
        </p:txBody>
      </p:sp>
      <p:sp>
        <p:nvSpPr>
          <p:cNvPr id="7" name="Rechthoekige toelichting 9"/>
          <p:cNvSpPr/>
          <p:nvPr/>
        </p:nvSpPr>
        <p:spPr>
          <a:xfrm>
            <a:off x="6806860" y="3964785"/>
            <a:ext cx="1857420" cy="714380"/>
          </a:xfrm>
          <a:prstGeom prst="wedgeRectCallout">
            <a:avLst>
              <a:gd name="adj1" fmla="val -220880"/>
              <a:gd name="adj2" fmla="val -4377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72000" tIns="36000" rIns="36000" bIns="36000" rtlCol="0" anchor="ctr"/>
          <a:lstStyle/>
          <a:p>
            <a:r>
              <a:rPr lang="en-US" sz="2200" dirty="0" smtClean="0"/>
              <a:t>get a value based on a key</a:t>
            </a:r>
            <a:endParaRPr lang="nl-NL" sz="2200" dirty="0"/>
          </a:p>
        </p:txBody>
      </p:sp>
      <p:sp>
        <p:nvSpPr>
          <p:cNvPr id="11" name="Rechthoekige toelichting 9"/>
          <p:cNvSpPr/>
          <p:nvPr/>
        </p:nvSpPr>
        <p:spPr>
          <a:xfrm>
            <a:off x="6860204" y="5021662"/>
            <a:ext cx="1857420" cy="1363751"/>
          </a:xfrm>
          <a:prstGeom prst="wedgeRectCallout">
            <a:avLst>
              <a:gd name="adj1" fmla="val -169681"/>
              <a:gd name="adj2" fmla="val -7506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72000" tIns="36000" rIns="36000" bIns="36000" rtlCol="0" anchor="ctr"/>
          <a:lstStyle/>
          <a:p>
            <a:r>
              <a:rPr lang="en-US" sz="2200" dirty="0" smtClean="0"/>
              <a:t>error if you try to access a key that does not exists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9415577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4930"/>
            <a:ext cx="6514735" cy="24280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Dictionaries: keys and values</a:t>
            </a:r>
            <a:endParaRPr lang="en-US" dirty="0"/>
          </a:p>
        </p:txBody>
      </p:sp>
      <p:sp>
        <p:nvSpPr>
          <p:cNvPr id="6" name="Rechthoekige toelichting 9"/>
          <p:cNvSpPr/>
          <p:nvPr/>
        </p:nvSpPr>
        <p:spPr>
          <a:xfrm>
            <a:off x="6428416" y="2704930"/>
            <a:ext cx="2500330" cy="500066"/>
          </a:xfrm>
          <a:prstGeom prst="wedgeRectCallout">
            <a:avLst>
              <a:gd name="adj1" fmla="val -90463"/>
              <a:gd name="adj2" fmla="val 5121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72000" tIns="36000" rIns="36000" bIns="36000" rtlCol="0" anchor="ctr"/>
          <a:lstStyle/>
          <a:p>
            <a:r>
              <a:rPr lang="en-US" sz="2400" dirty="0" smtClean="0"/>
              <a:t>create a new entry</a:t>
            </a:r>
            <a:endParaRPr lang="nl-NL" sz="2400" dirty="0"/>
          </a:p>
        </p:txBody>
      </p:sp>
      <p:sp>
        <p:nvSpPr>
          <p:cNvPr id="7" name="Rechthoekige toelichting 9"/>
          <p:cNvSpPr/>
          <p:nvPr/>
        </p:nvSpPr>
        <p:spPr>
          <a:xfrm>
            <a:off x="6300552" y="4180859"/>
            <a:ext cx="2143140" cy="500066"/>
          </a:xfrm>
          <a:prstGeom prst="wedgeRectCallout">
            <a:avLst>
              <a:gd name="adj1" fmla="val -79566"/>
              <a:gd name="adj2" fmla="val -817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72000" tIns="36000" rIns="36000" bIns="36000" rtlCol="0" anchor="ctr"/>
          <a:lstStyle/>
          <a:p>
            <a:r>
              <a:rPr lang="en-US" sz="2400" dirty="0" smtClean="0"/>
              <a:t>delete an entry</a:t>
            </a:r>
            <a:endParaRPr lang="nl-NL" sz="2400" dirty="0"/>
          </a:p>
        </p:txBody>
      </p:sp>
      <p:sp>
        <p:nvSpPr>
          <p:cNvPr id="9" name="Rechthoekige toelichting 9"/>
          <p:cNvSpPr/>
          <p:nvPr/>
        </p:nvSpPr>
        <p:spPr>
          <a:xfrm>
            <a:off x="6300192" y="3427622"/>
            <a:ext cx="2500330" cy="662489"/>
          </a:xfrm>
          <a:prstGeom prst="wedgeRectCallout">
            <a:avLst>
              <a:gd name="adj1" fmla="val -90483"/>
              <a:gd name="adj2" fmla="val -7526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72000" tIns="36000" rIns="36000" bIns="36000" rtlCol="0" anchor="ctr"/>
          <a:lstStyle/>
          <a:p>
            <a:r>
              <a:rPr lang="en-US" sz="2400" dirty="0" smtClean="0"/>
              <a:t>alternative to create a new entry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101088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Dictionaries: prevent error if key does not exist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2425328"/>
            <a:ext cx="5878934" cy="3562722"/>
          </a:xfrm>
          <a:prstGeom prst="rect">
            <a:avLst/>
          </a:prstGeom>
        </p:spPr>
      </p:pic>
      <p:sp>
        <p:nvSpPr>
          <p:cNvPr id="6" name="Rechthoekige toelichting 9"/>
          <p:cNvSpPr/>
          <p:nvPr/>
        </p:nvSpPr>
        <p:spPr>
          <a:xfrm>
            <a:off x="5868144" y="4206689"/>
            <a:ext cx="2500330" cy="1478930"/>
          </a:xfrm>
          <a:prstGeom prst="wedgeRectCallout">
            <a:avLst>
              <a:gd name="adj1" fmla="val -137762"/>
              <a:gd name="adj2" fmla="val 3802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72000" tIns="36000" rIns="36000" bIns="36000" rtlCol="0" anchor="ctr"/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dict.get</a:t>
            </a:r>
            <a:r>
              <a:rPr lang="en-US" sz="2400" dirty="0" smtClean="0"/>
              <a:t>() method returns None if a key does not exist. 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49577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Python has several data types. We will cover several types.</a:t>
            </a:r>
          </a:p>
          <a:p>
            <a:r>
              <a:rPr lang="en-US" dirty="0" smtClean="0"/>
              <a:t>None</a:t>
            </a:r>
          </a:p>
          <a:p>
            <a:r>
              <a:rPr lang="en-US" dirty="0" smtClean="0"/>
              <a:t>Booleans: True/False</a:t>
            </a:r>
          </a:p>
          <a:p>
            <a:r>
              <a:rPr lang="en-US" dirty="0" smtClean="0"/>
              <a:t>Strings: “Hello”</a:t>
            </a:r>
          </a:p>
          <a:p>
            <a:r>
              <a:rPr lang="en-US" dirty="0" smtClean="0"/>
              <a:t>Integers: 7</a:t>
            </a:r>
          </a:p>
          <a:p>
            <a:r>
              <a:rPr lang="en-US" dirty="0" smtClean="0"/>
              <a:t>Floats: 2.5</a:t>
            </a:r>
          </a:p>
        </p:txBody>
      </p:sp>
    </p:spTree>
    <p:extLst>
      <p:ext uri="{BB962C8B-B14F-4D97-AF65-F5344CB8AC3E}">
        <p14:creationId xmlns:p14="http://schemas.microsoft.com/office/powerpoint/2010/main" val="116306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Dictionaries are unordered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8698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Dictionaries are, in contrast to lists and </a:t>
            </a:r>
            <a:r>
              <a:rPr lang="en-US" dirty="0" err="1" smtClean="0"/>
              <a:t>tuples</a:t>
            </a:r>
            <a:r>
              <a:rPr lang="en-US" dirty="0" smtClean="0"/>
              <a:t>, </a:t>
            </a:r>
            <a:r>
              <a:rPr lang="en-US" b="1" dirty="0" smtClean="0"/>
              <a:t>unordered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That means the elements don't necessarily come out the way they are put into it</a:t>
            </a:r>
          </a:p>
        </p:txBody>
      </p:sp>
    </p:spTree>
    <p:extLst>
      <p:ext uri="{BB962C8B-B14F-4D97-AF65-F5344CB8AC3E}">
        <p14:creationId xmlns:p14="http://schemas.microsoft.com/office/powerpoint/2010/main" val="19282741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Python </a:t>
            </a:r>
            <a:r>
              <a:rPr lang="nl-NL" dirty="0" err="1"/>
              <a:t>Arithmetic</a:t>
            </a:r>
            <a:r>
              <a:rPr lang="nl-NL" dirty="0"/>
              <a:t> Operators</a:t>
            </a:r>
            <a:r>
              <a:rPr lang="nl-NL" b="0" dirty="0"/>
              <a:t/>
            </a:r>
            <a:br>
              <a:rPr lang="nl-NL" b="0" dirty="0"/>
            </a:br>
            <a:endParaRPr lang="nl-N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1305612"/>
              </p:ext>
            </p:extLst>
          </p:nvPr>
        </p:nvGraphicFramePr>
        <p:xfrm>
          <a:off x="457200" y="2636912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28"/>
                <a:gridCol w="656307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Expression 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nsolas" pitchFamily="49" charset="0"/>
                          <a:cs typeface="Consolas" pitchFamily="49" charset="0"/>
                        </a:rPr>
                        <a:t>x + y</a:t>
                      </a:r>
                      <a:endParaRPr lang="nl-NL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addition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nsolas" pitchFamily="49" charset="0"/>
                          <a:cs typeface="Consolas" pitchFamily="49" charset="0"/>
                        </a:rPr>
                        <a:t>x - y</a:t>
                      </a:r>
                      <a:endParaRPr lang="nl-NL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subtraction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nsolas" pitchFamily="49" charset="0"/>
                          <a:cs typeface="Consolas" pitchFamily="49" charset="0"/>
                        </a:rPr>
                        <a:t>x * y</a:t>
                      </a:r>
                      <a:endParaRPr lang="nl-NL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multiplication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nsolas" pitchFamily="49" charset="0"/>
                          <a:cs typeface="Consolas" pitchFamily="49" charset="0"/>
                        </a:rPr>
                        <a:t>x / y</a:t>
                      </a:r>
                      <a:endParaRPr lang="nl-NL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division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nsolas" pitchFamily="49" charset="0"/>
                          <a:cs typeface="Consolas" pitchFamily="49" charset="0"/>
                        </a:rPr>
                        <a:t>x % y</a:t>
                      </a:r>
                      <a:endParaRPr lang="nl-NL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modulus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nsolas" pitchFamily="49" charset="0"/>
                          <a:cs typeface="Consolas" pitchFamily="49" charset="0"/>
                        </a:rPr>
                        <a:t>x ** y</a:t>
                      </a:r>
                      <a:endParaRPr lang="nl-NL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exponent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nsolas" pitchFamily="49" charset="0"/>
                          <a:cs typeface="Consolas" pitchFamily="49" charset="0"/>
                        </a:rPr>
                        <a:t>x // y</a:t>
                      </a:r>
                      <a:endParaRPr lang="nl-NL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floor division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3240" y="6140538"/>
            <a:ext cx="677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www.tutorialspoint.com</a:t>
            </a:r>
            <a:r>
              <a:rPr lang="en-US" dirty="0"/>
              <a:t>/python/</a:t>
            </a:r>
            <a:r>
              <a:rPr lang="en-US" dirty="0" err="1"/>
              <a:t>python_basic_operators.htm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143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Python </a:t>
            </a:r>
            <a:r>
              <a:rPr lang="nl-NL" dirty="0" err="1"/>
              <a:t>Arithmetic</a:t>
            </a:r>
            <a:r>
              <a:rPr lang="nl-NL" dirty="0"/>
              <a:t> Operators: </a:t>
            </a:r>
            <a:r>
              <a:rPr lang="nl-NL" dirty="0" err="1"/>
              <a:t>examples</a:t>
            </a:r>
            <a:r>
              <a:rPr lang="nl-NL" dirty="0"/>
              <a:t> </a:t>
            </a:r>
            <a:r>
              <a:rPr lang="nl-NL" b="0" dirty="0"/>
              <a:t/>
            </a:r>
            <a:br>
              <a:rPr lang="nl-NL" b="0" dirty="0"/>
            </a:b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16832"/>
            <a:ext cx="2104154" cy="4604742"/>
          </a:xfrm>
          <a:prstGeom prst="rect">
            <a:avLst/>
          </a:prstGeom>
        </p:spPr>
      </p:pic>
      <p:sp>
        <p:nvSpPr>
          <p:cNvPr id="6" name="Rechthoekige toelichting 9"/>
          <p:cNvSpPr/>
          <p:nvPr/>
        </p:nvSpPr>
        <p:spPr>
          <a:xfrm>
            <a:off x="5076056" y="4219203"/>
            <a:ext cx="3312368" cy="1080120"/>
          </a:xfrm>
          <a:prstGeom prst="wedgeRectCallout">
            <a:avLst>
              <a:gd name="adj1" fmla="val -137762"/>
              <a:gd name="adj2" fmla="val 3802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72000" tIns="36000" rIns="36000" bIns="36000" rtlCol="0" anchor="ctr"/>
          <a:lstStyle/>
          <a:p>
            <a:r>
              <a:rPr lang="en-US" sz="2400" dirty="0" smtClean="0"/>
              <a:t>3 / 2 = 1, remainder = 1</a:t>
            </a:r>
          </a:p>
          <a:p>
            <a:r>
              <a:rPr lang="en-US" sz="2400" dirty="0" smtClean="0"/>
              <a:t>=&gt; thus 3 % 2 = 1</a:t>
            </a:r>
            <a:endParaRPr lang="nl-NL" sz="2400" dirty="0"/>
          </a:p>
        </p:txBody>
      </p:sp>
      <p:sp>
        <p:nvSpPr>
          <p:cNvPr id="7" name="Rechthoekige toelichting 9"/>
          <p:cNvSpPr/>
          <p:nvPr/>
        </p:nvSpPr>
        <p:spPr>
          <a:xfrm>
            <a:off x="5292080" y="5441454"/>
            <a:ext cx="3682752" cy="1080120"/>
          </a:xfrm>
          <a:prstGeom prst="wedgeRectCallout">
            <a:avLst>
              <a:gd name="adj1" fmla="val -136290"/>
              <a:gd name="adj2" fmla="val -29702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72000" tIns="36000" rIns="36000" bIns="36000" rtlCol="0" anchor="ctr"/>
          <a:lstStyle/>
          <a:p>
            <a:r>
              <a:rPr lang="en-US" sz="2400" dirty="0" smtClean="0"/>
              <a:t>3 / 2 = 1.5 ,  chop of decimal.</a:t>
            </a:r>
          </a:p>
          <a:p>
            <a:r>
              <a:rPr lang="en-US" sz="2400" dirty="0" smtClean="0"/>
              <a:t>=&gt; thus 3 // 2 = 1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860658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Python </a:t>
            </a:r>
            <a:r>
              <a:rPr lang="nl-NL" dirty="0" err="1" smtClean="0"/>
              <a:t>Comparison</a:t>
            </a:r>
            <a:r>
              <a:rPr lang="nl-NL" dirty="0" smtClean="0"/>
              <a:t> Operators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079964"/>
              </p:ext>
            </p:extLst>
          </p:nvPr>
        </p:nvGraphicFramePr>
        <p:xfrm>
          <a:off x="457200" y="1774825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28"/>
                <a:gridCol w="656307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Expression 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nsolas" pitchFamily="49" charset="0"/>
                          <a:cs typeface="Consolas" pitchFamily="49" charset="0"/>
                        </a:rPr>
                        <a:t>x == y</a:t>
                      </a:r>
                      <a:endParaRPr lang="nl-NL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x equals y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nsolas" pitchFamily="49" charset="0"/>
                          <a:cs typeface="Consolas" pitchFamily="49" charset="0"/>
                        </a:rPr>
                        <a:t>x &lt; y</a:t>
                      </a:r>
                      <a:endParaRPr lang="nl-NL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x is less than y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nsolas" pitchFamily="49" charset="0"/>
                          <a:cs typeface="Consolas" pitchFamily="49" charset="0"/>
                        </a:rPr>
                        <a:t>x &gt; y</a:t>
                      </a:r>
                      <a:endParaRPr lang="nl-NL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x is greater than y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nsolas" pitchFamily="49" charset="0"/>
                          <a:cs typeface="Consolas" pitchFamily="49" charset="0"/>
                        </a:rPr>
                        <a:t>x &gt;= y</a:t>
                      </a:r>
                      <a:endParaRPr lang="nl-NL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x is greater than or equal to y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nsolas" pitchFamily="49" charset="0"/>
                          <a:cs typeface="Consolas" pitchFamily="49" charset="0"/>
                        </a:rPr>
                        <a:t>x &lt;= y</a:t>
                      </a:r>
                      <a:endParaRPr lang="nl-NL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x is less than or equal to y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nsolas" pitchFamily="49" charset="0"/>
                          <a:cs typeface="Consolas" pitchFamily="49" charset="0"/>
                        </a:rPr>
                        <a:t>x != y</a:t>
                      </a:r>
                      <a:endParaRPr lang="nl-NL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x is not equal to y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3240" y="6140538"/>
            <a:ext cx="677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www.tutorialspoint.com</a:t>
            </a:r>
            <a:r>
              <a:rPr lang="en-US" dirty="0"/>
              <a:t>/python/</a:t>
            </a:r>
            <a:r>
              <a:rPr lang="en-US" dirty="0" err="1"/>
              <a:t>python_basic_operators.htm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873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Python </a:t>
            </a:r>
            <a:r>
              <a:rPr lang="nl-NL" dirty="0" err="1" smtClean="0"/>
              <a:t>Comparison</a:t>
            </a:r>
            <a:r>
              <a:rPr lang="nl-NL" dirty="0" smtClean="0"/>
              <a:t> </a:t>
            </a:r>
            <a:r>
              <a:rPr lang="nl-NL" dirty="0"/>
              <a:t>Operators: </a:t>
            </a:r>
            <a:r>
              <a:rPr lang="nl-NL" dirty="0" err="1"/>
              <a:t>examples</a:t>
            </a:r>
            <a:r>
              <a:rPr lang="nl-NL" dirty="0"/>
              <a:t> </a:t>
            </a:r>
            <a:br>
              <a:rPr lang="nl-NL" dirty="0"/>
            </a:b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60848"/>
            <a:ext cx="2527979" cy="4475460"/>
          </a:xfrm>
          <a:prstGeom prst="rect">
            <a:avLst/>
          </a:prstGeom>
        </p:spPr>
      </p:pic>
      <p:sp>
        <p:nvSpPr>
          <p:cNvPr id="6" name="Rechthoekige toelichting 9"/>
          <p:cNvSpPr/>
          <p:nvPr/>
        </p:nvSpPr>
        <p:spPr>
          <a:xfrm>
            <a:off x="4788024" y="3789040"/>
            <a:ext cx="2808312" cy="720080"/>
          </a:xfrm>
          <a:prstGeom prst="wedgeRectCallout">
            <a:avLst>
              <a:gd name="adj1" fmla="val -137762"/>
              <a:gd name="adj2" fmla="val 3802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72000" tIns="36000" rIns="36000" bIns="36000" rtlCol="0" anchor="ctr"/>
          <a:lstStyle/>
          <a:p>
            <a:r>
              <a:rPr lang="en-US" sz="2400" dirty="0" smtClean="0"/>
              <a:t>y </a:t>
            </a:r>
            <a:r>
              <a:rPr lang="en-US" sz="2400" smtClean="0"/>
              <a:t>is now </a:t>
            </a:r>
            <a:r>
              <a:rPr lang="en-US" sz="2400" dirty="0" smtClean="0"/>
              <a:t>similar to x!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5375149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Python </a:t>
            </a:r>
            <a:r>
              <a:rPr lang="nl-NL" dirty="0" err="1" smtClean="0"/>
              <a:t>assignment</a:t>
            </a:r>
            <a:r>
              <a:rPr lang="nl-NL" dirty="0" smtClean="0"/>
              <a:t> operators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289071"/>
              </p:ext>
            </p:extLst>
          </p:nvPr>
        </p:nvGraphicFramePr>
        <p:xfrm>
          <a:off x="457200" y="1774825"/>
          <a:ext cx="8229601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80"/>
                <a:gridCol w="3343890"/>
                <a:gridCol w="365123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Operator 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Example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nsolas" pitchFamily="49" charset="0"/>
                          <a:cs typeface="Consolas" pitchFamily="49" charset="0"/>
                        </a:rPr>
                        <a:t>=</a:t>
                      </a:r>
                      <a:endParaRPr lang="nl-NL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Assigns values from right side operands to left side operand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= a + b assigns value of a + b into c</a:t>
                      </a:r>
                      <a:endParaRPr lang="nl-N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nsolas" pitchFamily="49" charset="0"/>
                          <a:cs typeface="Consolas" pitchFamily="49" charset="0"/>
                        </a:rPr>
                        <a:t>+=</a:t>
                      </a:r>
                      <a:endParaRPr lang="nl-NL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 right operand to the left operand and assign the result to left operand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+= a is equivalent to c = c + a</a:t>
                      </a:r>
                      <a:endParaRPr lang="nl-N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nsolas" pitchFamily="49" charset="0"/>
                          <a:cs typeface="Consolas" pitchFamily="49" charset="0"/>
                        </a:rPr>
                        <a:t>-=</a:t>
                      </a:r>
                      <a:endParaRPr lang="nl-NL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subtracts right operand from the left operand and assign the result to left operand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-= a is equivalent to c = c - a</a:t>
                      </a:r>
                      <a:endParaRPr lang="nl-N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nsolas" pitchFamily="49" charset="0"/>
                          <a:cs typeface="Consolas" pitchFamily="49" charset="0"/>
                        </a:rPr>
                        <a:t>*=</a:t>
                      </a:r>
                      <a:endParaRPr lang="nl-NL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multiplies right operand with the left operand and assign the result to left operand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*= a is equivalent to c = c * a</a:t>
                      </a:r>
                      <a:endParaRPr lang="nl-N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nsolas" pitchFamily="49" charset="0"/>
                          <a:cs typeface="Consolas" pitchFamily="49" charset="0"/>
                        </a:rPr>
                        <a:t>/=</a:t>
                      </a:r>
                      <a:endParaRPr lang="nl-NL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divides left operand with the right operand and assign the result to left operand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/= a is equivalent to c = c / ac /= a is equivalent to c = c / a</a:t>
                      </a:r>
                      <a:endParaRPr lang="nl-N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%= </a:t>
                      </a:r>
                      <a:endParaRPr lang="nl-NL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takes modulus using two operands and assign the result to left operand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%= a is equivalent to c = c % a</a:t>
                      </a:r>
                      <a:endParaRPr lang="nl-N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**= </a:t>
                      </a:r>
                      <a:endParaRPr lang="nl-NL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Performs exponential (power) calculation on operators and assign value to the left operand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**= a is equivalent to c = c ** a</a:t>
                      </a:r>
                      <a:endParaRPr lang="nl-N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//=</a:t>
                      </a:r>
                      <a:endParaRPr lang="nl-NL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performs floor division on operators and assign value to the left operand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//= a is equivalent to c = c // a</a:t>
                      </a:r>
                      <a:endParaRPr lang="nl-NL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3240" y="6140538"/>
            <a:ext cx="677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www.tutorialspoint.com</a:t>
            </a:r>
            <a:r>
              <a:rPr lang="en-US" dirty="0"/>
              <a:t>/python/</a:t>
            </a:r>
            <a:r>
              <a:rPr lang="en-US" dirty="0" err="1"/>
              <a:t>python_basic_operators.htm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80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Python </a:t>
            </a:r>
            <a:r>
              <a:rPr lang="nl-NL" dirty="0" err="1" smtClean="0"/>
              <a:t>assignment</a:t>
            </a:r>
            <a:r>
              <a:rPr lang="nl-NL" dirty="0" smtClean="0"/>
              <a:t> </a:t>
            </a:r>
            <a:r>
              <a:rPr lang="nl-NL" dirty="0"/>
              <a:t>operators: </a:t>
            </a:r>
            <a:r>
              <a:rPr lang="nl-NL" dirty="0" err="1"/>
              <a:t>examples</a:t>
            </a:r>
            <a:r>
              <a:rPr lang="nl-NL" dirty="0"/>
              <a:t> </a:t>
            </a:r>
            <a:br>
              <a:rPr lang="nl-NL" dirty="0"/>
            </a:b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60848"/>
            <a:ext cx="26416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715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Python </a:t>
            </a:r>
            <a:r>
              <a:rPr lang="nl-NL" dirty="0" err="1" smtClean="0"/>
              <a:t>membership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identity</a:t>
            </a:r>
            <a:r>
              <a:rPr lang="nl-NL" dirty="0" smtClean="0"/>
              <a:t> operators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128811"/>
              </p:ext>
            </p:extLst>
          </p:nvPr>
        </p:nvGraphicFramePr>
        <p:xfrm>
          <a:off x="457200" y="1774825"/>
          <a:ext cx="77152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360"/>
                <a:gridCol w="615284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Operator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endParaRPr lang="nl-NL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Evaluates to true if it finds a variable in the specified sequence and false otherwise.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in</a:t>
                      </a:r>
                      <a:endParaRPr lang="nl-NL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Evaluates to true if it does not finds a variable in the specified sequence and false otherwise.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endParaRPr lang="nl-NL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Evaluates to true if the variables on either side of the operator point to the same object and false otherwise.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not</a:t>
                      </a:r>
                      <a:endParaRPr lang="nl-NL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Evaluates to false if the variables on either side of the operator point to the same object and true otherwise.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3240" y="6140538"/>
            <a:ext cx="677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www.tutorialspoint.com</a:t>
            </a:r>
            <a:r>
              <a:rPr lang="en-US" dirty="0"/>
              <a:t>/python/</a:t>
            </a:r>
            <a:r>
              <a:rPr lang="en-US" dirty="0" err="1"/>
              <a:t>python_basic_operators.htm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548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Python </a:t>
            </a:r>
            <a:r>
              <a:rPr lang="nl-NL" dirty="0" err="1" smtClean="0"/>
              <a:t>membership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identity</a:t>
            </a:r>
            <a:r>
              <a:rPr lang="nl-NL" dirty="0"/>
              <a:t> operators: </a:t>
            </a:r>
            <a:r>
              <a:rPr lang="nl-NL" dirty="0" err="1"/>
              <a:t>examples</a:t>
            </a:r>
            <a:r>
              <a:rPr lang="nl-NL" dirty="0"/>
              <a:t> </a:t>
            </a:r>
            <a:br>
              <a:rPr lang="nl-NL" dirty="0"/>
            </a:b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40" y="1874628"/>
            <a:ext cx="3182656" cy="4265910"/>
          </a:xfrm>
          <a:prstGeom prst="rect">
            <a:avLst/>
          </a:prstGeom>
        </p:spPr>
      </p:pic>
      <p:sp>
        <p:nvSpPr>
          <p:cNvPr id="7" name="Rechthoekige toelichting 9"/>
          <p:cNvSpPr/>
          <p:nvPr/>
        </p:nvSpPr>
        <p:spPr>
          <a:xfrm>
            <a:off x="5364088" y="3054277"/>
            <a:ext cx="2808312" cy="720080"/>
          </a:xfrm>
          <a:prstGeom prst="wedgeRectCallout">
            <a:avLst>
              <a:gd name="adj1" fmla="val -137762"/>
              <a:gd name="adj2" fmla="val 3802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72000" tIns="36000" rIns="36000" bIns="36000" rtlCol="0" anchor="ctr"/>
          <a:lstStyle/>
          <a:p>
            <a:r>
              <a:rPr lang="en-US" sz="2400" dirty="0" smtClean="0"/>
              <a:t>list1 has </a:t>
            </a:r>
            <a:r>
              <a:rPr lang="en-US" sz="2400" smtClean="0"/>
              <a:t>identical content as list 2</a:t>
            </a:r>
            <a:endParaRPr lang="nl-NL" sz="2400" dirty="0"/>
          </a:p>
        </p:txBody>
      </p:sp>
      <p:sp>
        <p:nvSpPr>
          <p:cNvPr id="8" name="Rechthoekige toelichting 9"/>
          <p:cNvSpPr/>
          <p:nvPr/>
        </p:nvSpPr>
        <p:spPr>
          <a:xfrm>
            <a:off x="5377784" y="4007583"/>
            <a:ext cx="2808312" cy="720080"/>
          </a:xfrm>
          <a:prstGeom prst="wedgeRectCallout">
            <a:avLst>
              <a:gd name="adj1" fmla="val -137328"/>
              <a:gd name="adj2" fmla="val -21236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72000" tIns="36000" rIns="36000" bIns="36000" rtlCol="0" anchor="ctr"/>
          <a:lstStyle/>
          <a:p>
            <a:r>
              <a:rPr lang="en-US" sz="2400" dirty="0" smtClean="0"/>
              <a:t>But they are not the same object!</a:t>
            </a:r>
            <a:endParaRPr lang="nl-NL" sz="2400" dirty="0"/>
          </a:p>
        </p:txBody>
      </p:sp>
      <p:sp>
        <p:nvSpPr>
          <p:cNvPr id="9" name="Rechthoekige toelichting 9"/>
          <p:cNvSpPr/>
          <p:nvPr/>
        </p:nvSpPr>
        <p:spPr>
          <a:xfrm>
            <a:off x="5391480" y="4960889"/>
            <a:ext cx="2808312" cy="1179649"/>
          </a:xfrm>
          <a:prstGeom prst="wedgeRectCallout">
            <a:avLst>
              <a:gd name="adj1" fmla="val -163376"/>
              <a:gd name="adj2" fmla="val -5002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72000" tIns="36000" rIns="36000" bIns="36000" rtlCol="0" anchor="ctr"/>
          <a:lstStyle/>
          <a:p>
            <a:r>
              <a:rPr lang="en-US" sz="2400" dirty="0" smtClean="0"/>
              <a:t>This shows that the list objects have different identities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4992363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nl-NL" smtClean="0"/>
              <a:t/>
            </a:r>
            <a:br>
              <a:rPr lang="nl-NL" smtClean="0"/>
            </a:br>
            <a:r>
              <a:rPr lang="nl-NL" smtClean="0"/>
              <a:t>The Math module</a:t>
            </a:r>
            <a:endParaRPr lang="nl-NL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08585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math module has some neat math-related properties and methods</a:t>
            </a:r>
          </a:p>
          <a:p>
            <a:r>
              <a:rPr lang="en-US" dirty="0" smtClean="0"/>
              <a:t>Simply import it with ‘import math’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dir</a:t>
            </a:r>
            <a:r>
              <a:rPr lang="en-US" dirty="0" smtClean="0"/>
              <a:t>(math) to explore all the properties and methods</a:t>
            </a:r>
          </a:p>
        </p:txBody>
      </p:sp>
    </p:spTree>
    <p:extLst>
      <p:ext uri="{BB962C8B-B14F-4D97-AF65-F5344CB8AC3E}">
        <p14:creationId xmlns:p14="http://schemas.microsoft.com/office/powerpoint/2010/main" val="115327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Python has several collections. We will cover several collections.</a:t>
            </a:r>
          </a:p>
          <a:p>
            <a:r>
              <a:rPr lang="en-US" dirty="0" smtClean="0"/>
              <a:t>List: mutable, ordered collection</a:t>
            </a:r>
          </a:p>
          <a:p>
            <a:r>
              <a:rPr lang="en-US" dirty="0" smtClean="0"/>
              <a:t>Tuple: immutable, </a:t>
            </a:r>
            <a:r>
              <a:rPr lang="en-US" dirty="0"/>
              <a:t>ordered </a:t>
            </a:r>
            <a:r>
              <a:rPr lang="en-US" dirty="0" smtClean="0"/>
              <a:t>collection</a:t>
            </a:r>
          </a:p>
          <a:p>
            <a:r>
              <a:rPr lang="en-US" dirty="0" smtClean="0"/>
              <a:t>Set: unordered collection of unique items</a:t>
            </a:r>
          </a:p>
          <a:p>
            <a:r>
              <a:rPr lang="en-US" dirty="0" smtClean="0"/>
              <a:t>Dictionary: unordered library of key-value pairs </a:t>
            </a:r>
          </a:p>
        </p:txBody>
      </p:sp>
    </p:spTree>
    <p:extLst>
      <p:ext uri="{BB962C8B-B14F-4D97-AF65-F5344CB8AC3E}">
        <p14:creationId xmlns:p14="http://schemas.microsoft.com/office/powerpoint/2010/main" val="190520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nl-NL" smtClean="0"/>
              <a:t/>
            </a:r>
            <a:br>
              <a:rPr lang="nl-NL" smtClean="0"/>
            </a:br>
            <a:r>
              <a:rPr lang="nl-NL" smtClean="0"/>
              <a:t>The Math module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3355609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2597761"/>
              </p:ext>
            </p:extLst>
          </p:nvPr>
        </p:nvGraphicFramePr>
        <p:xfrm>
          <a:off x="457200" y="1549400"/>
          <a:ext cx="8229600" cy="395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8068"/>
                <a:gridCol w="622153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Math property/method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math.pi</a:t>
                      </a:r>
                      <a:endParaRPr lang="nl-NL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 mathematical constant π = 3.141592…, to available precision.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math.e</a:t>
                      </a:r>
                      <a:endParaRPr lang="nl-NL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mathematical constant e = 2.718281…, to available precision.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math.log10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nl-NL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the base-10 logarithm of </a:t>
                      </a:r>
                      <a:r>
                        <a:rPr kumimoji="0" lang="en-US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math.log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kumimoji="0" lang="en-US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base]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nl-NL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one argument, return the natural logarithm of </a:t>
                      </a:r>
                      <a:r>
                        <a:rPr kumimoji="0" lang="en-US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(to base </a:t>
                      </a:r>
                      <a:r>
                        <a:rPr kumimoji="0" lang="en-US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</a:p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two arguments, return the logarithm of </a:t>
                      </a:r>
                      <a:r>
                        <a:rPr kumimoji="0" lang="en-US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 the given </a:t>
                      </a:r>
                      <a:r>
                        <a:rPr kumimoji="0" lang="en-US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math.pow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kumimoji="0" lang="en-US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nl-NL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 </a:t>
                      </a:r>
                      <a:r>
                        <a:rPr lang="en-US" dirty="0" smtClean="0">
                          <a:effectLst/>
                        </a:rPr>
                        <a:t>x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raised to the power </a:t>
                      </a:r>
                      <a:r>
                        <a:rPr lang="en-US" dirty="0" smtClean="0">
                          <a:effectLst/>
                        </a:rPr>
                        <a:t>y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math.exp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nl-NL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 </a:t>
                      </a:r>
                      <a:r>
                        <a:rPr lang="en-US" dirty="0" smtClean="0">
                          <a:effectLst/>
                        </a:rPr>
                        <a:t>e**x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2189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nl-NL" smtClean="0"/>
              <a:t/>
            </a:r>
            <a:br>
              <a:rPr lang="nl-NL" smtClean="0"/>
            </a:br>
            <a:r>
              <a:rPr lang="nl-NL" smtClean="0"/>
              <a:t>The Math module</a:t>
            </a:r>
            <a:endParaRPr lang="nl-NL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205397"/>
              </p:ext>
            </p:extLst>
          </p:nvPr>
        </p:nvGraphicFramePr>
        <p:xfrm>
          <a:off x="437392" y="2564904"/>
          <a:ext cx="82296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8068"/>
                <a:gridCol w="622153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Math property/method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math.sin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math.cos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math.tan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  <a:endParaRPr lang="nl-NL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the sine, cosine or tangent of </a:t>
                      </a:r>
                      <a:r>
                        <a:rPr kumimoji="0" lang="en-US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radians. Note </a:t>
                      </a:r>
                      <a:r>
                        <a:rPr kumimoji="0" lang="en-US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expects radians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not degrees!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>
                          <a:latin typeface="Consolas" pitchFamily="49" charset="0"/>
                          <a:cs typeface="Consolas" pitchFamily="49" charset="0"/>
                        </a:rPr>
                        <a:t>math.sqrt</a:t>
                      </a:r>
                      <a:r>
                        <a:rPr lang="nl-NL" dirty="0" smtClean="0">
                          <a:latin typeface="Consolas" pitchFamily="49" charset="0"/>
                          <a:cs typeface="Consolas" pitchFamily="49" charset="0"/>
                        </a:rPr>
                        <a:t>(x)</a:t>
                      </a:r>
                      <a:endParaRPr lang="nl-NL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the square root of </a:t>
                      </a:r>
                      <a:r>
                        <a:rPr kumimoji="0" lang="en-US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>
                          <a:latin typeface="Consolas" pitchFamily="49" charset="0"/>
                          <a:cs typeface="Consolas" pitchFamily="49" charset="0"/>
                        </a:rPr>
                        <a:t>math.ceil</a:t>
                      </a:r>
                      <a:r>
                        <a:rPr lang="nl-NL" dirty="0" smtClean="0">
                          <a:latin typeface="Consolas" pitchFamily="49" charset="0"/>
                          <a:cs typeface="Consolas" pitchFamily="49" charset="0"/>
                        </a:rPr>
                        <a:t>(x)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>
                          <a:latin typeface="Consolas" pitchFamily="49" charset="0"/>
                          <a:cs typeface="Consolas" pitchFamily="49" charset="0"/>
                        </a:rPr>
                        <a:t>math.floor</a:t>
                      </a:r>
                      <a:r>
                        <a:rPr lang="nl-NL" dirty="0" smtClean="0">
                          <a:latin typeface="Consolas" pitchFamily="49" charset="0"/>
                          <a:cs typeface="Consolas" pitchFamily="49" charset="0"/>
                        </a:rPr>
                        <a:t>(x)</a:t>
                      </a:r>
                      <a:endParaRPr lang="nl-NL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the ceiling or floor of </a:t>
                      </a:r>
                      <a:r>
                        <a:rPr kumimoji="0" lang="en-US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the smallest integer greater than or equal to </a:t>
                      </a:r>
                      <a:r>
                        <a:rPr kumimoji="0" lang="en-US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5963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08112"/>
          </a:xfrm>
        </p:spPr>
        <p:txBody>
          <a:bodyPr>
            <a:normAutofit/>
          </a:bodyPr>
          <a:lstStyle/>
          <a:p>
            <a:r>
              <a:rPr lang="nl-NL" dirty="0" smtClean="0"/>
              <a:t>The Math module: </a:t>
            </a:r>
            <a:r>
              <a:rPr lang="nl-NL" dirty="0" err="1" smtClean="0"/>
              <a:t>examples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88840"/>
            <a:ext cx="4066983" cy="440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568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The random module</a:t>
            </a:r>
            <a:endParaRPr lang="nl-NL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381404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use (pseudo) random numbers, use the random module</a:t>
            </a:r>
          </a:p>
          <a:p>
            <a:r>
              <a:rPr lang="en-US" dirty="0" smtClean="0"/>
              <a:t>Simply type: import random</a:t>
            </a:r>
          </a:p>
          <a:p>
            <a:r>
              <a:rPr lang="en-US" dirty="0" smtClean="0"/>
              <a:t>Note that true random numbers are difficult to achieve for computers</a:t>
            </a:r>
          </a:p>
          <a:p>
            <a:r>
              <a:rPr lang="en-US" dirty="0" err="1" smtClean="0"/>
              <a:t>dir</a:t>
            </a:r>
            <a:r>
              <a:rPr lang="en-US" dirty="0" smtClean="0"/>
              <a:t>(random) will give you all methods and properties.</a:t>
            </a:r>
          </a:p>
          <a:p>
            <a:r>
              <a:rPr lang="en-US" dirty="0" err="1" smtClean="0"/>
              <a:t>random.randint</a:t>
            </a:r>
            <a:r>
              <a:rPr lang="en-US" dirty="0" smtClean="0"/>
              <a:t>() and </a:t>
            </a:r>
            <a:r>
              <a:rPr lang="en-US" dirty="0" err="1" smtClean="0"/>
              <a:t>random.choice</a:t>
            </a:r>
            <a:r>
              <a:rPr lang="en-US" dirty="0" smtClean="0"/>
              <a:t>() are the most interesting for now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7384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The random module: </a:t>
            </a:r>
            <a:r>
              <a:rPr lang="nl-NL" dirty="0" err="1" smtClean="0"/>
              <a:t>examples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4944"/>
            <a:ext cx="9144000" cy="282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6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None</a:t>
            </a:r>
            <a:r>
              <a:rPr lang="en-US" dirty="0"/>
              <a:t> is just a value that commonly is used to signify 'empty', or 'no value here'. It is a </a:t>
            </a:r>
            <a:r>
              <a:rPr lang="en-US" i="1" dirty="0"/>
              <a:t>signal </a:t>
            </a:r>
            <a:r>
              <a:rPr lang="en-US" i="1" dirty="0" smtClean="0"/>
              <a:t>object. </a:t>
            </a:r>
            <a:endParaRPr lang="en-US" i="1" dirty="0"/>
          </a:p>
          <a:p>
            <a:r>
              <a:rPr lang="en-US" dirty="0" smtClean="0"/>
              <a:t>This way, you can declare a variable with empty data, preventing a </a:t>
            </a:r>
            <a:r>
              <a:rPr lang="en-US" dirty="0" err="1" smtClean="0"/>
              <a:t>NameError</a:t>
            </a:r>
            <a:r>
              <a:rPr lang="en-US" dirty="0" smtClean="0"/>
              <a:t>.</a:t>
            </a:r>
          </a:p>
          <a:p>
            <a:pPr marL="118872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365104"/>
            <a:ext cx="6173895" cy="229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There are only two possible </a:t>
            </a:r>
            <a:r>
              <a:rPr lang="en-US" dirty="0" err="1" smtClean="0"/>
              <a:t>booleans</a:t>
            </a:r>
            <a:r>
              <a:rPr lang="en-US" dirty="0" smtClean="0"/>
              <a:t>:</a:t>
            </a:r>
          </a:p>
          <a:p>
            <a:r>
              <a:rPr lang="en-US" dirty="0" smtClean="0"/>
              <a:t>True</a:t>
            </a:r>
          </a:p>
          <a:p>
            <a:r>
              <a:rPr lang="en-US" dirty="0" smtClean="0"/>
              <a:t>False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Python you can convert many datatypes to </a:t>
            </a:r>
            <a:r>
              <a:rPr lang="en-US" dirty="0" err="1" smtClean="0"/>
              <a:t>boolean</a:t>
            </a:r>
            <a:r>
              <a:rPr lang="en-US" dirty="0" smtClean="0"/>
              <a:t> with the bool() function</a:t>
            </a:r>
          </a:p>
        </p:txBody>
      </p:sp>
    </p:spTree>
    <p:extLst>
      <p:ext uri="{BB962C8B-B14F-4D97-AF65-F5344CB8AC3E}">
        <p14:creationId xmlns:p14="http://schemas.microsoft.com/office/powerpoint/2010/main" val="104173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16832"/>
            <a:ext cx="2768600" cy="4343400"/>
          </a:xfrm>
          <a:prstGeom prst="rect">
            <a:avLst/>
          </a:prstGeom>
        </p:spPr>
      </p:pic>
      <p:sp>
        <p:nvSpPr>
          <p:cNvPr id="7" name="Rechthoekige toelichting 9"/>
          <p:cNvSpPr/>
          <p:nvPr/>
        </p:nvSpPr>
        <p:spPr>
          <a:xfrm>
            <a:off x="4211960" y="1628800"/>
            <a:ext cx="3571900" cy="1643074"/>
          </a:xfrm>
          <a:prstGeom prst="wedgeRectCallout">
            <a:avLst>
              <a:gd name="adj1" fmla="val -69054"/>
              <a:gd name="adj2" fmla="val 2733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2400" dirty="0" smtClean="0"/>
              <a:t>The == means a equality test. Python evaluates if the two are equal.</a:t>
            </a:r>
          </a:p>
        </p:txBody>
      </p:sp>
      <p:sp>
        <p:nvSpPr>
          <p:cNvPr id="8" name="Rechthoekige toelichting 9"/>
          <p:cNvSpPr/>
          <p:nvPr/>
        </p:nvSpPr>
        <p:spPr>
          <a:xfrm>
            <a:off x="4211960" y="4088532"/>
            <a:ext cx="3571900" cy="2171700"/>
          </a:xfrm>
          <a:prstGeom prst="wedgeRectCallout">
            <a:avLst>
              <a:gd name="adj1" fmla="val -74515"/>
              <a:gd name="adj2" fmla="val -3246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2400" dirty="0" smtClean="0"/>
              <a:t>Not only is 1 converted to True. 1 equals True directly!</a:t>
            </a:r>
          </a:p>
          <a:p>
            <a:r>
              <a:rPr lang="en-US" sz="2400" dirty="0" smtClean="0"/>
              <a:t>0 equals False. 1 and True are the same thing in Python!</a:t>
            </a:r>
          </a:p>
        </p:txBody>
      </p:sp>
    </p:spTree>
    <p:extLst>
      <p:ext uri="{BB962C8B-B14F-4D97-AF65-F5344CB8AC3E}">
        <p14:creationId xmlns:p14="http://schemas.microsoft.com/office/powerpoint/2010/main" val="65334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Introduction to programming with Python&amp;#x0D;&amp;#x0A;First steps: variables, operators and math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Allereerst…&amp;quot;&quot;/&gt;&lt;property id=&quot;20307&quot; value=&quot;294&quot;/&gt;&lt;/object&gt;&lt;object type=&quot;3&quot; unique_id=&quot;10006&quot;&gt;&lt;property id=&quot;20148&quot; value=&quot;5&quot;/&gt;&lt;property id=&quot;20300&quot; value=&quot;Slide 3 - &amp;quot;Why programming?&amp;quot;&quot;/&gt;&lt;property id=&quot;20307&quot; value=&quot;259&quot;/&gt;&lt;/object&gt;&lt;object type=&quot;3&quot; unique_id=&quot;10007&quot;&gt;&lt;property id=&quot;20148&quot; value=&quot;5&quot;/&gt;&lt;property id=&quot;20300&quot; value=&quot;Slide 4 - &amp;quot;What is programming?&amp;quot;&quot;/&gt;&lt;property id=&quot;20307&quot; value=&quot;282&quot;/&gt;&lt;/object&gt;&lt;object type=&quot;3&quot; unique_id=&quot;10008&quot;&gt;&lt;property id=&quot;20148&quot; value=&quot;5&quot;/&gt;&lt;property id=&quot;20300&quot; value=&quot;Slide 5 - &amp;quot;Why scripting...and what is it anyway?&amp;quot;&quot;/&gt;&lt;property id=&quot;20307&quot; value=&quot;258&quot;/&gt;&lt;/object&gt;&lt;object type=&quot;3&quot; unique_id=&quot;10009&quot;&gt;&lt;property id=&quot;20148&quot; value=&quot;5&quot;/&gt;&lt;property id=&quot;20300&quot; value=&quot;Slide 6 - &amp;quot;The simplest possible Python program&amp;quot;&quot;/&gt;&lt;property id=&quot;20307&quot; value=&quot;260&quot;/&gt;&lt;/object&gt;&lt;object type=&quot;3&quot; unique_id=&quot;10010&quot;&gt;&lt;property id=&quot;20148&quot; value=&quot;5&quot;/&gt;&lt;property id=&quot;20300&quot; value=&quot;Slide 7 - &amp;quot;Running Python code&amp;quot;&quot;/&gt;&lt;property id=&quot;20307&quot; value=&quot;269&quot;/&gt;&lt;/object&gt;&lt;object type=&quot;3&quot; unique_id=&quot;10011&quot;&gt;&lt;property id=&quot;20148&quot; value=&quot;5&quot;/&gt;&lt;property id=&quot;20300&quot; value=&quot;Slide 8 - &amp;quot;Now the same in Idle&amp;quot;&quot;/&gt;&lt;property id=&quot;20307&quot; value=&quot;295&quot;/&gt;&lt;/object&gt;&lt;object type=&quot;3&quot; unique_id=&quot;10012&quot;&gt;&lt;property id=&quot;20148&quot; value=&quot;5&quot;/&gt;&lt;property id=&quot;20300&quot; value=&quot;Slide 9 - &amp;quot;Why Python&amp;quot;&quot;/&gt;&lt;property id=&quot;20307&quot; value=&quot;266&quot;/&gt;&lt;/object&gt;&lt;object type=&quot;3&quot; unique_id=&quot;10013&quot;&gt;&lt;property id=&quot;20148&quot; value=&quot;5&quot;/&gt;&lt;property id=&quot;20300&quot; value=&quot;Slide 10 - &amp;quot;Will I be stuck with Python?&amp;quot;&quot;/&gt;&lt;property id=&quot;20307&quot; value=&quot;267&quot;/&gt;&lt;/object&gt;&lt;object type=&quot;3&quot; unique_id=&quot;10014&quot;&gt;&lt;property id=&quot;20148&quot; value=&quot;5&quot;/&gt;&lt;property id=&quot;20300&quot; value=&quot;Slide 11 - &amp;quot;How programs are created&amp;quot;&quot;/&gt;&lt;property id=&quot;20307&quot; value=&quot;261&quot;/&gt;&lt;/object&gt;&lt;object type=&quot;3&quot; unique_id=&quot;10015&quot;&gt;&lt;property id=&quot;20148&quot; value=&quot;5&quot;/&gt;&lt;property id=&quot;20300&quot; value=&quot;Slide 12 - &amp;quot;How programs are written&amp;quot;&quot;/&gt;&lt;property id=&quot;20307&quot; value=&quot;286&quot;/&gt;&lt;/object&gt;&lt;object type=&quot;3&quot; unique_id=&quot;10016&quot;&gt;&lt;property id=&quot;20148&quot; value=&quot;5&quot;/&gt;&lt;property id=&quot;20300&quot; value=&quot;Slide 13 - &amp;quot;A small real-life example&amp;quot;&quot;/&gt;&lt;property id=&quot;20307&quot; value=&quot;283&quot;/&gt;&lt;/object&gt;&lt;object type=&quot;3&quot; unique_id=&quot;10017&quot;&gt;&lt;property id=&quot;20148&quot; value=&quot;5&quot;/&gt;&lt;property id=&quot;20300&quot; value=&quot;Slide 14 - &amp;quot;A small real-life example&amp;quot;&quot;/&gt;&lt;property id=&quot;20307&quot; value=&quot;284&quot;/&gt;&lt;/object&gt;&lt;object type=&quot;3&quot; unique_id=&quot;10018&quot;&gt;&lt;property id=&quot;20148&quot; value=&quot;5&quot;/&gt;&lt;property id=&quot;20300&quot; value=&quot;Slide 15 - &amp;quot;A small real-life example&amp;quot;&quot;/&gt;&lt;property id=&quot;20307&quot; value=&quot;285&quot;/&gt;&lt;/object&gt;&lt;object type=&quot;3&quot; unique_id=&quot;10019&quot;&gt;&lt;property id=&quot;20148&quot; value=&quot;5&quot;/&gt;&lt;property id=&quot;20300&quot; value=&quot;Slide 16 - &amp;quot;Programs are all about data&amp;quot;&quot;/&gt;&lt;property id=&quot;20307&quot; value=&quot;262&quot;/&gt;&lt;/object&gt;&lt;object type=&quot;3&quot; unique_id=&quot;10020&quot;&gt;&lt;property id=&quot;20148&quot; value=&quot;5&quot;/&gt;&lt;property id=&quot;20300&quot; value=&quot;Slide 17 - &amp;quot;Creating variables&amp;quot;&quot;/&gt;&lt;property id=&quot;20307&quot; value=&quot;263&quot;/&gt;&lt;/object&gt;&lt;object type=&quot;3&quot; unique_id=&quot;10021&quot;&gt;&lt;property id=&quot;20148&quot; value=&quot;5&quot;/&gt;&lt;property id=&quot;20300&quot; value=&quot;Slide 18 - &amp;quot;Using and printing variables&amp;quot;&quot;/&gt;&lt;property id=&quot;20307&quot; value=&quot;264&quot;/&gt;&lt;/object&gt;&lt;object type=&quot;3&quot; unique_id=&quot;10022&quot;&gt;&lt;property id=&quot;20148&quot; value=&quot;5&quot;/&gt;&lt;property id=&quot;20300&quot; value=&quot;Slide 19 - &amp;quot;Printing things&amp;quot;&quot;/&gt;&lt;property id=&quot;20307&quot; value=&quot;288&quot;/&gt;&lt;/object&gt;&lt;object type=&quot;3&quot; unique_id=&quot;10023&quot;&gt;&lt;property id=&quot;20148&quot; value=&quot;5&quot;/&gt;&lt;property id=&quot;20300&quot; value=&quot;Slide 20 - &amp;quot;Printing variables&amp;quot;&quot;/&gt;&lt;property id=&quot;20307&quot; value=&quot;265&quot;/&gt;&lt;/object&gt;&lt;object type=&quot;3&quot; unique_id=&quot;10024&quot;&gt;&lt;property id=&quot;20148&quot; value=&quot;5&quot;/&gt;&lt;property id=&quot;20300&quot; value=&quot;Slide 21 - &amp;quot;Printing multiple things&amp;quot;&quot;/&gt;&lt;property id=&quot;20307&quot; value=&quot;310&quot;/&gt;&lt;/object&gt;&lt;object type=&quot;3&quot; unique_id=&quot;10025&quot;&gt;&lt;property id=&quot;20148&quot; value=&quot;5&quot;/&gt;&lt;property id=&quot;20300&quot; value=&quot;Slide 22 - &amp;quot;Printing multiple things&amp;quot;&quot;/&gt;&lt;property id=&quot;20307&quot; value=&quot;311&quot;/&gt;&lt;/object&gt;&lt;object type=&quot;3&quot; unique_id=&quot;10026&quot;&gt;&lt;property id=&quot;20148&quot; value=&quot;5&quot;/&gt;&lt;property id=&quot;20300&quot; value=&quot;Slide 23 - &amp;quot;Using and printing variables&amp;quot;&quot;/&gt;&lt;property id=&quot;20307&quot; value=&quot;268&quot;/&gt;&lt;/object&gt;&lt;object type=&quot;3&quot; unique_id=&quot;10027&quot;&gt;&lt;property id=&quot;20148&quot; value=&quot;5&quot;/&gt;&lt;property id=&quot;20300&quot; value=&quot;Slide 24 - &amp;quot;Practice (1)&amp;quot;&quot;/&gt;&lt;property id=&quot;20307&quot; value=&quot;300&quot;/&gt;&lt;/object&gt;&lt;object type=&quot;3&quot; unique_id=&quot;10028&quot;&gt;&lt;property id=&quot;20148&quot; value=&quot;5&quot;/&gt;&lt;property id=&quot;20300&quot; value=&quot;Slide 25 - &amp;quot;Types of variables&amp;quot;&quot;/&gt;&lt;property id=&quot;20307&quot; value=&quot;296&quot;/&gt;&lt;/object&gt;&lt;object type=&quot;3&quot; unique_id=&quot;10029&quot;&gt;&lt;property id=&quot;20148&quot; value=&quot;5&quot;/&gt;&lt;property id=&quot;20300&quot; value=&quot;Slide 26 - &amp;quot;Types of variables&amp;quot;&quot;/&gt;&lt;property id=&quot;20307&quot; value=&quot;301&quot;/&gt;&lt;/object&gt;&lt;object type=&quot;3&quot; unique_id=&quot;10030&quot;&gt;&lt;property id=&quot;20148&quot; value=&quot;5&quot;/&gt;&lt;property id=&quot;20300&quot; value=&quot;Slide 27 - &amp;quot;Changing Types of variables&amp;quot;&quot;/&gt;&lt;property id=&quot;20307&quot; value=&quot;299&quot;/&gt;&lt;/object&gt;&lt;object type=&quot;3&quot; unique_id=&quot;10031&quot;&gt;&lt;property id=&quot;20148&quot; value=&quot;5&quot;/&gt;&lt;property id=&quot;20300&quot; value=&quot;Slide 28 - &amp;quot;Practice (2)&amp;quot;&quot;/&gt;&lt;property id=&quot;20307&quot; value=&quot;302&quot;/&gt;&lt;/object&gt;&lt;object type=&quot;3&quot; unique_id=&quot;10032&quot;&gt;&lt;property id=&quot;20148&quot; value=&quot;5&quot;/&gt;&lt;property id=&quot;20300&quot; value=&quot;Slide 29 - &amp;quot;Practice (3)&amp;quot;&quot;/&gt;&lt;property id=&quot;20307&quot; value=&quot;303&quot;/&gt;&lt;/object&gt;&lt;object type=&quot;3&quot; unique_id=&quot;10033&quot;&gt;&lt;property id=&quot;20148&quot; value=&quot;5&quot;/&gt;&lt;property id=&quot;20300&quot; value=&quot;Slide 30 - &amp;quot;Practice (3) answers&amp;quot;&quot;/&gt;&lt;property id=&quot;20307&quot; value=&quot;304&quot;/&gt;&lt;/object&gt;&lt;object type=&quot;3&quot; unique_id=&quot;10034&quot;&gt;&lt;property id=&quot;20148&quot; value=&quot;5&quot;/&gt;&lt;property id=&quot;20300&quot; value=&quot;Slide 31 - &amp;quot;Asking your user something&amp;quot;&quot;/&gt;&lt;property id=&quot;20307&quot; value=&quot;297&quot;/&gt;&lt;/object&gt;&lt;object type=&quot;3&quot; unique_id=&quot;10035&quot;&gt;&lt;property id=&quot;20148&quot; value=&quot;5&quot;/&gt;&lt;property id=&quot;20300&quot; value=&quot;Slide 32 - &amp;quot;Practice (4)&amp;quot;&quot;/&gt;&lt;property id=&quot;20307&quot; value=&quot;298&quot;/&gt;&lt;/object&gt;&lt;object type=&quot;3&quot; unique_id=&quot;10036&quot;&gt;&lt;property id=&quot;20148&quot; value=&quot;5&quot;/&gt;&lt;property id=&quot;20300&quot; value=&quot;Slide 33 - &amp;quot;Practice (4) answer&amp;quot;&quot;/&gt;&lt;property id=&quot;20307&quot; value=&quot;305&quot;/&gt;&lt;/object&gt;&lt;object type=&quot;3&quot; unique_id=&quot;10037&quot;&gt;&lt;property id=&quot;20148&quot; value=&quot;5&quot;/&gt;&lt;property id=&quot;20300&quot; value=&quot;Slide 34 - &amp;quot;Code formatting&amp;quot;&quot;/&gt;&lt;property id=&quot;20307&quot; value=&quot;270&quot;/&gt;&lt;/object&gt;&lt;object type=&quot;3&quot; unique_id=&quot;10038&quot;&gt;&lt;property id=&quot;20148&quot; value=&quot;5&quot;/&gt;&lt;property id=&quot;20300&quot; value=&quot;Slide 35 - &amp;quot;Naming and code comments&amp;quot;&quot;/&gt;&lt;property id=&quot;20307&quot; value=&quot;271&quot;/&gt;&lt;/object&gt;&lt;object type=&quot;3&quot; unique_id=&quot;10039&quot;&gt;&lt;property id=&quot;20148&quot; value=&quot;5&quot;/&gt;&lt;property id=&quot;20300&quot; value=&quot;Slide 36 - &amp;quot;Style guide&amp;quot;&quot;/&gt;&lt;property id=&quot;20307&quot; value=&quot;308&quot;/&gt;&lt;/object&gt;&lt;object type=&quot;3&quot; unique_id=&quot;10040&quot;&gt;&lt;property id=&quot;20148&quot; value=&quot;5&quot;/&gt;&lt;property id=&quot;20300&quot; value=&quot;Slide 37 - &amp;quot;Doing some math&amp;quot;&quot;/&gt;&lt;property id=&quot;20307&quot; value=&quot;272&quot;/&gt;&lt;/object&gt;&lt;object type=&quot;3&quot; unique_id=&quot;10041&quot;&gt;&lt;property id=&quot;20148&quot; value=&quot;5&quot;/&gt;&lt;property id=&quot;20300&quot; value=&quot;Slide 38 - &amp;quot;Doing some math&amp;quot;&quot;/&gt;&lt;property id=&quot;20307&quot; value=&quot;309&quot;/&gt;&lt;/object&gt;&lt;object type=&quot;3&quot; unique_id=&quot;10042&quot;&gt;&lt;property id=&quot;20148&quot; value=&quot;5&quot;/&gt;&lt;property id=&quot;20300&quot; value=&quot;Slide 39 - &amp;quot;Operators&amp;quot;&quot;/&gt;&lt;property id=&quot;20307&quot; value=&quot;289&quot;/&gt;&lt;/object&gt;&lt;object type=&quot;3&quot; unique_id=&quot;10043&quot;&gt;&lt;property id=&quot;20148&quot; value=&quot;5&quot;/&gt;&lt;property id=&quot;20300&quot; value=&quot;Slide 40 - &amp;quot;Math operators&amp;quot;&quot;/&gt;&lt;property id=&quot;20307&quot; value=&quot;287&quot;/&gt;&lt;/object&gt;&lt;object type=&quot;3&quot; unique_id=&quot;10044&quot;&gt;&lt;property id=&quot;20148&quot; value=&quot;5&quot;/&gt;&lt;property id=&quot;20300&quot; value=&quot;Slide 41 - &amp;quot;Some usefule math functionality&amp;quot;&quot;/&gt;&lt;property id=&quot;20307&quot; value=&quot;291&quot;/&gt;&lt;/object&gt;&lt;object type=&quot;3&quot; unique_id=&quot;10045&quot;&gt;&lt;property id=&quot;20148&quot; value=&quot;5&quot;/&gt;&lt;property id=&quot;20300&quot; value=&quot;Slide 42 - &amp;quot;Some usefule math functionality&amp;quot;&quot;/&gt;&lt;property id=&quot;20307&quot; value=&quot;293&quot;/&gt;&lt;/object&gt;&lt;object type=&quot;3&quot; unique_id=&quot;10046&quot;&gt;&lt;property id=&quot;20148&quot; value=&quot;5&quot;/&gt;&lt;property id=&quot;20300&quot; value=&quot;Slide 43 - &amp;quot;Character data: strings&amp;quot;&quot;/&gt;&lt;property id=&quot;20307&quot; value=&quot;275&quot;/&gt;&lt;/object&gt;&lt;object type=&quot;3&quot; unique_id=&quot;10047&quot;&gt;&lt;property id=&quot;20148&quot; value=&quot;5&quot;/&gt;&lt;property id=&quot;20300&quot; value=&quot;Slide 44 - &amp;quot;Character data&amp;quot;&quot;/&gt;&lt;property id=&quot;20307&quot; value=&quot;276&quot;/&gt;&lt;/object&gt;&lt;object type=&quot;3&quot; unique_id=&quot;10048&quot;&gt;&lt;property id=&quot;20148&quot; value=&quot;5&quot;/&gt;&lt;property id=&quot;20300&quot; value=&quot;Slide 45 - &amp;quot;Character data&amp;quot;&quot;/&gt;&lt;property id=&quot;20307&quot; value=&quot;277&quot;/&gt;&lt;/object&gt;&lt;object type=&quot;3&quot; unique_id=&quot;10049&quot;&gt;&lt;property id=&quot;20148&quot; value=&quot;5&quot;/&gt;&lt;property id=&quot;20300&quot; value=&quot;Slide 46 - &amp;quot;Summary&amp;quot;&quot;/&gt;&lt;property id=&quot;20307&quot; value=&quot;290&quot;/&gt;&lt;/object&gt;&lt;/object&gt;&lt;/object&gt;&lt;/database&gt;"/>
  <p:tag name="SECTOMILLISECCONVERTED" val="1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heme1">
  <a:themeElements>
    <a:clrScheme name="PlantResInt beamer.pot 1">
      <a:dk1>
        <a:srgbClr val="808080"/>
      </a:dk1>
      <a:lt1>
        <a:srgbClr val="FFFFFF"/>
      </a:lt1>
      <a:dk2>
        <a:srgbClr val="004C78"/>
      </a:dk2>
      <a:lt2>
        <a:srgbClr val="FFFFFF"/>
      </a:lt2>
      <a:accent1>
        <a:srgbClr val="80BA64"/>
      </a:accent1>
      <a:accent2>
        <a:srgbClr val="E75200"/>
      </a:accent2>
      <a:accent3>
        <a:srgbClr val="AAB2BE"/>
      </a:accent3>
      <a:accent4>
        <a:srgbClr val="DADADA"/>
      </a:accent4>
      <a:accent5>
        <a:srgbClr val="C0D9B8"/>
      </a:accent5>
      <a:accent6>
        <a:srgbClr val="D14900"/>
      </a:accent6>
      <a:hlink>
        <a:srgbClr val="EAB200"/>
      </a:hlink>
      <a:folHlink>
        <a:srgbClr val="B2B2B2"/>
      </a:folHlink>
    </a:clrScheme>
    <a:fontScheme name="PlantResInt beamer.pot">
      <a:majorFont>
        <a:latin typeface="News Gothic"/>
        <a:ea typeface=""/>
        <a:cs typeface=""/>
      </a:majorFont>
      <a:minorFont>
        <a:latin typeface="News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/>
          </a:outerShdw>
        </a:effectLst>
      </a:spPr>
      <a:bodyPr vert="horz" wrap="square" lIns="95290" tIns="47645" rIns="95290" bIns="47645" numCol="1" anchor="t" anchorCtr="0" compatLnSpc="1">
        <a:prstTxWarp prst="textNoShape">
          <a:avLst/>
        </a:prstTxWarp>
      </a:bodyPr>
      <a:lstStyle>
        <a:defPPr marL="0" marR="0" indent="0" algn="l" defTabSz="9525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/>
          </a:outerShdw>
        </a:effectLst>
      </a:spPr>
      <a:bodyPr vert="horz" wrap="square" lIns="95290" tIns="47645" rIns="95290" bIns="47645" numCol="1" anchor="t" anchorCtr="0" compatLnSpc="1">
        <a:prstTxWarp prst="textNoShape">
          <a:avLst/>
        </a:prstTxWarp>
      </a:bodyPr>
      <a:lstStyle>
        <a:defPPr marL="0" marR="0" indent="0" algn="l" defTabSz="9525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lantResInt beamer.pot 1">
        <a:dk1>
          <a:srgbClr val="808080"/>
        </a:dk1>
        <a:lt1>
          <a:srgbClr val="FFFFFF"/>
        </a:lt1>
        <a:dk2>
          <a:srgbClr val="004C78"/>
        </a:dk2>
        <a:lt2>
          <a:srgbClr val="FFFFFF"/>
        </a:lt2>
        <a:accent1>
          <a:srgbClr val="80BA64"/>
        </a:accent1>
        <a:accent2>
          <a:srgbClr val="E75200"/>
        </a:accent2>
        <a:accent3>
          <a:srgbClr val="AAB2BE"/>
        </a:accent3>
        <a:accent4>
          <a:srgbClr val="DADADA"/>
        </a:accent4>
        <a:accent5>
          <a:srgbClr val="C0D9B8"/>
        </a:accent5>
        <a:accent6>
          <a:srgbClr val="D14900"/>
        </a:accent6>
        <a:hlink>
          <a:srgbClr val="EAB2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4415</TotalTime>
  <Words>2464</Words>
  <Application>Microsoft Macintosh PowerPoint</Application>
  <PresentationFormat>On-screen Show (4:3)</PresentationFormat>
  <Paragraphs>359</Paragraphs>
  <Slides>64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5" baseType="lpstr">
      <vt:lpstr>Agrofont</vt:lpstr>
      <vt:lpstr>Calibri</vt:lpstr>
      <vt:lpstr>Consolas</vt:lpstr>
      <vt:lpstr>Corbel</vt:lpstr>
      <vt:lpstr>News Gothic</vt:lpstr>
      <vt:lpstr>Wingdings</vt:lpstr>
      <vt:lpstr>Wingdings 2</vt:lpstr>
      <vt:lpstr>Wingdings 3</vt:lpstr>
      <vt:lpstr>Arial</vt:lpstr>
      <vt:lpstr>Theme1</vt:lpstr>
      <vt:lpstr>Module</vt:lpstr>
      <vt:lpstr>Introduction to programming with Python Data types and collections</vt:lpstr>
      <vt:lpstr>Programs and data</vt:lpstr>
      <vt:lpstr>Creating variables</vt:lpstr>
      <vt:lpstr>Creating variables</vt:lpstr>
      <vt:lpstr>Introduction</vt:lpstr>
      <vt:lpstr>Introduction</vt:lpstr>
      <vt:lpstr>None</vt:lpstr>
      <vt:lpstr>Booleans</vt:lpstr>
      <vt:lpstr>Booleans</vt:lpstr>
      <vt:lpstr>Booleans</vt:lpstr>
      <vt:lpstr>Integers</vt:lpstr>
      <vt:lpstr>Floats</vt:lpstr>
      <vt:lpstr>Floats</vt:lpstr>
      <vt:lpstr>Strings</vt:lpstr>
      <vt:lpstr>Strings</vt:lpstr>
      <vt:lpstr>String indexing</vt:lpstr>
      <vt:lpstr>String manipulation</vt:lpstr>
      <vt:lpstr>String slicing</vt:lpstr>
      <vt:lpstr>String slicing</vt:lpstr>
      <vt:lpstr>Wrong string indexing</vt:lpstr>
      <vt:lpstr>A first glance at objects &amp; methods </vt:lpstr>
      <vt:lpstr>What is a method?</vt:lpstr>
      <vt:lpstr>Method call, flavor 1</vt:lpstr>
      <vt:lpstr>Method call, flavor 2</vt:lpstr>
      <vt:lpstr>A first glance at objects &amp; methods </vt:lpstr>
      <vt:lpstr>String methods</vt:lpstr>
      <vt:lpstr>Use of string methods: strip()</vt:lpstr>
      <vt:lpstr>Use of string methods: split()</vt:lpstr>
      <vt:lpstr>Use of string methods: upper() and lower()</vt:lpstr>
      <vt:lpstr>Use of string methods: find() and index()</vt:lpstr>
      <vt:lpstr>Warning! Strings are immutable</vt:lpstr>
      <vt:lpstr>Lists</vt:lpstr>
      <vt:lpstr>List basics</vt:lpstr>
      <vt:lpstr>List basics: extend</vt:lpstr>
      <vt:lpstr>List: change a list</vt:lpstr>
      <vt:lpstr>List: delete and insert multiple items</vt:lpstr>
      <vt:lpstr>Nested Lists</vt:lpstr>
      <vt:lpstr>Some useful list methods</vt:lpstr>
      <vt:lpstr>Some useful functions</vt:lpstr>
      <vt:lpstr>Warning! copy of list</vt:lpstr>
      <vt:lpstr>Solution! copy list</vt:lpstr>
      <vt:lpstr>Tuples</vt:lpstr>
      <vt:lpstr>Tuples</vt:lpstr>
      <vt:lpstr>Why use tuples?</vt:lpstr>
      <vt:lpstr>Shared sequence operations:     list, string, tuple</vt:lpstr>
      <vt:lpstr>Dictionaries</vt:lpstr>
      <vt:lpstr>Dictionaries: keys and values</vt:lpstr>
      <vt:lpstr>Dictionaries: keys and values</vt:lpstr>
      <vt:lpstr>Dictionaries: prevent error if key does not exist</vt:lpstr>
      <vt:lpstr>Dictionaries are unordered</vt:lpstr>
      <vt:lpstr>Python Arithmetic Operators </vt:lpstr>
      <vt:lpstr> Python Arithmetic Operators: examples  </vt:lpstr>
      <vt:lpstr> Python Comparison Operators </vt:lpstr>
      <vt:lpstr> Python Comparison Operators: examples  </vt:lpstr>
      <vt:lpstr> Python assignment operators </vt:lpstr>
      <vt:lpstr> Python assignment operators: examples  </vt:lpstr>
      <vt:lpstr> Python membership and identity operators </vt:lpstr>
      <vt:lpstr> Python membership and identity operators: examples  </vt:lpstr>
      <vt:lpstr> The Math module</vt:lpstr>
      <vt:lpstr> The Math module</vt:lpstr>
      <vt:lpstr> The Math module</vt:lpstr>
      <vt:lpstr>The Math module: examples</vt:lpstr>
      <vt:lpstr>The random module</vt:lpstr>
      <vt:lpstr>The random module: examples</vt:lpstr>
    </vt:vector>
  </TitlesOfParts>
  <Company>Hanze Hogeschool Groningen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scripting with Python</dc:title>
  <dc:creator>MA Noback</dc:creator>
  <cp:lastModifiedBy>Hageman J, Jurre</cp:lastModifiedBy>
  <cp:revision>549</cp:revision>
  <dcterms:created xsi:type="dcterms:W3CDTF">2011-01-05T15:59:37Z</dcterms:created>
  <dcterms:modified xsi:type="dcterms:W3CDTF">2017-09-18T08:07:33Z</dcterms:modified>
</cp:coreProperties>
</file>