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</p:sldMasterIdLst>
  <p:notesMasterIdLst>
    <p:notesMasterId r:id="rId19"/>
  </p:notesMasterIdLst>
  <p:sldIdLst>
    <p:sldId id="256" r:id="rId3"/>
    <p:sldId id="369" r:id="rId4"/>
    <p:sldId id="388" r:id="rId5"/>
    <p:sldId id="390" r:id="rId6"/>
    <p:sldId id="392" r:id="rId7"/>
    <p:sldId id="393" r:id="rId8"/>
    <p:sldId id="394" r:id="rId9"/>
    <p:sldId id="395" r:id="rId10"/>
    <p:sldId id="396" r:id="rId11"/>
    <p:sldId id="399" r:id="rId12"/>
    <p:sldId id="397" r:id="rId13"/>
    <p:sldId id="398" r:id="rId14"/>
    <p:sldId id="400" r:id="rId15"/>
    <p:sldId id="401" r:id="rId16"/>
    <p:sldId id="403" r:id="rId17"/>
    <p:sldId id="402" r:id="rId18"/>
  </p:sldIdLst>
  <p:sldSz cx="9144000" cy="6858000" type="screen4x3"/>
  <p:notesSz cx="6858000" cy="9144000"/>
  <p:custDataLst>
    <p:tags r:id="rId20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0"/>
    <p:restoredTop sz="89648" autoAdjust="0"/>
  </p:normalViewPr>
  <p:slideViewPr>
    <p:cSldViewPr>
      <p:cViewPr varScale="1">
        <p:scale>
          <a:sx n="105" d="100"/>
          <a:sy n="105" d="100"/>
        </p:scale>
        <p:origin x="19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3DDA3-FA06-451C-A817-EACB740B0B24}" type="datetimeFigureOut">
              <a:rPr lang="nl-NL" smtClean="0"/>
              <a:pPr/>
              <a:t>05-10-17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0D56C-483A-46D7-A04C-DE563D705A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5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55600"/>
            <a:ext cx="2019300" cy="5892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55600"/>
            <a:ext cx="5905500" cy="5892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10/5/17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3962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962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4C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8077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55600"/>
            <a:ext cx="8077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>
            <a:off x="-3175" y="920750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297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2800" y="5772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29741" name="Picture 4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81800" y="0"/>
            <a:ext cx="2376488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2pPr>
      <a:lvl3pPr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3pPr>
      <a:lvl4pPr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4pPr>
      <a:lvl5pPr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5pPr>
      <a:lvl6pPr marL="457200"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6pPr>
      <a:lvl7pPr marL="914400"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7pPr>
      <a:lvl8pPr marL="1371600"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8pPr>
      <a:lvl9pPr marL="1828800"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E75200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BA64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Agrofont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Agrofont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Agrofont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Agrofont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Agrofont" pitchFamily="2" charset="0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pPr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55848"/>
            <a:ext cx="8077200" cy="207335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programming with Python</a:t>
            </a:r>
            <a:br>
              <a:rPr lang="en-US" dirty="0" smtClean="0"/>
            </a:br>
            <a:r>
              <a:rPr lang="en-US" sz="3600" dirty="0" smtClean="0"/>
              <a:t>Booleans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8840"/>
            <a:ext cx="8077200" cy="1139576"/>
          </a:xfrm>
        </p:spPr>
        <p:txBody>
          <a:bodyPr>
            <a:normAutofit/>
          </a:bodyPr>
          <a:lstStyle/>
          <a:p>
            <a:r>
              <a:rPr lang="en-US" dirty="0" smtClean="0"/>
              <a:t>Bioinformatics data processing and –analysis using the scripting language Python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5076056" y="692696"/>
            <a:ext cx="3599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J. Hageman</a:t>
            </a:r>
          </a:p>
          <a:p>
            <a:r>
              <a:rPr lang="en-US" dirty="0" err="1" smtClean="0"/>
              <a:t>Hanze</a:t>
            </a:r>
            <a:r>
              <a:rPr lang="en-US" dirty="0" smtClean="0"/>
              <a:t> </a:t>
            </a:r>
            <a:r>
              <a:rPr lang="en-US" i="1" dirty="0" smtClean="0"/>
              <a:t>University of Applied Sciences</a:t>
            </a:r>
          </a:p>
          <a:p>
            <a:r>
              <a:rPr lang="en-US" dirty="0" smtClean="0"/>
              <a:t>Groningen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3440516" cy="4854426"/>
          </a:xfrm>
          <a:prstGeom prst="rect">
            <a:avLst/>
          </a:prstGeom>
        </p:spPr>
      </p:pic>
      <p:sp>
        <p:nvSpPr>
          <p:cNvPr id="10" name="Rechthoekige toelichting 10"/>
          <p:cNvSpPr/>
          <p:nvPr/>
        </p:nvSpPr>
        <p:spPr>
          <a:xfrm>
            <a:off x="5940152" y="1628800"/>
            <a:ext cx="2353464" cy="1155176"/>
          </a:xfrm>
          <a:prstGeom prst="wedgeRectCallout">
            <a:avLst>
              <a:gd name="adj1" fmla="val -162188"/>
              <a:gd name="adj2" fmla="val 6894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As soon as an </a:t>
            </a:r>
            <a:r>
              <a:rPr lang="en-US" sz="2000" b="1" dirty="0" smtClean="0"/>
              <a:t>and</a:t>
            </a:r>
            <a:r>
              <a:rPr lang="en-US" sz="2000" dirty="0" smtClean="0"/>
              <a:t> expression finds False: it’s False.</a:t>
            </a:r>
            <a:endParaRPr lang="nl-NL" sz="2000" dirty="0">
              <a:solidFill>
                <a:schemeClr val="bg1"/>
              </a:solidFill>
            </a:endParaRPr>
          </a:p>
        </p:txBody>
      </p:sp>
      <p:sp>
        <p:nvSpPr>
          <p:cNvPr id="11" name="Rechthoekige toelichting 10"/>
          <p:cNvSpPr/>
          <p:nvPr/>
        </p:nvSpPr>
        <p:spPr>
          <a:xfrm>
            <a:off x="5940152" y="3789040"/>
            <a:ext cx="2353464" cy="1155176"/>
          </a:xfrm>
          <a:prstGeom prst="wedgeRectCallout">
            <a:avLst>
              <a:gd name="adj1" fmla="val -162188"/>
              <a:gd name="adj2" fmla="val 6894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As soon as an </a:t>
            </a:r>
            <a:r>
              <a:rPr lang="en-US" sz="2000" b="1" dirty="0" smtClean="0"/>
              <a:t>or</a:t>
            </a:r>
            <a:r>
              <a:rPr lang="en-US" sz="2000" dirty="0" smtClean="0"/>
              <a:t> expression finds True: it’s True.</a:t>
            </a: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1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 Priority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25609"/>
          </a:xfrm>
        </p:spPr>
        <p:txBody>
          <a:bodyPr>
            <a:normAutofit/>
          </a:bodyPr>
          <a:lstStyle/>
          <a:p>
            <a:r>
              <a:rPr lang="en-US" b="1" dirty="0" smtClean="0"/>
              <a:t>or</a:t>
            </a:r>
            <a:r>
              <a:rPr lang="en-US" dirty="0" smtClean="0"/>
              <a:t> is </a:t>
            </a:r>
            <a:r>
              <a:rPr lang="en-US" dirty="0"/>
              <a:t>a short-circuit operator, so it only evaluates the second argument if the first one is </a:t>
            </a:r>
            <a:r>
              <a:rPr lang="en-US" b="1" dirty="0"/>
              <a:t>false</a:t>
            </a:r>
            <a:r>
              <a:rPr lang="en-US" dirty="0"/>
              <a:t>.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221088"/>
            <a:ext cx="6948264" cy="1893334"/>
          </a:xfrm>
          <a:prstGeom prst="rect">
            <a:avLst/>
          </a:prstGeom>
        </p:spPr>
      </p:pic>
      <p:sp>
        <p:nvSpPr>
          <p:cNvPr id="5" name="Rechthoekige toelichting 10"/>
          <p:cNvSpPr/>
          <p:nvPr/>
        </p:nvSpPr>
        <p:spPr>
          <a:xfrm>
            <a:off x="3275856" y="3065912"/>
            <a:ext cx="2353464" cy="1155176"/>
          </a:xfrm>
          <a:prstGeom prst="wedgeRectCallout">
            <a:avLst>
              <a:gd name="adj1" fmla="val -97951"/>
              <a:gd name="adj2" fmla="val 5522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bool(0) is False so Python will </a:t>
            </a:r>
            <a:r>
              <a:rPr lang="en-US" sz="2000" smtClean="0"/>
              <a:t>continue with bool(1)</a:t>
            </a:r>
            <a:endParaRPr lang="nl-NL" sz="2000" dirty="0">
              <a:solidFill>
                <a:schemeClr val="bg1"/>
              </a:solidFill>
            </a:endParaRPr>
          </a:p>
        </p:txBody>
      </p:sp>
      <p:sp>
        <p:nvSpPr>
          <p:cNvPr id="6" name="Rechthoekige toelichting 10"/>
          <p:cNvSpPr/>
          <p:nvPr/>
        </p:nvSpPr>
        <p:spPr>
          <a:xfrm>
            <a:off x="5886072" y="3648836"/>
            <a:ext cx="2353464" cy="1155176"/>
          </a:xfrm>
          <a:prstGeom prst="wedgeRectCallout">
            <a:avLst>
              <a:gd name="adj1" fmla="val -204150"/>
              <a:gd name="adj2" fmla="val 5944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bool(1) is True so Python will stop. No need to continue.</a:t>
            </a:r>
            <a:endParaRPr lang="nl-NL" sz="2000" dirty="0">
              <a:solidFill>
                <a:schemeClr val="bg1"/>
              </a:solidFill>
            </a:endParaRPr>
          </a:p>
        </p:txBody>
      </p:sp>
      <p:sp>
        <p:nvSpPr>
          <p:cNvPr id="7" name="Rechthoekige toelichting 10"/>
          <p:cNvSpPr/>
          <p:nvPr/>
        </p:nvSpPr>
        <p:spPr>
          <a:xfrm>
            <a:off x="6637188" y="5643164"/>
            <a:ext cx="2353464" cy="1155176"/>
          </a:xfrm>
          <a:prstGeom prst="wedgeRectCallout">
            <a:avLst>
              <a:gd name="adj1" fmla="val -85518"/>
              <a:gd name="adj2" fmla="val -4926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Python will stop here. No need to continue.</a:t>
            </a: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2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054100"/>
            <a:ext cx="8100392" cy="2041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 Priority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25609"/>
          </a:xfrm>
        </p:spPr>
        <p:txBody>
          <a:bodyPr>
            <a:normAutofit/>
          </a:bodyPr>
          <a:lstStyle/>
          <a:p>
            <a:r>
              <a:rPr lang="en-US" b="1" dirty="0" smtClean="0"/>
              <a:t>and</a:t>
            </a:r>
            <a:r>
              <a:rPr lang="en-US" dirty="0" smtClean="0"/>
              <a:t> is also </a:t>
            </a:r>
            <a:r>
              <a:rPr lang="en-US" dirty="0"/>
              <a:t>short-circuit operator, so it only evaluates the second argument if the first one is </a:t>
            </a:r>
            <a:r>
              <a:rPr lang="en-US" dirty="0" smtClean="0"/>
              <a:t>true.</a:t>
            </a:r>
            <a:endParaRPr lang="en-US" b="1" dirty="0" smtClean="0"/>
          </a:p>
        </p:txBody>
      </p:sp>
      <p:sp>
        <p:nvSpPr>
          <p:cNvPr id="5" name="Rechthoekige toelichting 10"/>
          <p:cNvSpPr/>
          <p:nvPr/>
        </p:nvSpPr>
        <p:spPr>
          <a:xfrm>
            <a:off x="3124984" y="2984212"/>
            <a:ext cx="2353464" cy="1155176"/>
          </a:xfrm>
          <a:prstGeom prst="wedgeRectCallout">
            <a:avLst>
              <a:gd name="adj1" fmla="val -97951"/>
              <a:gd name="adj2" fmla="val 5522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bool(0) is False so Python will </a:t>
            </a:r>
            <a:r>
              <a:rPr lang="en-US" sz="2000" smtClean="0"/>
              <a:t>stop here.</a:t>
            </a:r>
            <a:endParaRPr lang="nl-NL" sz="2000" dirty="0">
              <a:solidFill>
                <a:schemeClr val="bg1"/>
              </a:solidFill>
            </a:endParaRPr>
          </a:p>
        </p:txBody>
      </p:sp>
      <p:sp>
        <p:nvSpPr>
          <p:cNvPr id="6" name="Rechthoekige toelichting 10"/>
          <p:cNvSpPr/>
          <p:nvPr/>
        </p:nvSpPr>
        <p:spPr>
          <a:xfrm>
            <a:off x="5658068" y="3653295"/>
            <a:ext cx="2353464" cy="1155176"/>
          </a:xfrm>
          <a:prstGeom prst="wedgeRectCallout">
            <a:avLst>
              <a:gd name="adj1" fmla="val -204150"/>
              <a:gd name="adj2" fmla="val 5944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bool(1) is True so Python will continue. </a:t>
            </a:r>
            <a:endParaRPr lang="nl-NL" sz="2000" dirty="0">
              <a:solidFill>
                <a:schemeClr val="bg1"/>
              </a:solidFill>
            </a:endParaRPr>
          </a:p>
        </p:txBody>
      </p:sp>
      <p:sp>
        <p:nvSpPr>
          <p:cNvPr id="7" name="Rechthoekige toelichting 10"/>
          <p:cNvSpPr/>
          <p:nvPr/>
        </p:nvSpPr>
        <p:spPr>
          <a:xfrm>
            <a:off x="6637188" y="5643164"/>
            <a:ext cx="2353464" cy="1155176"/>
          </a:xfrm>
          <a:prstGeom prst="wedgeRectCallout">
            <a:avLst>
              <a:gd name="adj1" fmla="val -56507"/>
              <a:gd name="adj2" fmla="val -6298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Python will stop here. No need to continue.</a:t>
            </a: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1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circuit operator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4824"/>
            <a:ext cx="3561825" cy="4653136"/>
          </a:xfrm>
          <a:prstGeom prst="rect">
            <a:avLst/>
          </a:prstGeom>
        </p:spPr>
      </p:pic>
      <p:sp>
        <p:nvSpPr>
          <p:cNvPr id="10" name="Rechthoekige toelichting 10"/>
          <p:cNvSpPr/>
          <p:nvPr/>
        </p:nvSpPr>
        <p:spPr>
          <a:xfrm>
            <a:off x="5076056" y="1810936"/>
            <a:ext cx="2353464" cy="1155176"/>
          </a:xfrm>
          <a:prstGeom prst="wedgeRectCallout">
            <a:avLst>
              <a:gd name="adj1" fmla="val -100023"/>
              <a:gd name="adj2" fmla="val 2145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Two functions are defined: One returns True, the other False</a:t>
            </a:r>
            <a:endParaRPr lang="nl-NL" sz="2000" dirty="0">
              <a:solidFill>
                <a:schemeClr val="bg1"/>
              </a:solidFill>
            </a:endParaRPr>
          </a:p>
        </p:txBody>
      </p:sp>
      <p:sp>
        <p:nvSpPr>
          <p:cNvPr id="11" name="Rechthoekige toelichting 10"/>
          <p:cNvSpPr/>
          <p:nvPr/>
        </p:nvSpPr>
        <p:spPr>
          <a:xfrm>
            <a:off x="5580112" y="3501008"/>
            <a:ext cx="2353464" cy="1584176"/>
          </a:xfrm>
          <a:prstGeom prst="wedgeRectCallout">
            <a:avLst>
              <a:gd name="adj1" fmla="val -126961"/>
              <a:gd name="adj2" fmla="val -3554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return_false</a:t>
            </a:r>
            <a:r>
              <a:rPr lang="en-US" sz="2000" dirty="0" smtClean="0"/>
              <a:t>() does not run because the </a:t>
            </a:r>
            <a:r>
              <a:rPr lang="en-US" sz="2000" b="1" dirty="0" smtClean="0"/>
              <a:t>or</a:t>
            </a:r>
            <a:r>
              <a:rPr lang="en-US" sz="2000" dirty="0" smtClean="0"/>
              <a:t> statement has received True already</a:t>
            </a:r>
            <a:endParaRPr lang="nl-NL" sz="2000" dirty="0">
              <a:solidFill>
                <a:schemeClr val="bg1"/>
              </a:solidFill>
            </a:endParaRPr>
          </a:p>
        </p:txBody>
      </p:sp>
      <p:sp>
        <p:nvSpPr>
          <p:cNvPr id="13" name="Rechthoekige toelichting 10"/>
          <p:cNvSpPr/>
          <p:nvPr/>
        </p:nvSpPr>
        <p:spPr>
          <a:xfrm>
            <a:off x="6226836" y="5246376"/>
            <a:ext cx="2353464" cy="1584176"/>
          </a:xfrm>
          <a:prstGeom prst="wedgeRectCallout">
            <a:avLst>
              <a:gd name="adj1" fmla="val -149755"/>
              <a:gd name="adj2" fmla="val -1245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return_true</a:t>
            </a:r>
            <a:r>
              <a:rPr lang="en-US" sz="2000" dirty="0" smtClean="0"/>
              <a:t>() does not run because the </a:t>
            </a:r>
            <a:r>
              <a:rPr lang="en-US" sz="2000" b="1" dirty="0" smtClean="0"/>
              <a:t>and</a:t>
            </a:r>
            <a:r>
              <a:rPr lang="en-US" sz="2000" dirty="0" smtClean="0"/>
              <a:t> statement has received False already</a:t>
            </a: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 heater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0913" y="1945890"/>
            <a:ext cx="790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 and not (”Yes” == “Yes” or False) and not [] or 5 != 6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321297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True</a:t>
            </a:r>
            <a:r>
              <a:rPr lang="en-US" sz="3600" dirty="0" smtClean="0"/>
              <a:t> or </a:t>
            </a:r>
            <a:r>
              <a:rPr lang="en-US" sz="3600" smtClean="0">
                <a:solidFill>
                  <a:srgbClr val="FF0000"/>
                </a:solidFill>
              </a:rPr>
              <a:t>False</a:t>
            </a:r>
            <a:r>
              <a:rPr lang="en-US" sz="360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729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 heater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0913" y="1945890"/>
            <a:ext cx="790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 and not (”Yes” == “Yes” or False) and not [] or 5 != 6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7527" y="2483612"/>
            <a:ext cx="3148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so hard as it seems.</a:t>
            </a:r>
          </a:p>
          <a:p>
            <a:r>
              <a:rPr lang="en-US" dirty="0" smtClean="0"/>
              <a:t>First solve any equality checks: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9905" y="3129943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 and not (True or False) and not [] or True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5471" y="3591608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each and/or in parenthesis ():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4060113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 and not (True) and not [] or True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9359" y="4537564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each not and invert it: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5041362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 and False and True or True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2721" y="5410694"/>
            <a:ext cx="423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any remaining and/or and solve them: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088" y="5784616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True and False and True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or True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" y="626206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True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22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 heater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96" y="3501008"/>
            <a:ext cx="7236296" cy="7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There are only two possible Booleans:</a:t>
            </a:r>
          </a:p>
          <a:p>
            <a:r>
              <a:rPr lang="en-US" dirty="0" smtClean="0"/>
              <a:t>True</a:t>
            </a:r>
          </a:p>
          <a:p>
            <a:r>
              <a:rPr lang="en-US" dirty="0" smtClean="0"/>
              <a:t>False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Python you can convert many datatypes to </a:t>
            </a:r>
            <a:r>
              <a:rPr lang="en-US" dirty="0"/>
              <a:t>B</a:t>
            </a:r>
            <a:r>
              <a:rPr lang="en-US" dirty="0" smtClean="0"/>
              <a:t>oolean with the bool() function</a:t>
            </a:r>
          </a:p>
          <a:p>
            <a:r>
              <a:rPr lang="en-US" dirty="0" smtClean="0"/>
              <a:t>For every if/</a:t>
            </a:r>
            <a:r>
              <a:rPr lang="en-US" dirty="0" err="1" smtClean="0"/>
              <a:t>elif</a:t>
            </a:r>
            <a:r>
              <a:rPr lang="en-US" dirty="0" smtClean="0"/>
              <a:t>/else statement, expressions will be converted to Booleans</a:t>
            </a:r>
          </a:p>
        </p:txBody>
      </p:sp>
    </p:spTree>
    <p:extLst>
      <p:ext uri="{BB962C8B-B14F-4D97-AF65-F5344CB8AC3E}">
        <p14:creationId xmlns:p14="http://schemas.microsoft.com/office/powerpoint/2010/main" val="10417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4"/>
            <a:ext cx="4446527" cy="3698354"/>
          </a:xfrm>
          <a:prstGeom prst="rect">
            <a:avLst/>
          </a:prstGeom>
        </p:spPr>
      </p:pic>
      <p:sp>
        <p:nvSpPr>
          <p:cNvPr id="5" name="Rechthoekige toelichting 10"/>
          <p:cNvSpPr/>
          <p:nvPr/>
        </p:nvSpPr>
        <p:spPr>
          <a:xfrm>
            <a:off x="4716016" y="4040713"/>
            <a:ext cx="2353464" cy="1407057"/>
          </a:xfrm>
          <a:prstGeom prst="wedgeRectCallout">
            <a:avLst>
              <a:gd name="adj1" fmla="val -71530"/>
              <a:gd name="adj2" fmla="val -5294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This should be easy to follow by now</a:t>
            </a:r>
            <a:endParaRPr lang="nl-N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But many cases will be more complex.</a:t>
            </a:r>
          </a:p>
          <a:p>
            <a:pPr marL="118872" indent="0">
              <a:buNone/>
            </a:pPr>
            <a:r>
              <a:rPr lang="en-US" dirty="0" smtClean="0"/>
              <a:t>Example: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335678"/>
            <a:ext cx="4824536" cy="2687818"/>
          </a:xfrm>
          <a:prstGeom prst="rect">
            <a:avLst/>
          </a:prstGeom>
        </p:spPr>
      </p:pic>
      <p:sp>
        <p:nvSpPr>
          <p:cNvPr id="6" name="Rechthoekige toelichting 10"/>
          <p:cNvSpPr/>
          <p:nvPr/>
        </p:nvSpPr>
        <p:spPr>
          <a:xfrm>
            <a:off x="5076056" y="3140968"/>
            <a:ext cx="2353464" cy="1728192"/>
          </a:xfrm>
          <a:prstGeom prst="wedgeRectCallout">
            <a:avLst>
              <a:gd name="adj1" fmla="val -139912"/>
              <a:gd name="adj2" fmla="val -1461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This expression will test if the list is empty. Empty lists are evaluated as False!</a:t>
            </a:r>
            <a:endParaRPr lang="nl-N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But many cases will be more complex.</a:t>
            </a:r>
          </a:p>
          <a:p>
            <a:pPr marL="118872" indent="0">
              <a:buNone/>
            </a:pPr>
            <a:r>
              <a:rPr lang="en-US" dirty="0" smtClean="0"/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681004"/>
            <a:ext cx="3829298" cy="2376312"/>
          </a:xfrm>
          <a:prstGeom prst="rect">
            <a:avLst/>
          </a:prstGeom>
        </p:spPr>
      </p:pic>
      <p:sp>
        <p:nvSpPr>
          <p:cNvPr id="6" name="Rechthoekige toelichting 10"/>
          <p:cNvSpPr/>
          <p:nvPr/>
        </p:nvSpPr>
        <p:spPr>
          <a:xfrm>
            <a:off x="5406873" y="3714516"/>
            <a:ext cx="2353464" cy="1728192"/>
          </a:xfrm>
          <a:prstGeom prst="wedgeRectCallout">
            <a:avLst>
              <a:gd name="adj1" fmla="val -126961"/>
              <a:gd name="adj2" fmla="val 1783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Now the list was not empty so the else clause will be executed.</a:t>
            </a:r>
            <a:endParaRPr lang="nl-N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To understand this code, it is important that you understand how Booleans 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140968"/>
            <a:ext cx="5613400" cy="2628900"/>
          </a:xfrm>
          <a:prstGeom prst="rect">
            <a:avLst/>
          </a:prstGeom>
        </p:spPr>
      </p:pic>
      <p:sp>
        <p:nvSpPr>
          <p:cNvPr id="5" name="Rechthoekige toelichting 10"/>
          <p:cNvSpPr/>
          <p:nvPr/>
        </p:nvSpPr>
        <p:spPr>
          <a:xfrm>
            <a:off x="6806520" y="2348880"/>
            <a:ext cx="2353464" cy="2962011"/>
          </a:xfrm>
          <a:prstGeom prst="wedgeRectCallout">
            <a:avLst>
              <a:gd name="adj1" fmla="val -133178"/>
              <a:gd name="adj2" fmla="val -1796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Probably this is more easy for you to understand but Python programmers do often directly evaluate </a:t>
            </a:r>
            <a:r>
              <a:rPr lang="en-US" sz="2000" smtClean="0"/>
              <a:t>variables for </a:t>
            </a:r>
            <a:r>
              <a:rPr lang="en-US" sz="2000" dirty="0" smtClean="0"/>
              <a:t>Bool types!</a:t>
            </a:r>
            <a:endParaRPr lang="nl-N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98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For every if, </a:t>
            </a:r>
            <a:r>
              <a:rPr lang="en-US" dirty="0" err="1" smtClean="0"/>
              <a:t>elif</a:t>
            </a:r>
            <a:r>
              <a:rPr lang="en-US" dirty="0" smtClean="0"/>
              <a:t>, else statement, an expression is converted to a bool: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212976"/>
            <a:ext cx="3543300" cy="2717800"/>
          </a:xfrm>
          <a:prstGeom prst="rect">
            <a:avLst/>
          </a:prstGeom>
        </p:spPr>
      </p:pic>
      <p:sp>
        <p:nvSpPr>
          <p:cNvPr id="7" name="Rechthoekige toelichting 10"/>
          <p:cNvSpPr/>
          <p:nvPr/>
        </p:nvSpPr>
        <p:spPr>
          <a:xfrm>
            <a:off x="5076056" y="3140968"/>
            <a:ext cx="2353464" cy="1944216"/>
          </a:xfrm>
          <a:prstGeom prst="wedgeRectCallout">
            <a:avLst>
              <a:gd name="adj1" fmla="val -138358"/>
              <a:gd name="adj2" fmla="val -2943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Empty lists are False. As soon as a list contains an element (even an empty string) it is True </a:t>
            </a:r>
            <a:endParaRPr lang="nl-N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True/False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25609"/>
          </a:xfrm>
        </p:spPr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dirty="0" smtClean="0"/>
              <a:t>So what is True and what is False?</a:t>
            </a:r>
          </a:p>
          <a:p>
            <a:pPr marL="118872" indent="0">
              <a:buNone/>
            </a:pPr>
            <a:r>
              <a:rPr lang="en-US" dirty="0" smtClean="0"/>
              <a:t>This might seem complicated but it is not:</a:t>
            </a:r>
          </a:p>
          <a:p>
            <a:pPr marL="118872" indent="0">
              <a:buNone/>
            </a:pPr>
            <a:r>
              <a:rPr lang="en-US" dirty="0" smtClean="0"/>
              <a:t>False is:</a:t>
            </a:r>
          </a:p>
          <a:p>
            <a:r>
              <a:rPr lang="en-US" dirty="0" smtClean="0"/>
              <a:t>None</a:t>
            </a:r>
          </a:p>
          <a:p>
            <a:r>
              <a:rPr lang="en-US" dirty="0" smtClean="0"/>
              <a:t>False</a:t>
            </a:r>
          </a:p>
          <a:p>
            <a:r>
              <a:rPr lang="en-US" dirty="0" smtClean="0"/>
              <a:t>0 (zero as integer or float) </a:t>
            </a:r>
          </a:p>
          <a:p>
            <a:r>
              <a:rPr lang="en-US" dirty="0" smtClean="0"/>
              <a:t>empty sequence such as ”” [] ()</a:t>
            </a:r>
          </a:p>
          <a:p>
            <a:r>
              <a:rPr lang="en-US" dirty="0" smtClean="0"/>
              <a:t>empty dictionary or set {}</a:t>
            </a:r>
          </a:p>
          <a:p>
            <a:pPr marL="118872" indent="0">
              <a:buNone/>
            </a:pPr>
            <a:r>
              <a:rPr lang="en-US" dirty="0" smtClean="0"/>
              <a:t>Consider the rest True! (some details left out for simplicity)</a:t>
            </a:r>
          </a:p>
        </p:txBody>
      </p:sp>
    </p:spTree>
    <p:extLst>
      <p:ext uri="{BB962C8B-B14F-4D97-AF65-F5344CB8AC3E}">
        <p14:creationId xmlns:p14="http://schemas.microsoft.com/office/powerpoint/2010/main" val="3195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4762872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There are three Boolean operations: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not</a:t>
            </a:r>
          </a:p>
          <a:p>
            <a:pPr marL="118872" indent="0">
              <a:buNone/>
            </a:pPr>
            <a:r>
              <a:rPr lang="en-US" dirty="0" smtClean="0"/>
              <a:t>They have a priority order:</a:t>
            </a:r>
          </a:p>
          <a:p>
            <a:pPr marL="118872" indent="0">
              <a:buNone/>
            </a:pPr>
            <a:r>
              <a:rPr lang="en-US" b="1" dirty="0"/>
              <a:t>or </a:t>
            </a:r>
            <a:r>
              <a:rPr lang="en-US" dirty="0"/>
              <a:t>goes first, than </a:t>
            </a:r>
            <a:r>
              <a:rPr lang="en-US" b="1" dirty="0"/>
              <a:t>and</a:t>
            </a:r>
            <a:r>
              <a:rPr lang="en-US" dirty="0"/>
              <a:t> and then </a:t>
            </a:r>
            <a:r>
              <a:rPr lang="en-US" b="1" dirty="0"/>
              <a:t>not</a:t>
            </a:r>
          </a:p>
          <a:p>
            <a:pPr marL="118872" indent="0"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655721"/>
            <a:ext cx="3835400" cy="2768600"/>
          </a:xfrm>
          <a:prstGeom prst="rect">
            <a:avLst/>
          </a:prstGeom>
        </p:spPr>
      </p:pic>
      <p:sp>
        <p:nvSpPr>
          <p:cNvPr id="6" name="Rechthoekige toelichting 10"/>
          <p:cNvSpPr/>
          <p:nvPr/>
        </p:nvSpPr>
        <p:spPr>
          <a:xfrm>
            <a:off x="5436096" y="1935704"/>
            <a:ext cx="2353464" cy="1155176"/>
          </a:xfrm>
          <a:prstGeom prst="wedgeRectCallout">
            <a:avLst>
              <a:gd name="adj1" fmla="val 17055"/>
              <a:gd name="adj2" fmla="val 8055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To understand this: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See the next slides</a:t>
            </a: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0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ntroduction to programming with Python&amp;#x0D;&amp;#x0A;First steps: variables, operators and mat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Allereerst…&amp;quot;&quot;/&gt;&lt;property id=&quot;20307&quot; value=&quot;294&quot;/&gt;&lt;/object&gt;&lt;object type=&quot;3&quot; unique_id=&quot;10006&quot;&gt;&lt;property id=&quot;20148&quot; value=&quot;5&quot;/&gt;&lt;property id=&quot;20300&quot; value=&quot;Slide 3 - &amp;quot;Why programming?&amp;quot;&quot;/&gt;&lt;property id=&quot;20307&quot; value=&quot;259&quot;/&gt;&lt;/object&gt;&lt;object type=&quot;3&quot; unique_id=&quot;10007&quot;&gt;&lt;property id=&quot;20148&quot; value=&quot;5&quot;/&gt;&lt;property id=&quot;20300&quot; value=&quot;Slide 4 - &amp;quot;What is programming?&amp;quot;&quot;/&gt;&lt;property id=&quot;20307&quot; value=&quot;282&quot;/&gt;&lt;/object&gt;&lt;object type=&quot;3&quot; unique_id=&quot;10008&quot;&gt;&lt;property id=&quot;20148&quot; value=&quot;5&quot;/&gt;&lt;property id=&quot;20300&quot; value=&quot;Slide 5 - &amp;quot;Why scripting...and what is it anyway?&amp;quot;&quot;/&gt;&lt;property id=&quot;20307&quot; value=&quot;258&quot;/&gt;&lt;/object&gt;&lt;object type=&quot;3&quot; unique_id=&quot;10009&quot;&gt;&lt;property id=&quot;20148&quot; value=&quot;5&quot;/&gt;&lt;property id=&quot;20300&quot; value=&quot;Slide 6 - &amp;quot;The simplest possible Python program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Running Python code&amp;quot;&quot;/&gt;&lt;property id=&quot;20307&quot; value=&quot;269&quot;/&gt;&lt;/object&gt;&lt;object type=&quot;3&quot; unique_id=&quot;10011&quot;&gt;&lt;property id=&quot;20148&quot; value=&quot;5&quot;/&gt;&lt;property id=&quot;20300&quot; value=&quot;Slide 8 - &amp;quot;Now the same in Idle&amp;quot;&quot;/&gt;&lt;property id=&quot;20307&quot; value=&quot;295&quot;/&gt;&lt;/object&gt;&lt;object type=&quot;3&quot; unique_id=&quot;10012&quot;&gt;&lt;property id=&quot;20148&quot; value=&quot;5&quot;/&gt;&lt;property id=&quot;20300&quot; value=&quot;Slide 9 - &amp;quot;Why Python&amp;quot;&quot;/&gt;&lt;property id=&quot;20307&quot; value=&quot;266&quot;/&gt;&lt;/object&gt;&lt;object type=&quot;3&quot; unique_id=&quot;10013&quot;&gt;&lt;property id=&quot;20148&quot; value=&quot;5&quot;/&gt;&lt;property id=&quot;20300&quot; value=&quot;Slide 10 - &amp;quot;Will I be stuck with Python?&amp;quot;&quot;/&gt;&lt;property id=&quot;20307&quot; value=&quot;267&quot;/&gt;&lt;/object&gt;&lt;object type=&quot;3&quot; unique_id=&quot;10014&quot;&gt;&lt;property id=&quot;20148&quot; value=&quot;5&quot;/&gt;&lt;property id=&quot;20300&quot; value=&quot;Slide 11 - &amp;quot;How programs are created&amp;quot;&quot;/&gt;&lt;property id=&quot;20307&quot; value=&quot;261&quot;/&gt;&lt;/object&gt;&lt;object type=&quot;3&quot; unique_id=&quot;10015&quot;&gt;&lt;property id=&quot;20148&quot; value=&quot;5&quot;/&gt;&lt;property id=&quot;20300&quot; value=&quot;Slide 12 - &amp;quot;How programs are written&amp;quot;&quot;/&gt;&lt;property id=&quot;20307&quot; value=&quot;286&quot;/&gt;&lt;/object&gt;&lt;object type=&quot;3&quot; unique_id=&quot;10016&quot;&gt;&lt;property id=&quot;20148&quot; value=&quot;5&quot;/&gt;&lt;property id=&quot;20300&quot; value=&quot;Slide 13 - &amp;quot;A small real-life example&amp;quot;&quot;/&gt;&lt;property id=&quot;20307&quot; value=&quot;283&quot;/&gt;&lt;/object&gt;&lt;object type=&quot;3&quot; unique_id=&quot;10017&quot;&gt;&lt;property id=&quot;20148&quot; value=&quot;5&quot;/&gt;&lt;property id=&quot;20300&quot; value=&quot;Slide 14 - &amp;quot;A small real-life example&amp;quot;&quot;/&gt;&lt;property id=&quot;20307&quot; value=&quot;284&quot;/&gt;&lt;/object&gt;&lt;object type=&quot;3&quot; unique_id=&quot;10018&quot;&gt;&lt;property id=&quot;20148&quot; value=&quot;5&quot;/&gt;&lt;property id=&quot;20300&quot; value=&quot;Slide 15 - &amp;quot;A small real-life example&amp;quot;&quot;/&gt;&lt;property id=&quot;20307&quot; value=&quot;285&quot;/&gt;&lt;/object&gt;&lt;object type=&quot;3&quot; unique_id=&quot;10019&quot;&gt;&lt;property id=&quot;20148&quot; value=&quot;5&quot;/&gt;&lt;property id=&quot;20300&quot; value=&quot;Slide 16 - &amp;quot;Programs are all about data&amp;quot;&quot;/&gt;&lt;property id=&quot;20307&quot; value=&quot;262&quot;/&gt;&lt;/object&gt;&lt;object type=&quot;3&quot; unique_id=&quot;10020&quot;&gt;&lt;property id=&quot;20148&quot; value=&quot;5&quot;/&gt;&lt;property id=&quot;20300&quot; value=&quot;Slide 17 - &amp;quot;Creating variables&amp;quot;&quot;/&gt;&lt;property id=&quot;20307&quot; value=&quot;263&quot;/&gt;&lt;/object&gt;&lt;object type=&quot;3&quot; unique_id=&quot;10021&quot;&gt;&lt;property id=&quot;20148&quot; value=&quot;5&quot;/&gt;&lt;property id=&quot;20300&quot; value=&quot;Slide 18 - &amp;quot;Using and printing variables&amp;quot;&quot;/&gt;&lt;property id=&quot;20307&quot; value=&quot;264&quot;/&gt;&lt;/object&gt;&lt;object type=&quot;3&quot; unique_id=&quot;10022&quot;&gt;&lt;property id=&quot;20148&quot; value=&quot;5&quot;/&gt;&lt;property id=&quot;20300&quot; value=&quot;Slide 19 - &amp;quot;Printing things&amp;quot;&quot;/&gt;&lt;property id=&quot;20307&quot; value=&quot;288&quot;/&gt;&lt;/object&gt;&lt;object type=&quot;3&quot; unique_id=&quot;10023&quot;&gt;&lt;property id=&quot;20148&quot; value=&quot;5&quot;/&gt;&lt;property id=&quot;20300&quot; value=&quot;Slide 20 - &amp;quot;Printing variables&amp;quot;&quot;/&gt;&lt;property id=&quot;20307&quot; value=&quot;265&quot;/&gt;&lt;/object&gt;&lt;object type=&quot;3&quot; unique_id=&quot;10024&quot;&gt;&lt;property id=&quot;20148&quot; value=&quot;5&quot;/&gt;&lt;property id=&quot;20300&quot; value=&quot;Slide 21 - &amp;quot;Printing multiple things&amp;quot;&quot;/&gt;&lt;property id=&quot;20307&quot; value=&quot;310&quot;/&gt;&lt;/object&gt;&lt;object type=&quot;3&quot; unique_id=&quot;10025&quot;&gt;&lt;property id=&quot;20148&quot; value=&quot;5&quot;/&gt;&lt;property id=&quot;20300&quot; value=&quot;Slide 22 - &amp;quot;Printing multiple things&amp;quot;&quot;/&gt;&lt;property id=&quot;20307&quot; value=&quot;311&quot;/&gt;&lt;/object&gt;&lt;object type=&quot;3&quot; unique_id=&quot;10026&quot;&gt;&lt;property id=&quot;20148&quot; value=&quot;5&quot;/&gt;&lt;property id=&quot;20300&quot; value=&quot;Slide 23 - &amp;quot;Using and printing variables&amp;quot;&quot;/&gt;&lt;property id=&quot;20307&quot; value=&quot;268&quot;/&gt;&lt;/object&gt;&lt;object type=&quot;3&quot; unique_id=&quot;10027&quot;&gt;&lt;property id=&quot;20148&quot; value=&quot;5&quot;/&gt;&lt;property id=&quot;20300&quot; value=&quot;Slide 24 - &amp;quot;Practice (1)&amp;quot;&quot;/&gt;&lt;property id=&quot;20307&quot; value=&quot;300&quot;/&gt;&lt;/object&gt;&lt;object type=&quot;3&quot; unique_id=&quot;10028&quot;&gt;&lt;property id=&quot;20148&quot; value=&quot;5&quot;/&gt;&lt;property id=&quot;20300&quot; value=&quot;Slide 25 - &amp;quot;Types of variables&amp;quot;&quot;/&gt;&lt;property id=&quot;20307&quot; value=&quot;296&quot;/&gt;&lt;/object&gt;&lt;object type=&quot;3&quot; unique_id=&quot;10029&quot;&gt;&lt;property id=&quot;20148&quot; value=&quot;5&quot;/&gt;&lt;property id=&quot;20300&quot; value=&quot;Slide 26 - &amp;quot;Types of variables&amp;quot;&quot;/&gt;&lt;property id=&quot;20307&quot; value=&quot;301&quot;/&gt;&lt;/object&gt;&lt;object type=&quot;3&quot; unique_id=&quot;10030&quot;&gt;&lt;property id=&quot;20148&quot; value=&quot;5&quot;/&gt;&lt;property id=&quot;20300&quot; value=&quot;Slide 27 - &amp;quot;Changing Types of variables&amp;quot;&quot;/&gt;&lt;property id=&quot;20307&quot; value=&quot;299&quot;/&gt;&lt;/object&gt;&lt;object type=&quot;3&quot; unique_id=&quot;10031&quot;&gt;&lt;property id=&quot;20148&quot; value=&quot;5&quot;/&gt;&lt;property id=&quot;20300&quot; value=&quot;Slide 28 - &amp;quot;Practice (2)&amp;quot;&quot;/&gt;&lt;property id=&quot;20307&quot; value=&quot;302&quot;/&gt;&lt;/object&gt;&lt;object type=&quot;3&quot; unique_id=&quot;10032&quot;&gt;&lt;property id=&quot;20148&quot; value=&quot;5&quot;/&gt;&lt;property id=&quot;20300&quot; value=&quot;Slide 29 - &amp;quot;Practice (3)&amp;quot;&quot;/&gt;&lt;property id=&quot;20307&quot; value=&quot;303&quot;/&gt;&lt;/object&gt;&lt;object type=&quot;3&quot; unique_id=&quot;10033&quot;&gt;&lt;property id=&quot;20148&quot; value=&quot;5&quot;/&gt;&lt;property id=&quot;20300&quot; value=&quot;Slide 30 - &amp;quot;Practice (3) answers&amp;quot;&quot;/&gt;&lt;property id=&quot;20307&quot; value=&quot;304&quot;/&gt;&lt;/object&gt;&lt;object type=&quot;3&quot; unique_id=&quot;10034&quot;&gt;&lt;property id=&quot;20148&quot; value=&quot;5&quot;/&gt;&lt;property id=&quot;20300&quot; value=&quot;Slide 31 - &amp;quot;Asking your user something&amp;quot;&quot;/&gt;&lt;property id=&quot;20307&quot; value=&quot;297&quot;/&gt;&lt;/object&gt;&lt;object type=&quot;3&quot; unique_id=&quot;10035&quot;&gt;&lt;property id=&quot;20148&quot; value=&quot;5&quot;/&gt;&lt;property id=&quot;20300&quot; value=&quot;Slide 32 - &amp;quot;Practice (4)&amp;quot;&quot;/&gt;&lt;property id=&quot;20307&quot; value=&quot;298&quot;/&gt;&lt;/object&gt;&lt;object type=&quot;3&quot; unique_id=&quot;10036&quot;&gt;&lt;property id=&quot;20148&quot; value=&quot;5&quot;/&gt;&lt;property id=&quot;20300&quot; value=&quot;Slide 33 - &amp;quot;Practice (4) answer&amp;quot;&quot;/&gt;&lt;property id=&quot;20307&quot; value=&quot;305&quot;/&gt;&lt;/object&gt;&lt;object type=&quot;3&quot; unique_id=&quot;10037&quot;&gt;&lt;property id=&quot;20148&quot; value=&quot;5&quot;/&gt;&lt;property id=&quot;20300&quot; value=&quot;Slide 34 - &amp;quot;Code formatting&amp;quot;&quot;/&gt;&lt;property id=&quot;20307&quot; value=&quot;270&quot;/&gt;&lt;/object&gt;&lt;object type=&quot;3&quot; unique_id=&quot;10038&quot;&gt;&lt;property id=&quot;20148&quot; value=&quot;5&quot;/&gt;&lt;property id=&quot;20300&quot; value=&quot;Slide 35 - &amp;quot;Naming and code comments&amp;quot;&quot;/&gt;&lt;property id=&quot;20307&quot; value=&quot;271&quot;/&gt;&lt;/object&gt;&lt;object type=&quot;3&quot; unique_id=&quot;10039&quot;&gt;&lt;property id=&quot;20148&quot; value=&quot;5&quot;/&gt;&lt;property id=&quot;20300&quot; value=&quot;Slide 36 - &amp;quot;Style guide&amp;quot;&quot;/&gt;&lt;property id=&quot;20307&quot; value=&quot;308&quot;/&gt;&lt;/object&gt;&lt;object type=&quot;3&quot; unique_id=&quot;10040&quot;&gt;&lt;property id=&quot;20148&quot; value=&quot;5&quot;/&gt;&lt;property id=&quot;20300&quot; value=&quot;Slide 37 - &amp;quot;Doing some math&amp;quot;&quot;/&gt;&lt;property id=&quot;20307&quot; value=&quot;272&quot;/&gt;&lt;/object&gt;&lt;object type=&quot;3&quot; unique_id=&quot;10041&quot;&gt;&lt;property id=&quot;20148&quot; value=&quot;5&quot;/&gt;&lt;property id=&quot;20300&quot; value=&quot;Slide 38 - &amp;quot;Doing some math&amp;quot;&quot;/&gt;&lt;property id=&quot;20307&quot; value=&quot;309&quot;/&gt;&lt;/object&gt;&lt;object type=&quot;3&quot; unique_id=&quot;10042&quot;&gt;&lt;property id=&quot;20148&quot; value=&quot;5&quot;/&gt;&lt;property id=&quot;20300&quot; value=&quot;Slide 39 - &amp;quot;Operators&amp;quot;&quot;/&gt;&lt;property id=&quot;20307&quot; value=&quot;289&quot;/&gt;&lt;/object&gt;&lt;object type=&quot;3&quot; unique_id=&quot;10043&quot;&gt;&lt;property id=&quot;20148&quot; value=&quot;5&quot;/&gt;&lt;property id=&quot;20300&quot; value=&quot;Slide 40 - &amp;quot;Math operators&amp;quot;&quot;/&gt;&lt;property id=&quot;20307&quot; value=&quot;287&quot;/&gt;&lt;/object&gt;&lt;object type=&quot;3&quot; unique_id=&quot;10044&quot;&gt;&lt;property id=&quot;20148&quot; value=&quot;5&quot;/&gt;&lt;property id=&quot;20300&quot; value=&quot;Slide 41 - &amp;quot;Some usefule math functionality&amp;quot;&quot;/&gt;&lt;property id=&quot;20307&quot; value=&quot;291&quot;/&gt;&lt;/object&gt;&lt;object type=&quot;3&quot; unique_id=&quot;10045&quot;&gt;&lt;property id=&quot;20148&quot; value=&quot;5&quot;/&gt;&lt;property id=&quot;20300&quot; value=&quot;Slide 42 - &amp;quot;Some usefule math functionality&amp;quot;&quot;/&gt;&lt;property id=&quot;20307&quot; value=&quot;293&quot;/&gt;&lt;/object&gt;&lt;object type=&quot;3&quot; unique_id=&quot;10046&quot;&gt;&lt;property id=&quot;20148&quot; value=&quot;5&quot;/&gt;&lt;property id=&quot;20300&quot; value=&quot;Slide 43 - &amp;quot;Character data: strings&amp;quot;&quot;/&gt;&lt;property id=&quot;20307&quot; value=&quot;275&quot;/&gt;&lt;/object&gt;&lt;object type=&quot;3&quot; unique_id=&quot;10047&quot;&gt;&lt;property id=&quot;20148&quot; value=&quot;5&quot;/&gt;&lt;property id=&quot;20300&quot; value=&quot;Slide 44 - &amp;quot;Character data&amp;quot;&quot;/&gt;&lt;property id=&quot;20307&quot; value=&quot;276&quot;/&gt;&lt;/object&gt;&lt;object type=&quot;3&quot; unique_id=&quot;10048&quot;&gt;&lt;property id=&quot;20148&quot; value=&quot;5&quot;/&gt;&lt;property id=&quot;20300&quot; value=&quot;Slide 45 - &amp;quot;Character data&amp;quot;&quot;/&gt;&lt;property id=&quot;20307&quot; value=&quot;277&quot;/&gt;&lt;/object&gt;&lt;object type=&quot;3&quot; unique_id=&quot;10049&quot;&gt;&lt;property id=&quot;20148&quot; value=&quot;5&quot;/&gt;&lt;property id=&quot;20300&quot; value=&quot;Slide 46 - &amp;quot;Summary&amp;quot;&quot;/&gt;&lt;property id=&quot;20307&quot; value=&quot;290&quot;/&gt;&lt;/object&gt;&lt;/object&gt;&lt;/object&gt;&lt;/database&gt;"/>
  <p:tag name="SECTOMILLISECCONVERTED" val="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heme1">
  <a:themeElements>
    <a:clrScheme name="PlantResInt beamer.pot 1">
      <a:dk1>
        <a:srgbClr val="808080"/>
      </a:dk1>
      <a:lt1>
        <a:srgbClr val="FFFFFF"/>
      </a:lt1>
      <a:dk2>
        <a:srgbClr val="004C78"/>
      </a:dk2>
      <a:lt2>
        <a:srgbClr val="FFFFFF"/>
      </a:lt2>
      <a:accent1>
        <a:srgbClr val="80BA64"/>
      </a:accent1>
      <a:accent2>
        <a:srgbClr val="E75200"/>
      </a:accent2>
      <a:accent3>
        <a:srgbClr val="AAB2BE"/>
      </a:accent3>
      <a:accent4>
        <a:srgbClr val="DADADA"/>
      </a:accent4>
      <a:accent5>
        <a:srgbClr val="C0D9B8"/>
      </a:accent5>
      <a:accent6>
        <a:srgbClr val="D14900"/>
      </a:accent6>
      <a:hlink>
        <a:srgbClr val="EAB200"/>
      </a:hlink>
      <a:folHlink>
        <a:srgbClr val="B2B2B2"/>
      </a:folHlink>
    </a:clrScheme>
    <a:fontScheme name="PlantResInt beamer.pot">
      <a:majorFont>
        <a:latin typeface="News Gothic"/>
        <a:ea typeface=""/>
        <a:cs typeface=""/>
      </a:majorFont>
      <a:minorFont>
        <a:latin typeface="News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</a:spPr>
      <a:bodyPr vert="horz" wrap="square" lIns="95290" tIns="47645" rIns="95290" bIns="47645" numCol="1" anchor="t" anchorCtr="0" compatLnSpc="1">
        <a:prstTxWarp prst="textNoShape">
          <a:avLst/>
        </a:prstTxWarp>
      </a:bodyPr>
      <a:lstStyle>
        <a:defPPr marL="0" marR="0" indent="0" algn="l" defTabSz="9525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</a:spPr>
      <a:bodyPr vert="horz" wrap="square" lIns="95290" tIns="47645" rIns="95290" bIns="47645" numCol="1" anchor="t" anchorCtr="0" compatLnSpc="1">
        <a:prstTxWarp prst="textNoShape">
          <a:avLst/>
        </a:prstTxWarp>
      </a:bodyPr>
      <a:lstStyle>
        <a:defPPr marL="0" marR="0" indent="0" algn="l" defTabSz="9525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lantResInt beamer.pot 1">
        <a:dk1>
          <a:srgbClr val="808080"/>
        </a:dk1>
        <a:lt1>
          <a:srgbClr val="FFFFFF"/>
        </a:lt1>
        <a:dk2>
          <a:srgbClr val="004C78"/>
        </a:dk2>
        <a:lt2>
          <a:srgbClr val="FFFFFF"/>
        </a:lt2>
        <a:accent1>
          <a:srgbClr val="80BA64"/>
        </a:accent1>
        <a:accent2>
          <a:srgbClr val="E75200"/>
        </a:accent2>
        <a:accent3>
          <a:srgbClr val="AAB2BE"/>
        </a:accent3>
        <a:accent4>
          <a:srgbClr val="DADADA"/>
        </a:accent4>
        <a:accent5>
          <a:srgbClr val="C0D9B8"/>
        </a:accent5>
        <a:accent6>
          <a:srgbClr val="D14900"/>
        </a:accent6>
        <a:hlink>
          <a:srgbClr val="EAB2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4484</TotalTime>
  <Words>591</Words>
  <Application>Microsoft Macintosh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Agrofont</vt:lpstr>
      <vt:lpstr>Calibri</vt:lpstr>
      <vt:lpstr>Corbel</vt:lpstr>
      <vt:lpstr>Courier New</vt:lpstr>
      <vt:lpstr>News Gothic</vt:lpstr>
      <vt:lpstr>Wingdings</vt:lpstr>
      <vt:lpstr>Wingdings 2</vt:lpstr>
      <vt:lpstr>Wingdings 3</vt:lpstr>
      <vt:lpstr>Arial</vt:lpstr>
      <vt:lpstr>Theme1</vt:lpstr>
      <vt:lpstr>Module</vt:lpstr>
      <vt:lpstr>Introduction to programming with Python Booleans</vt:lpstr>
      <vt:lpstr>Booleans</vt:lpstr>
      <vt:lpstr>Booleans</vt:lpstr>
      <vt:lpstr>Booleans</vt:lpstr>
      <vt:lpstr>Booleans</vt:lpstr>
      <vt:lpstr>Booleans</vt:lpstr>
      <vt:lpstr>Booleans</vt:lpstr>
      <vt:lpstr>True/False in Python</vt:lpstr>
      <vt:lpstr>Boolean Operators</vt:lpstr>
      <vt:lpstr>Operators</vt:lpstr>
      <vt:lpstr>Boolean Operator Priority</vt:lpstr>
      <vt:lpstr>Boolean Operator Priority</vt:lpstr>
      <vt:lpstr>Short circuit operator</vt:lpstr>
      <vt:lpstr>Brain heater</vt:lpstr>
      <vt:lpstr>Brain heater</vt:lpstr>
      <vt:lpstr>Brain heater</vt:lpstr>
    </vt:vector>
  </TitlesOfParts>
  <Company>Hanze Hogeschool Groningen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scripting with Python</dc:title>
  <dc:creator>MA Noback</dc:creator>
  <cp:lastModifiedBy>Hageman J, Jurre</cp:lastModifiedBy>
  <cp:revision>579</cp:revision>
  <dcterms:created xsi:type="dcterms:W3CDTF">2011-01-05T15:59:37Z</dcterms:created>
  <dcterms:modified xsi:type="dcterms:W3CDTF">2017-10-05T19:49:35Z</dcterms:modified>
</cp:coreProperties>
</file>