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5" r:id="rId1"/>
  </p:sldMasterIdLst>
  <p:notesMasterIdLst>
    <p:notesMasterId r:id="rId14"/>
  </p:notesMasterIdLst>
  <p:sldIdLst>
    <p:sldId id="256" r:id="rId2"/>
    <p:sldId id="268" r:id="rId3"/>
    <p:sldId id="257" r:id="rId4"/>
    <p:sldId id="258" r:id="rId5"/>
    <p:sldId id="270" r:id="rId6"/>
    <p:sldId id="264" r:id="rId7"/>
    <p:sldId id="284" r:id="rId8"/>
    <p:sldId id="285" r:id="rId9"/>
    <p:sldId id="265" r:id="rId10"/>
    <p:sldId id="266" r:id="rId11"/>
    <p:sldId id="283" r:id="rId12"/>
    <p:sldId id="269"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206" autoAdjust="0"/>
    <p:restoredTop sz="94660"/>
  </p:normalViewPr>
  <p:slideViewPr>
    <p:cSldViewPr>
      <p:cViewPr varScale="1">
        <p:scale>
          <a:sx n="83" d="100"/>
          <a:sy n="83" d="100"/>
        </p:scale>
        <p:origin x="16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D09BA-E850-40DF-B048-3E0FB6731909}" type="datetimeFigureOut">
              <a:rPr lang="en-GB" smtClean="0"/>
              <a:t>31/10/2023</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FAC81-DEEC-41A1-B786-5FDE73B8FF06}" type="slidenum">
              <a:rPr lang="en-GB" smtClean="0"/>
              <a:t>‹#›</a:t>
            </a:fld>
            <a:endParaRPr lang="en-GB"/>
          </a:p>
        </p:txBody>
      </p:sp>
    </p:spTree>
    <p:extLst>
      <p:ext uri="{BB962C8B-B14F-4D97-AF65-F5344CB8AC3E}">
        <p14:creationId xmlns:p14="http://schemas.microsoft.com/office/powerpoint/2010/main" val="679494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2DAFAC81-DEEC-41A1-B786-5FDE73B8FF06}" type="slidenum">
              <a:rPr lang="en-GB" smtClean="0"/>
              <a:t>9</a:t>
            </a:fld>
            <a:endParaRPr lang="en-GB"/>
          </a:p>
        </p:txBody>
      </p:sp>
    </p:spTree>
    <p:extLst>
      <p:ext uri="{BB962C8B-B14F-4D97-AF65-F5344CB8AC3E}">
        <p14:creationId xmlns:p14="http://schemas.microsoft.com/office/powerpoint/2010/main" val="1081807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442" y="1447801"/>
            <a:ext cx="662096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866442" y="4777380"/>
            <a:ext cx="662096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4286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0932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94533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40085017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00461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29535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200727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05234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31206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0005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92905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43552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580460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30597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65621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74026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285262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1D8BD707-D9CF-40AE-B4C6-C98DA3205C09}" type="datetimeFigureOut">
              <a:rPr lang="en-US" smtClean="0"/>
              <a:pPr/>
              <a:t>10/31/2023</a:t>
            </a:fld>
            <a:endParaRPr 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053224864"/>
      </p:ext>
    </p:extLst>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09800"/>
            <a:ext cx="7391400" cy="2133599"/>
          </a:xfrm>
        </p:spPr>
        <p:txBody>
          <a:bodyPr>
            <a:noAutofit/>
          </a:bodyPr>
          <a:lstStyle/>
          <a:p>
            <a:pPr algn="ctr"/>
            <a:r>
              <a:rPr lang="en-GB" sz="3600" dirty="0">
                <a:latin typeface="Times New Roman" panose="02020603050405020304" pitchFamily="18" charset="0"/>
                <a:cs typeface="Times New Roman" panose="02020603050405020304" pitchFamily="18" charset="0"/>
              </a:rPr>
              <a:t>BLOCKCHAIN EHR</a:t>
            </a:r>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262888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sz="2800" b="1" dirty="0">
                <a:latin typeface="Times New Roman" panose="02020603050405020304" pitchFamily="18" charset="0"/>
                <a:cs typeface="Times New Roman" panose="02020603050405020304" pitchFamily="18" charset="0"/>
              </a:rPr>
              <a:t>ADVANTAGES OF PROPOSED SYSTEM</a:t>
            </a:r>
          </a:p>
        </p:txBody>
      </p:sp>
      <p:sp>
        <p:nvSpPr>
          <p:cNvPr id="3" name="Content Placeholder 2"/>
          <p:cNvSpPr>
            <a:spLocks noGrp="1"/>
          </p:cNvSpPr>
          <p:nvPr>
            <p:ph idx="1"/>
          </p:nvPr>
        </p:nvSpPr>
        <p:spPr>
          <a:xfrm>
            <a:off x="827700" y="1371600"/>
            <a:ext cx="7782900" cy="5029199"/>
          </a:xfrm>
        </p:spPr>
        <p:txBody>
          <a:bodyPr/>
          <a:lstStyle/>
          <a:p>
            <a:pPr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By using the unmodifiable property of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provide more security.</a:t>
            </a:r>
          </a:p>
          <a:p>
            <a:pPr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Confidentiality is transparent with each transaction visible to all the peers.</a:t>
            </a:r>
          </a:p>
          <a:p>
            <a:pPr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Run a application in offline mode.</a:t>
            </a:r>
          </a:p>
          <a:p>
            <a:pPr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Certificate is validated rapidly. </a:t>
            </a:r>
          </a:p>
          <a:p>
            <a:pPr algn="just">
              <a:buFont typeface="Arial" panose="020B0604020202020204" pitchFamily="34" charset="0"/>
              <a:buChar char="•"/>
            </a:pPr>
            <a:r>
              <a:rPr lang="en-GB" sz="2400" dirty="0">
                <a:latin typeface="Times New Roman" panose="02020603050405020304" pitchFamily="18" charset="0"/>
                <a:cs typeface="Times New Roman" panose="02020603050405020304" pitchFamily="18" charset="0"/>
              </a:rPr>
              <a:t>Provide accurate and reliable information</a:t>
            </a:r>
          </a:p>
          <a:p>
            <a:pPr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2870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SYSTEM SPECIFICATION</a:t>
            </a:r>
            <a:endParaRPr lang="en-US" dirty="0"/>
          </a:p>
        </p:txBody>
      </p:sp>
      <p:sp>
        <p:nvSpPr>
          <p:cNvPr id="4" name="Content Placeholder 3"/>
          <p:cNvSpPr>
            <a:spLocks noGrp="1"/>
          </p:cNvSpPr>
          <p:nvPr>
            <p:ph idx="1"/>
          </p:nvPr>
        </p:nvSpPr>
        <p:spPr>
          <a:xfrm>
            <a:off x="1066800" y="1447800"/>
            <a:ext cx="6711654" cy="4195481"/>
          </a:xfrm>
        </p:spPr>
        <p:txBody>
          <a:bodyPr>
            <a:normAutofit fontScale="85000" lnSpcReduction="20000"/>
          </a:bodyPr>
          <a:lstStyle/>
          <a:p>
            <a:r>
              <a:rPr lang="en-US" b="1" dirty="0"/>
              <a:t>HARDWARE SPECIFICATION</a:t>
            </a:r>
            <a:r>
              <a:rPr lang="en-US" dirty="0"/>
              <a:t> </a:t>
            </a:r>
          </a:p>
          <a:p>
            <a:r>
              <a:rPr lang="en-US" dirty="0"/>
              <a:t>Processor                       : I3 Processor above</a:t>
            </a:r>
          </a:p>
          <a:p>
            <a:r>
              <a:rPr lang="en-US" dirty="0"/>
              <a:t>Ram                              :  4 Gb.</a:t>
            </a:r>
          </a:p>
          <a:p>
            <a:r>
              <a:rPr lang="en-US" dirty="0"/>
              <a:t>Hard Disk                      :  500 GB.</a:t>
            </a:r>
          </a:p>
          <a:p>
            <a:r>
              <a:rPr lang="en-US" dirty="0"/>
              <a:t>Input device                   :  Standard Keyboard and Mouse.</a:t>
            </a:r>
          </a:p>
          <a:p>
            <a:r>
              <a:rPr lang="en-US" dirty="0"/>
              <a:t>Output device                 :  VGA and High Resolution Monitor.</a:t>
            </a:r>
          </a:p>
          <a:p>
            <a:r>
              <a:rPr lang="en-US" dirty="0"/>
              <a:t> </a:t>
            </a:r>
          </a:p>
          <a:p>
            <a:r>
              <a:rPr lang="en-US" b="1" dirty="0"/>
              <a:t>SOFTWARE SPECIFICATION</a:t>
            </a:r>
            <a:endParaRPr lang="en-US" dirty="0"/>
          </a:p>
          <a:p>
            <a:r>
              <a:rPr lang="en-US" dirty="0"/>
              <a:t> </a:t>
            </a:r>
          </a:p>
          <a:p>
            <a:r>
              <a:rPr lang="en-US" dirty="0"/>
              <a:t>Operating System		</a:t>
            </a:r>
            <a:r>
              <a:rPr lang="en-US"/>
              <a:t>: Windows.</a:t>
            </a:r>
            <a:endParaRPr lang="en-US" dirty="0"/>
          </a:p>
          <a:p>
            <a:r>
              <a:rPr lang="en-US" dirty="0"/>
              <a:t>Programming Language	: Python and Java </a:t>
            </a:r>
          </a:p>
          <a:p>
            <a:r>
              <a:rPr lang="en-US" dirty="0"/>
              <a:t>IDE                              : Anaconda IDE</a:t>
            </a:r>
          </a:p>
        </p:txBody>
      </p:sp>
    </p:spTree>
    <p:extLst>
      <p:ext uri="{BB962C8B-B14F-4D97-AF65-F5344CB8AC3E}">
        <p14:creationId xmlns:p14="http://schemas.microsoft.com/office/powerpoint/2010/main" val="1036895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304800" y="1295400"/>
            <a:ext cx="8534400" cy="5562599"/>
          </a:xfrm>
        </p:spPr>
        <p:txBody>
          <a:bodyPr>
            <a:normAutofit/>
          </a:bodyPr>
          <a:lstStyle/>
          <a:p>
            <a:pPr marL="457200" indent="-457200" algn="just">
              <a:buAutoNum type="arabicPeriod"/>
            </a:pPr>
            <a:r>
              <a:rPr lang="en-US" sz="1700" dirty="0"/>
              <a:t>[1] J. Huang, C. C. Xing, S. Y. Shin, F. </a:t>
            </a:r>
            <a:r>
              <a:rPr lang="en-US" sz="1700" dirty="0" err="1"/>
              <a:t>Hou</a:t>
            </a:r>
            <a:r>
              <a:rPr lang="en-US" sz="1700" dirty="0"/>
              <a:t>, and C. H. Hsu, “Optimizing m2m communications and quality of services in the </a:t>
            </a:r>
            <a:r>
              <a:rPr lang="en-US" sz="1700" dirty="0" err="1"/>
              <a:t>iot</a:t>
            </a:r>
            <a:r>
              <a:rPr lang="en-US" sz="1700" dirty="0"/>
              <a:t> for sustainable smart cities,” IEEE Transactions on Sustainable Computing, vol. 3, no. 1, pp. 4–15, Jan 2018.</a:t>
            </a:r>
          </a:p>
          <a:p>
            <a:pPr marL="457200" indent="-457200" algn="just">
              <a:buAutoNum type="arabicPeriod"/>
            </a:pPr>
            <a:r>
              <a:rPr lang="en-US" sz="1700" dirty="0"/>
              <a:t>[2] Amy </a:t>
            </a:r>
            <a:r>
              <a:rPr lang="en-US" sz="1700" dirty="0" err="1"/>
              <a:t>Nordrum</a:t>
            </a:r>
            <a:r>
              <a:rPr lang="en-US" sz="1700" dirty="0"/>
              <a:t>, “Popular Internet of Things Forecast of 50 Billion Devices by 2020 Is Outdated,” Accessed: 2018-05-31. [Online]. Available: https://spectrum.ieee.org/tech-talk/telecom/internet/popularinternet-of-things-forecast-of-50-billion-devices-by-2020-is-outdated </a:t>
            </a:r>
          </a:p>
          <a:p>
            <a:pPr marL="457200" indent="-457200" algn="just">
              <a:buAutoNum type="arabicPeriod"/>
            </a:pPr>
            <a:r>
              <a:rPr lang="en-US" sz="1700" dirty="0"/>
              <a:t>[3] E. Luo, M. Z. A. </a:t>
            </a:r>
            <a:r>
              <a:rPr lang="en-US" sz="1700" dirty="0" err="1"/>
              <a:t>Bhuiyan</a:t>
            </a:r>
            <a:r>
              <a:rPr lang="en-US" sz="1700" dirty="0"/>
              <a:t>, G. Wang, M. A. Rahman, J. Wu, and M. </a:t>
            </a:r>
            <a:r>
              <a:rPr lang="en-US" sz="1700" dirty="0" err="1"/>
              <a:t>Atiquzzaman</a:t>
            </a:r>
            <a:r>
              <a:rPr lang="en-US" sz="1700" dirty="0"/>
              <a:t>, “</a:t>
            </a:r>
            <a:r>
              <a:rPr lang="en-US" sz="1700" dirty="0" err="1"/>
              <a:t>Privacyprotector</a:t>
            </a:r>
            <a:r>
              <a:rPr lang="en-US" sz="1700" dirty="0"/>
              <a:t>: Privacy-protected patient data collection in </a:t>
            </a:r>
            <a:r>
              <a:rPr lang="en-US" sz="1700" dirty="0" err="1"/>
              <a:t>iot</a:t>
            </a:r>
            <a:r>
              <a:rPr lang="en-US" sz="1700" dirty="0"/>
              <a:t>-based healthcare systems,” IEEE Communications Magazine, vol. 56, no. 2, pp. 163–168, Feb 2018. </a:t>
            </a:r>
          </a:p>
          <a:p>
            <a:pPr marL="457200" indent="-457200" algn="just">
              <a:buAutoNum type="arabicPeriod"/>
            </a:pPr>
            <a:r>
              <a:rPr lang="en-US" sz="1700" dirty="0"/>
              <a:t>[4] J. Pan and J. </a:t>
            </a:r>
            <a:r>
              <a:rPr lang="en-US" sz="1700" dirty="0" err="1"/>
              <a:t>McElhannon</a:t>
            </a:r>
            <a:r>
              <a:rPr lang="en-US" sz="1700" dirty="0"/>
              <a:t>, “Future edge cloud and edge computing for internet of things applications,” IEEE Internet of Things Journal, vol. 5, no. 1, pp. 439–449, Feb 2018. </a:t>
            </a:r>
          </a:p>
          <a:p>
            <a:pPr marL="457200" indent="-457200" algn="just">
              <a:buAutoNum type="arabicPeriod"/>
            </a:pPr>
            <a:r>
              <a:rPr lang="en-US" sz="1700" dirty="0"/>
              <a:t>[5] H. Sun, Z. Zhang, R. Q. Hu, and Y. Qian, “Challenges and enabling technologies in 5g wearable communications,” </a:t>
            </a:r>
            <a:r>
              <a:rPr lang="en-US" sz="1700" dirty="0" err="1"/>
              <a:t>CoRR</a:t>
            </a:r>
            <a:r>
              <a:rPr lang="en-US" sz="1700" dirty="0"/>
              <a:t>, vol. abs/1708.05410, 2017.</a:t>
            </a:r>
            <a:endParaRPr lang="en-GB" sz="1700" dirty="0"/>
          </a:p>
        </p:txBody>
      </p:sp>
    </p:spTree>
    <p:extLst>
      <p:ext uri="{BB962C8B-B14F-4D97-AF65-F5344CB8AC3E}">
        <p14:creationId xmlns:p14="http://schemas.microsoft.com/office/powerpoint/2010/main" val="2256418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3974" y="381000"/>
            <a:ext cx="7055380" cy="1400530"/>
          </a:xfrm>
        </p:spPr>
        <p:txBody>
          <a:bodyPr/>
          <a:lstStyle/>
          <a:p>
            <a:pPr algn="just"/>
            <a:r>
              <a:rPr lang="en-GB" sz="32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537210" y="1143000"/>
            <a:ext cx="8583826" cy="5181600"/>
          </a:xfrm>
        </p:spPr>
        <p:txBody>
          <a:bodyPr>
            <a:noAutofit/>
          </a:bodyPr>
          <a:lstStyle/>
          <a:p>
            <a:pPr marR="0" algn="just">
              <a:lnSpc>
                <a:spcPct val="150000"/>
              </a:lnSpc>
              <a:spcBef>
                <a:spcPts val="20"/>
              </a:spcBef>
              <a:spcAft>
                <a:spcPts val="0"/>
              </a:spcAft>
              <a:buFont typeface="Arial" panose="020B0604020202020204" pitchFamily="34" charset="0"/>
              <a:buChar char="•"/>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We present a framework that could be used for the implementation of blockchain technology in healthcare sector for EHR. </a:t>
            </a:r>
          </a:p>
          <a:p>
            <a:pPr marR="0" algn="just">
              <a:lnSpc>
                <a:spcPct val="150000"/>
              </a:lnSpc>
              <a:spcBef>
                <a:spcPts val="20"/>
              </a:spcBef>
              <a:spcAft>
                <a:spcPts val="0"/>
              </a:spcAft>
              <a:buFont typeface="Arial" panose="020B0604020202020204" pitchFamily="34" charset="0"/>
              <a:buChar char="•"/>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The aim of our proposed framework is firstly to implement blockchain technology for EHR and secondly to provide secure storage of electronic records by defining Chain access rules for the users of the proposed framework. </a:t>
            </a:r>
          </a:p>
          <a:p>
            <a:pPr marR="0" algn="just">
              <a:lnSpc>
                <a:spcPct val="150000"/>
              </a:lnSpc>
              <a:spcBef>
                <a:spcPts val="20"/>
              </a:spcBef>
              <a:spcAft>
                <a:spcPts val="0"/>
              </a:spcAft>
              <a:buFont typeface="Arial" panose="020B0604020202020204" pitchFamily="34" charset="0"/>
              <a:buChar char="•"/>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Moreover, this framework also discusses the scalability problem faced by the blockchain technology in general via use of off-chain storage of the records. </a:t>
            </a:r>
          </a:p>
          <a:p>
            <a:pPr marR="0" algn="just">
              <a:lnSpc>
                <a:spcPct val="150000"/>
              </a:lnSpc>
              <a:spcBef>
                <a:spcPts val="20"/>
              </a:spcBef>
              <a:spcAft>
                <a:spcPts val="0"/>
              </a:spcAft>
              <a:buFont typeface="Arial" panose="020B0604020202020204" pitchFamily="34" charset="0"/>
              <a:buChar char="•"/>
            </a:pPr>
            <a:r>
              <a:rPr lang="en-US" sz="1800" spc="-5" dirty="0">
                <a:effectLst/>
                <a:latin typeface="Times New Roman" panose="02020603050405020304" pitchFamily="18" charset="0"/>
                <a:ea typeface="Times New Roman" panose="02020603050405020304" pitchFamily="18" charset="0"/>
                <a:cs typeface="Times New Roman" panose="02020603050405020304" pitchFamily="18" charset="0"/>
              </a:rPr>
              <a:t>This framework provides the EHR system with the benefits of having a scalable, secure and integral blockchain-based solution.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15406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580670"/>
            <a:ext cx="7055380" cy="1400530"/>
          </a:xfrm>
        </p:spPr>
        <p:txBody>
          <a:bodyPr/>
          <a:lstStyle/>
          <a:p>
            <a:pPr algn="just"/>
            <a:r>
              <a:rPr lang="en-GB" sz="3200" dirty="0">
                <a:latin typeface="Times New Roman" panose="02020603050405020304" pitchFamily="18" charset="0"/>
                <a:cs typeface="Times New Roman" panose="02020603050405020304" pitchFamily="18" charset="0"/>
              </a:rPr>
              <a:t>DOMAIN INTRODUCTION</a:t>
            </a:r>
          </a:p>
        </p:txBody>
      </p:sp>
      <p:sp>
        <p:nvSpPr>
          <p:cNvPr id="3" name="Content Placeholder 2"/>
          <p:cNvSpPr>
            <a:spLocks noGrp="1"/>
          </p:cNvSpPr>
          <p:nvPr>
            <p:ph idx="1"/>
          </p:nvPr>
        </p:nvSpPr>
        <p:spPr>
          <a:xfrm>
            <a:off x="828436" y="1524000"/>
            <a:ext cx="6711654" cy="4876806"/>
          </a:xfrm>
        </p:spPr>
        <p:txBody>
          <a:bodyPr>
            <a:normAutofit/>
          </a:bodyPr>
          <a:lstStyle/>
          <a:p>
            <a:pPr algn="just">
              <a:buFont typeface="Courier New" panose="02070309020205020404" pitchFamily="49" charset="0"/>
              <a:buChar char="o"/>
            </a:pPr>
            <a:r>
              <a:rPr lang="en-GB" sz="2400" dirty="0">
                <a:latin typeface="Times New Roman" panose="02020603050405020304" pitchFamily="18" charset="0"/>
                <a:cs typeface="Times New Roman" panose="02020603050405020304" pitchFamily="18" charset="0"/>
              </a:rPr>
              <a:t>A </a:t>
            </a:r>
            <a:r>
              <a:rPr lang="en-GB" sz="2400" dirty="0" err="1">
                <a:latin typeface="Times New Roman" panose="02020603050405020304" pitchFamily="18" charset="0"/>
                <a:cs typeface="Times New Roman" panose="02020603050405020304" pitchFamily="18" charset="0"/>
              </a:rPr>
              <a:t>blockchain</a:t>
            </a:r>
            <a:r>
              <a:rPr lang="en-GB" sz="2400" dirty="0">
                <a:latin typeface="Times New Roman" panose="02020603050405020304" pitchFamily="18" charset="0"/>
                <a:cs typeface="Times New Roman" panose="02020603050405020304" pitchFamily="18" charset="0"/>
              </a:rPr>
              <a:t> is a growing list of records called blocks, that are linked  using cryptography.</a:t>
            </a:r>
          </a:p>
          <a:p>
            <a:pPr algn="just">
              <a:buFont typeface="Courier New" panose="02070309020205020404" pitchFamily="49" charset="0"/>
              <a:buChar char="o"/>
            </a:pPr>
            <a:endParaRPr lang="en-GB" sz="2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GB" sz="2400" dirty="0">
                <a:latin typeface="Times New Roman" panose="02020603050405020304" pitchFamily="18" charset="0"/>
                <a:cs typeface="Times New Roman" panose="02020603050405020304" pitchFamily="18" charset="0"/>
              </a:rPr>
              <a:t>Each  block contains a cryptographic hash of the previous block and a timestamp.</a:t>
            </a:r>
          </a:p>
          <a:p>
            <a:pPr marL="0" indent="0" algn="just">
              <a:buNone/>
            </a:pPr>
            <a:endParaRPr lang="en-GB" sz="24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GB" sz="2400" dirty="0">
                <a:latin typeface="Times New Roman" panose="02020603050405020304" pitchFamily="18" charset="0"/>
                <a:cs typeface="Times New Roman" panose="02020603050405020304" pitchFamily="18" charset="0"/>
              </a:rPr>
              <a:t>It is resistant to modification of the data</a:t>
            </a:r>
          </a:p>
        </p:txBody>
      </p:sp>
    </p:spTree>
    <p:extLst>
      <p:ext uri="{BB962C8B-B14F-4D97-AF65-F5344CB8AC3E}">
        <p14:creationId xmlns:p14="http://schemas.microsoft.com/office/powerpoint/2010/main" val="3570199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7055380" cy="1700848"/>
          </a:xfrm>
        </p:spPr>
        <p:txBody>
          <a:bodyPr/>
          <a:lstStyle/>
          <a:p>
            <a:pPr algn="just"/>
            <a:r>
              <a:rPr lang="en-GB" sz="3200" dirty="0">
                <a:latin typeface="Times New Roman" panose="02020603050405020304" pitchFamily="18" charset="0"/>
                <a:cs typeface="Times New Roman" panose="02020603050405020304" pitchFamily="18" charset="0"/>
              </a:rPr>
              <a:t>LITERATURE SURVEY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304756548"/>
              </p:ext>
            </p:extLst>
          </p:nvPr>
        </p:nvGraphicFramePr>
        <p:xfrm>
          <a:off x="228600" y="853440"/>
          <a:ext cx="8763000" cy="5715000"/>
        </p:xfrm>
        <a:graphic>
          <a:graphicData uri="http://schemas.openxmlformats.org/drawingml/2006/table">
            <a:tbl>
              <a:tblPr firstRow="1" bandRow="1">
                <a:tableStyleId>{5C22544A-7EE6-4342-B048-85BDC9FD1C3A}</a:tableStyleId>
              </a:tblPr>
              <a:tblGrid>
                <a:gridCol w="2190750">
                  <a:extLst>
                    <a:ext uri="{9D8B030D-6E8A-4147-A177-3AD203B41FA5}">
                      <a16:colId xmlns:a16="http://schemas.microsoft.com/office/drawing/2014/main" xmlns="" val="20000"/>
                    </a:ext>
                  </a:extLst>
                </a:gridCol>
                <a:gridCol w="1404327">
                  <a:extLst>
                    <a:ext uri="{9D8B030D-6E8A-4147-A177-3AD203B41FA5}">
                      <a16:colId xmlns:a16="http://schemas.microsoft.com/office/drawing/2014/main" xmlns="" val="20001"/>
                    </a:ext>
                  </a:extLst>
                </a:gridCol>
                <a:gridCol w="898769">
                  <a:extLst>
                    <a:ext uri="{9D8B030D-6E8A-4147-A177-3AD203B41FA5}">
                      <a16:colId xmlns:a16="http://schemas.microsoft.com/office/drawing/2014/main" xmlns="" val="20002"/>
                    </a:ext>
                  </a:extLst>
                </a:gridCol>
                <a:gridCol w="4269154">
                  <a:extLst>
                    <a:ext uri="{9D8B030D-6E8A-4147-A177-3AD203B41FA5}">
                      <a16:colId xmlns:a16="http://schemas.microsoft.com/office/drawing/2014/main" xmlns="" val="20003"/>
                    </a:ext>
                  </a:extLst>
                </a:gridCol>
              </a:tblGrid>
              <a:tr h="351790">
                <a:tc>
                  <a:txBody>
                    <a:bodyPr/>
                    <a:lstStyle/>
                    <a:p>
                      <a:r>
                        <a:rPr lang="en-GB" sz="1600" dirty="0">
                          <a:latin typeface="Times New Roman" panose="02020603050405020304" pitchFamily="18" charset="0"/>
                          <a:cs typeface="Times New Roman" panose="02020603050405020304" pitchFamily="18" charset="0"/>
                        </a:rPr>
                        <a:t>SURVEY</a:t>
                      </a:r>
                    </a:p>
                  </a:txBody>
                  <a:tcPr/>
                </a:tc>
                <a:tc>
                  <a:txBody>
                    <a:bodyPr/>
                    <a:lstStyle/>
                    <a:p>
                      <a:r>
                        <a:rPr lang="en-GB" sz="1600" dirty="0">
                          <a:latin typeface="Times New Roman" panose="02020603050405020304" pitchFamily="18" charset="0"/>
                          <a:cs typeface="Times New Roman" panose="02020603050405020304" pitchFamily="18" charset="0"/>
                        </a:rPr>
                        <a:t>AUTHOR</a:t>
                      </a:r>
                    </a:p>
                  </a:txBody>
                  <a:tcPr/>
                </a:tc>
                <a:tc>
                  <a:txBody>
                    <a:bodyPr/>
                    <a:lstStyle/>
                    <a:p>
                      <a:r>
                        <a:rPr lang="en-GB" sz="1600" dirty="0">
                          <a:latin typeface="Times New Roman" panose="02020603050405020304" pitchFamily="18" charset="0"/>
                          <a:cs typeface="Times New Roman" panose="02020603050405020304" pitchFamily="18" charset="0"/>
                        </a:rPr>
                        <a:t>YEAR</a:t>
                      </a:r>
                    </a:p>
                  </a:txBody>
                  <a:tcPr/>
                </a:tc>
                <a:tc>
                  <a:txBody>
                    <a:bodyPr/>
                    <a:lstStyle/>
                    <a:p>
                      <a:r>
                        <a:rPr lang="en-GB" sz="1600" dirty="0">
                          <a:latin typeface="Times New Roman" panose="02020603050405020304" pitchFamily="18" charset="0"/>
                          <a:cs typeface="Times New Roman" panose="02020603050405020304" pitchFamily="18" charset="0"/>
                        </a:rPr>
                        <a:t>EXPLANATION</a:t>
                      </a:r>
                    </a:p>
                  </a:txBody>
                  <a:tcPr/>
                </a:tc>
                <a:extLst>
                  <a:ext uri="{0D108BD9-81ED-4DB2-BD59-A6C34878D82A}">
                    <a16:rowId xmlns:a16="http://schemas.microsoft.com/office/drawing/2014/main" xmlns="" val="10000"/>
                  </a:ext>
                </a:extLst>
              </a:tr>
              <a:tr h="2071370">
                <a:tc>
                  <a:txBody>
                    <a:bodyPr/>
                    <a:lstStyle/>
                    <a:p>
                      <a:r>
                        <a:rPr lang="en-GB" sz="1600" baseline="0" dirty="0">
                          <a:latin typeface="Times New Roman" panose="02020603050405020304" pitchFamily="18" charset="0"/>
                          <a:cs typeface="Times New Roman" panose="02020603050405020304" pitchFamily="18" charset="0"/>
                        </a:rPr>
                        <a:t>SURVEY 1:</a:t>
                      </a:r>
                    </a:p>
                    <a:p>
                      <a:r>
                        <a:rPr lang="en-US" sz="1600" dirty="0">
                          <a:latin typeface="Times New Roman" panose="02020603050405020304" pitchFamily="18" charset="0"/>
                          <a:cs typeface="Times New Roman" panose="02020603050405020304" pitchFamily="18" charset="0"/>
                        </a:rPr>
                        <a:t>Electronic Health Record System using Blockchain</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US" sz="1600" dirty="0" err="1">
                          <a:latin typeface="Times New Roman" panose="02020603050405020304" pitchFamily="18" charset="0"/>
                          <a:cs typeface="Times New Roman" panose="02020603050405020304" pitchFamily="18" charset="0"/>
                        </a:rPr>
                        <a:t>B.Harshini</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2020</a:t>
                      </a:r>
                    </a:p>
                  </a:txBody>
                  <a:tcPr/>
                </a:tc>
                <a:tc>
                  <a:txBody>
                    <a:bodyPr/>
                    <a:lstStyle/>
                    <a:p>
                      <a:pPr marL="285750" indent="-285750" algn="just">
                        <a:buFont typeface="Wingdings" panose="05000000000000000000" pitchFamily="2" charset="2"/>
                        <a:buChar char="§"/>
                      </a:pPr>
                      <a:r>
                        <a:rPr lang="en-US" sz="1600" dirty="0">
                          <a:latin typeface="Times New Roman" panose="02020603050405020304" pitchFamily="18" charset="0"/>
                          <a:cs typeface="Times New Roman" panose="02020603050405020304" pitchFamily="18" charset="0"/>
                        </a:rPr>
                        <a:t>The data is encrypted by the algorithm known as SHA-256 which is used to encrypt all the data of the patients into a single line 256 bit encrypted text.</a:t>
                      </a:r>
                    </a:p>
                    <a:p>
                      <a:pPr marL="0" marR="0" indent="0" algn="just" defTabSz="457207"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600" dirty="0">
                          <a:latin typeface="Times New Roman" panose="02020603050405020304" pitchFamily="18" charset="0"/>
                          <a:cs typeface="Times New Roman" panose="02020603050405020304" pitchFamily="18" charset="0"/>
                        </a:rPr>
                        <a:t>Cons: :  Less Secure due to its 256 Standards</a:t>
                      </a:r>
                    </a:p>
                    <a:p>
                      <a:pPr marL="285750" indent="-285750" algn="just">
                        <a:buFont typeface="Wingdings" panose="05000000000000000000" pitchFamily="2" charset="2"/>
                        <a:buChar char="§"/>
                      </a:pP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1981200">
                <a:tc>
                  <a:txBody>
                    <a:bodyPr/>
                    <a:lstStyle/>
                    <a:p>
                      <a:r>
                        <a:rPr lang="en-GB" sz="1600" dirty="0">
                          <a:latin typeface="Times New Roman" panose="02020603050405020304" pitchFamily="18" charset="0"/>
                          <a:cs typeface="Times New Roman" panose="02020603050405020304" pitchFamily="18" charset="0"/>
                        </a:rPr>
                        <a:t>SURVEY 2:</a:t>
                      </a:r>
                      <a:r>
                        <a:rPr lang="en-GB" sz="1600" baseline="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Electronic Health Records using Blockchain Technology</a:t>
                      </a:r>
                      <a:endParaRPr lang="en-GB" sz="1600" dirty="0">
                        <a:latin typeface="Times New Roman" panose="02020603050405020304" pitchFamily="18" charset="0"/>
                        <a:cs typeface="Times New Roman" panose="02020603050405020304" pitchFamily="18" charset="0"/>
                      </a:endParaRPr>
                    </a:p>
                  </a:txBody>
                  <a:tcPr/>
                </a:tc>
                <a:tc>
                  <a:txBody>
                    <a:bodyPr/>
                    <a:lstStyle/>
                    <a:p>
                      <a:r>
                        <a:rPr lang="pt-BR" sz="1600" dirty="0">
                          <a:latin typeface="Times New Roman" panose="02020603050405020304" pitchFamily="18" charset="0"/>
                          <a:cs typeface="Times New Roman" panose="02020603050405020304" pitchFamily="18" charset="0"/>
                        </a:rPr>
                        <a:t>Arlindo F. da Conceic¸ao</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2019</a:t>
                      </a:r>
                    </a:p>
                  </a:txBody>
                  <a:tcPr/>
                </a:tc>
                <a:tc>
                  <a:txBody>
                    <a:bodyPr/>
                    <a:lstStyle/>
                    <a:p>
                      <a:pPr algn="just">
                        <a:buFont typeface="Wingdings" panose="05000000000000000000" pitchFamily="2" charset="2"/>
                        <a:buNone/>
                      </a:pPr>
                      <a:r>
                        <a:rPr lang="en-US" sz="1600" dirty="0">
                          <a:latin typeface="Times New Roman" panose="02020603050405020304" pitchFamily="18" charset="0"/>
                          <a:cs typeface="Times New Roman" panose="02020603050405020304" pitchFamily="18" charset="0"/>
                        </a:rPr>
                        <a:t>propose the implementation of a large-scale information architecture to access Electronic Health Records (EHRs) based on Smart Contracts as information mediators.</a:t>
                      </a:r>
                    </a:p>
                    <a:p>
                      <a:pPr marL="0" marR="0" indent="0" algn="just" defTabSz="457207" rtl="0" eaLnBrk="1" fontAlgn="auto" latinLnBrk="0" hangingPunct="1">
                        <a:lnSpc>
                          <a:spcPct val="100000"/>
                        </a:lnSpc>
                        <a:spcBef>
                          <a:spcPts val="0"/>
                        </a:spcBef>
                        <a:spcAft>
                          <a:spcPts val="0"/>
                        </a:spcAft>
                        <a:buClrTx/>
                        <a:buSzTx/>
                        <a:buFont typeface="Wingdings" panose="05000000000000000000" pitchFamily="2" charset="2"/>
                        <a:buNone/>
                        <a:tabLst/>
                        <a:defRPr/>
                      </a:pPr>
                      <a:r>
                        <a:rPr lang="en-GB" sz="1600" dirty="0">
                          <a:latin typeface="Times New Roman" panose="02020603050405020304" pitchFamily="18" charset="0"/>
                          <a:cs typeface="Times New Roman" panose="02020603050405020304" pitchFamily="18" charset="0"/>
                        </a:rPr>
                        <a:t>Cons: :  Health Record validation delay and false sense of security</a:t>
                      </a:r>
                    </a:p>
                    <a:p>
                      <a:pPr algn="just">
                        <a:buFont typeface="Wingdings" panose="05000000000000000000" pitchFamily="2" charset="2"/>
                        <a:buNone/>
                      </a:pP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492760">
                <a:tc>
                  <a:txBody>
                    <a:bodyPr/>
                    <a:lstStyle/>
                    <a:p>
                      <a:r>
                        <a:rPr lang="en-GB" sz="1600" dirty="0">
                          <a:latin typeface="Times New Roman" panose="02020603050405020304" pitchFamily="18" charset="0"/>
                          <a:cs typeface="Times New Roman" panose="02020603050405020304" pitchFamily="18" charset="0"/>
                        </a:rPr>
                        <a:t>Survey 3:</a:t>
                      </a:r>
                    </a:p>
                    <a:p>
                      <a:r>
                        <a:rPr lang="en-US" sz="1600" dirty="0">
                          <a:latin typeface="Times New Roman" panose="02020603050405020304" pitchFamily="18" charset="0"/>
                          <a:cs typeface="Times New Roman" panose="02020603050405020304" pitchFamily="18" charset="0"/>
                        </a:rPr>
                        <a:t>Analysis of Blockchain in the Healthcare Sector: Application and Issues</a:t>
                      </a:r>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err="1">
                          <a:latin typeface="Times New Roman" panose="02020603050405020304" pitchFamily="18" charset="0"/>
                          <a:cs typeface="Times New Roman" panose="02020603050405020304" pitchFamily="18" charset="0"/>
                        </a:rPr>
                        <a:t>Dsv</a:t>
                      </a:r>
                      <a:r>
                        <a:rPr lang="en-GB" sz="1600" baseline="0" dirty="0">
                          <a:latin typeface="Times New Roman" panose="02020603050405020304" pitchFamily="18" charset="0"/>
                          <a:cs typeface="Times New Roman" panose="02020603050405020304" pitchFamily="18" charset="0"/>
                        </a:rPr>
                        <a:t> </a:t>
                      </a:r>
                      <a:r>
                        <a:rPr lang="en-GB" sz="1600" baseline="0" dirty="0" err="1">
                          <a:latin typeface="Times New Roman" panose="02020603050405020304" pitchFamily="18" charset="0"/>
                          <a:cs typeface="Times New Roman" panose="02020603050405020304" pitchFamily="18" charset="0"/>
                        </a:rPr>
                        <a:t>madala</a:t>
                      </a:r>
                      <a:r>
                        <a:rPr lang="en-GB" sz="1600" baseline="0" dirty="0">
                          <a:latin typeface="Times New Roman" panose="02020603050405020304" pitchFamily="18" charset="0"/>
                          <a:cs typeface="Times New Roman" panose="02020603050405020304" pitchFamily="18" charset="0"/>
                        </a:rPr>
                        <a:t> </a:t>
                      </a:r>
                    </a:p>
                    <a:p>
                      <a:r>
                        <a:rPr lang="en-GB" sz="1600" baseline="0" dirty="0" err="1">
                          <a:latin typeface="Times New Roman" panose="02020603050405020304" pitchFamily="18" charset="0"/>
                          <a:cs typeface="Times New Roman" panose="02020603050405020304" pitchFamily="18" charset="0"/>
                        </a:rPr>
                        <a:t>etal</a:t>
                      </a:r>
                      <a:r>
                        <a:rPr lang="en-GB" sz="1600" baseline="0" dirty="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a:p>
                      <a:endParaRPr lang="en-GB" sz="1600" dirty="0">
                        <a:latin typeface="Times New Roman" panose="02020603050405020304" pitchFamily="18" charset="0"/>
                        <a:cs typeface="Times New Roman" panose="02020603050405020304" pitchFamily="18" charset="0"/>
                      </a:endParaRPr>
                    </a:p>
                  </a:txBody>
                  <a:tcPr/>
                </a:tc>
                <a:tc>
                  <a:txBody>
                    <a:bodyPr/>
                    <a:lstStyle/>
                    <a:p>
                      <a:r>
                        <a:rPr lang="en-GB" sz="1600" dirty="0">
                          <a:latin typeface="Times New Roman" panose="02020603050405020304" pitchFamily="18" charset="0"/>
                          <a:cs typeface="Times New Roman" panose="02020603050405020304" pitchFamily="18" charset="0"/>
                        </a:rPr>
                        <a:t>2022</a:t>
                      </a:r>
                    </a:p>
                  </a:txBody>
                  <a:tcPr/>
                </a:tc>
                <a:tc>
                  <a:txBody>
                    <a:bodyPr/>
                    <a:lstStyle/>
                    <a:p>
                      <a:r>
                        <a:rPr lang="en-US" sz="1600" dirty="0">
                          <a:latin typeface="Times New Roman" panose="02020603050405020304" pitchFamily="18" charset="0"/>
                          <a:cs typeface="Times New Roman" panose="02020603050405020304" pitchFamily="18" charset="0"/>
                        </a:rPr>
                        <a:t>o investigate how blockchain technology can be applied to improve the overall performance of the healthcare sector</a:t>
                      </a:r>
                    </a:p>
                    <a:p>
                      <a:r>
                        <a:rPr lang="en-GB" sz="1600" dirty="0">
                          <a:latin typeface="Times New Roman" panose="02020603050405020304" pitchFamily="18" charset="0"/>
                          <a:cs typeface="Times New Roman" panose="02020603050405020304" pitchFamily="18" charset="0"/>
                        </a:rPr>
                        <a:t>Cons:</a:t>
                      </a:r>
                      <a:r>
                        <a:rPr lang="en-GB" sz="1600" baseline="0" dirty="0">
                          <a:latin typeface="Times New Roman" panose="02020603050405020304" pitchFamily="18" charset="0"/>
                          <a:cs typeface="Times New Roman" panose="02020603050405020304" pitchFamily="18" charset="0"/>
                        </a:rPr>
                        <a:t> low scalability and less transaction</a:t>
                      </a:r>
                      <a:endParaRPr lang="en-GB"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158889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228600"/>
            <a:ext cx="7055380" cy="855382"/>
          </a:xfrm>
        </p:spPr>
        <p:txBody>
          <a:bodyPr/>
          <a:lstStyle/>
          <a:p>
            <a:pPr algn="just"/>
            <a:r>
              <a:rPr lang="en-GB" sz="2800" dirty="0"/>
              <a:t>LITERATURE SURVEY (CONT…)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89389803"/>
              </p:ext>
            </p:extLst>
          </p:nvPr>
        </p:nvGraphicFramePr>
        <p:xfrm>
          <a:off x="152399" y="914401"/>
          <a:ext cx="8839200" cy="5809547"/>
        </p:xfrm>
        <a:graphic>
          <a:graphicData uri="http://schemas.openxmlformats.org/drawingml/2006/table">
            <a:tbl>
              <a:tblPr firstRow="1" bandRow="1">
                <a:tableStyleId>{5C22544A-7EE6-4342-B048-85BDC9FD1C3A}</a:tableStyleId>
              </a:tblPr>
              <a:tblGrid>
                <a:gridCol w="2093495">
                  <a:extLst>
                    <a:ext uri="{9D8B030D-6E8A-4147-A177-3AD203B41FA5}">
                      <a16:colId xmlns:a16="http://schemas.microsoft.com/office/drawing/2014/main" xmlns="" val="20000"/>
                    </a:ext>
                  </a:extLst>
                </a:gridCol>
                <a:gridCol w="1550737">
                  <a:extLst>
                    <a:ext uri="{9D8B030D-6E8A-4147-A177-3AD203B41FA5}">
                      <a16:colId xmlns:a16="http://schemas.microsoft.com/office/drawing/2014/main" xmlns="" val="20001"/>
                    </a:ext>
                  </a:extLst>
                </a:gridCol>
                <a:gridCol w="775367">
                  <a:extLst>
                    <a:ext uri="{9D8B030D-6E8A-4147-A177-3AD203B41FA5}">
                      <a16:colId xmlns:a16="http://schemas.microsoft.com/office/drawing/2014/main" xmlns="" val="20002"/>
                    </a:ext>
                  </a:extLst>
                </a:gridCol>
                <a:gridCol w="4419601">
                  <a:extLst>
                    <a:ext uri="{9D8B030D-6E8A-4147-A177-3AD203B41FA5}">
                      <a16:colId xmlns:a16="http://schemas.microsoft.com/office/drawing/2014/main" xmlns="" val="20003"/>
                    </a:ext>
                  </a:extLst>
                </a:gridCol>
              </a:tblGrid>
              <a:tr h="316932">
                <a:tc>
                  <a:txBody>
                    <a:bodyPr/>
                    <a:lstStyle/>
                    <a:p>
                      <a:r>
                        <a:rPr lang="en-GB" sz="1600" dirty="0"/>
                        <a:t>SURVEY</a:t>
                      </a:r>
                    </a:p>
                  </a:txBody>
                  <a:tcPr/>
                </a:tc>
                <a:tc>
                  <a:txBody>
                    <a:bodyPr/>
                    <a:lstStyle/>
                    <a:p>
                      <a:r>
                        <a:rPr lang="en-GB" sz="1600" dirty="0"/>
                        <a:t>AUTHOR</a:t>
                      </a:r>
                    </a:p>
                  </a:txBody>
                  <a:tcPr/>
                </a:tc>
                <a:tc>
                  <a:txBody>
                    <a:bodyPr/>
                    <a:lstStyle/>
                    <a:p>
                      <a:r>
                        <a:rPr lang="en-GB" sz="1600" dirty="0"/>
                        <a:t>YEAR</a:t>
                      </a:r>
                    </a:p>
                  </a:txBody>
                  <a:tcPr/>
                </a:tc>
                <a:tc>
                  <a:txBody>
                    <a:bodyPr/>
                    <a:lstStyle/>
                    <a:p>
                      <a:r>
                        <a:rPr lang="en-GB" sz="1600" dirty="0"/>
                        <a:t>EXPLANATION</a:t>
                      </a:r>
                    </a:p>
                  </a:txBody>
                  <a:tcPr/>
                </a:tc>
                <a:extLst>
                  <a:ext uri="{0D108BD9-81ED-4DB2-BD59-A6C34878D82A}">
                    <a16:rowId xmlns:a16="http://schemas.microsoft.com/office/drawing/2014/main" xmlns="" val="10000"/>
                  </a:ext>
                </a:extLst>
              </a:tr>
              <a:tr h="2391390">
                <a:tc>
                  <a:txBody>
                    <a:bodyPr/>
                    <a:lstStyle/>
                    <a:p>
                      <a:pPr marL="0" marR="0" indent="0" algn="l" defTabSz="457207" rtl="0" eaLnBrk="1" fontAlgn="auto" latinLnBrk="0" hangingPunct="1">
                        <a:lnSpc>
                          <a:spcPct val="100000"/>
                        </a:lnSpc>
                        <a:spcBef>
                          <a:spcPts val="0"/>
                        </a:spcBef>
                        <a:spcAft>
                          <a:spcPts val="0"/>
                        </a:spcAft>
                        <a:buClrTx/>
                        <a:buSzTx/>
                        <a:buFontTx/>
                        <a:buNone/>
                        <a:tabLst/>
                        <a:defRPr/>
                      </a:pPr>
                      <a:r>
                        <a:rPr lang="en-GB" sz="1600" b="0" dirty="0">
                          <a:latin typeface="Times New Roman" panose="02020603050405020304" pitchFamily="18" charset="0"/>
                          <a:cs typeface="Times New Roman" panose="02020603050405020304" pitchFamily="18" charset="0"/>
                        </a:rPr>
                        <a:t>SURVEY :4</a:t>
                      </a:r>
                    </a:p>
                    <a:p>
                      <a:pPr marL="0" marR="0" indent="0" algn="l" defTabSz="457207" rtl="0" eaLnBrk="1" fontAlgn="auto" latinLnBrk="0" hangingPunct="1">
                        <a:lnSpc>
                          <a:spcPct val="100000"/>
                        </a:lnSpc>
                        <a:spcBef>
                          <a:spcPts val="0"/>
                        </a:spcBef>
                        <a:spcAft>
                          <a:spcPts val="0"/>
                        </a:spcAft>
                        <a:buClrTx/>
                        <a:buSzTx/>
                        <a:buFontTx/>
                        <a:buNone/>
                        <a:tabLst/>
                        <a:defRPr/>
                      </a:pPr>
                      <a:r>
                        <a:rPr lang="en-US" sz="1600" b="0" dirty="0">
                          <a:latin typeface="Times New Roman" panose="02020603050405020304" pitchFamily="18" charset="0"/>
                          <a:cs typeface="Times New Roman" panose="02020603050405020304" pitchFamily="18" charset="0"/>
                        </a:rPr>
                        <a:t/>
                      </a:r>
                      <a:br>
                        <a:rPr lang="en-US" sz="1600" b="0" dirty="0">
                          <a:latin typeface="Times New Roman" panose="02020603050405020304" pitchFamily="18" charset="0"/>
                          <a:cs typeface="Times New Roman" panose="02020603050405020304" pitchFamily="18" charset="0"/>
                        </a:rPr>
                      </a:b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Electronic health records and blockchain interoperability requirements: a scoping review </a:t>
                      </a:r>
                      <a:endParaRPr lang="en-GB" sz="1600" b="0" dirty="0">
                        <a:latin typeface="Times New Roman" panose="02020603050405020304" pitchFamily="18" charset="0"/>
                        <a:cs typeface="Times New Roman" panose="02020603050405020304" pitchFamily="18" charset="0"/>
                      </a:endParaRPr>
                    </a:p>
                  </a:txBody>
                  <a:tcPr/>
                </a:tc>
                <a:tc>
                  <a:txBody>
                    <a:bodyPr/>
                    <a:lstStyle/>
                    <a:p>
                      <a:r>
                        <a:rPr lang="en-US" sz="1600" b="0" i="0" u="sng" kern="1200" dirty="0">
                          <a:solidFill>
                            <a:schemeClr val="dk1"/>
                          </a:solidFill>
                          <a:effectLst/>
                          <a:latin typeface="Times New Roman" panose="02020603050405020304" pitchFamily="18" charset="0"/>
                          <a:ea typeface="+mn-ea"/>
                          <a:cs typeface="Times New Roman" panose="02020603050405020304" pitchFamily="18" charset="0"/>
                        </a:rPr>
                        <a:t>Suzanna </a:t>
                      </a:r>
                      <a:r>
                        <a:rPr lang="en-US" sz="1600" b="0" i="0" u="sng" kern="1200" dirty="0" err="1">
                          <a:solidFill>
                            <a:schemeClr val="dk1"/>
                          </a:solidFill>
                          <a:effectLst/>
                          <a:latin typeface="Times New Roman" panose="02020603050405020304" pitchFamily="18" charset="0"/>
                          <a:ea typeface="+mn-ea"/>
                          <a:cs typeface="Times New Roman" panose="02020603050405020304" pitchFamily="18" charset="0"/>
                        </a:rPr>
                        <a:t>Schmeelk</a:t>
                      </a:r>
                      <a:endParaRPr lang="en-GB" sz="1600" b="0" dirty="0">
                        <a:latin typeface="Times New Roman" panose="02020603050405020304" pitchFamily="18" charset="0"/>
                        <a:cs typeface="Times New Roman" panose="02020603050405020304" pitchFamily="18" charset="0"/>
                      </a:endParaRPr>
                    </a:p>
                  </a:txBody>
                  <a:tcPr/>
                </a:tc>
                <a:tc>
                  <a:txBody>
                    <a:bodyPr/>
                    <a:lstStyle/>
                    <a:p>
                      <a:r>
                        <a:rPr lang="en-GB" sz="1600" b="0" dirty="0">
                          <a:latin typeface="Times New Roman" panose="02020603050405020304" pitchFamily="18" charset="0"/>
                          <a:cs typeface="Times New Roman" panose="02020603050405020304" pitchFamily="18" charset="0"/>
                        </a:rPr>
                        <a:t>2022</a:t>
                      </a:r>
                    </a:p>
                  </a:txBody>
                  <a:tcP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We conducted a literature search in the OVID databases (Medline and Embase) on terms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blockchain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implementation</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interoperability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EHRs</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security</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and </a:t>
                      </a:r>
                      <a:r>
                        <a:rPr lang="en-US" sz="1600" b="0" i="1" kern="1200" dirty="0">
                          <a:solidFill>
                            <a:schemeClr val="dk1"/>
                          </a:solidFill>
                          <a:effectLst/>
                          <a:latin typeface="Times New Roman" panose="02020603050405020304" pitchFamily="18" charset="0"/>
                          <a:ea typeface="+mn-ea"/>
                          <a:cs typeface="Times New Roman" panose="02020603050405020304" pitchFamily="18" charset="0"/>
                        </a:rPr>
                        <a:t>standards</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a:t>
                      </a:r>
                    </a:p>
                    <a:p>
                      <a:endParaRPr lang="en-GB" sz="1600" b="0" baseline="0" dirty="0">
                        <a:latin typeface="Times New Roman" panose="02020603050405020304" pitchFamily="18" charset="0"/>
                        <a:cs typeface="Times New Roman" panose="02020603050405020304" pitchFamily="18" charset="0"/>
                      </a:endParaRPr>
                    </a:p>
                    <a:p>
                      <a:r>
                        <a:rPr lang="en-GB" sz="1600" b="0" baseline="0" dirty="0">
                          <a:latin typeface="Times New Roman" panose="02020603050405020304" pitchFamily="18" charset="0"/>
                          <a:cs typeface="Times New Roman" panose="02020603050405020304" pitchFamily="18" charset="0"/>
                        </a:rPr>
                        <a:t>Cons : False sense of security due to frequent Database.  </a:t>
                      </a:r>
                      <a:endParaRPr lang="en-GB"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3082877">
                <a:tc>
                  <a:txBody>
                    <a:bodyPr/>
                    <a:lstStyle/>
                    <a:p>
                      <a:r>
                        <a:rPr lang="en-GB" sz="1600" b="0" dirty="0">
                          <a:latin typeface="Times New Roman" panose="02020603050405020304" pitchFamily="18" charset="0"/>
                          <a:cs typeface="Times New Roman" panose="02020603050405020304" pitchFamily="18" charset="0"/>
                        </a:rPr>
                        <a:t>SURVEY</a:t>
                      </a:r>
                      <a:r>
                        <a:rPr lang="en-GB" sz="1600" b="0" baseline="0" dirty="0">
                          <a:latin typeface="Times New Roman" panose="02020603050405020304" pitchFamily="18" charset="0"/>
                          <a:cs typeface="Times New Roman" panose="02020603050405020304" pitchFamily="18" charset="0"/>
                        </a:rPr>
                        <a:t> 5:</a:t>
                      </a:r>
                    </a:p>
                    <a:p>
                      <a:r>
                        <a:rPr lang="en-GB" sz="1600" b="0" dirty="0">
                          <a:latin typeface="Times New Roman" panose="02020603050405020304" pitchFamily="18" charset="0"/>
                          <a:cs typeface="Times New Roman" panose="02020603050405020304" pitchFamily="18" charset="0"/>
                        </a:rPr>
                        <a:t> </a:t>
                      </a:r>
                      <a:r>
                        <a:rPr lang="en-US" sz="1600" b="0" dirty="0">
                          <a:latin typeface="Times New Roman" panose="02020603050405020304" pitchFamily="18" charset="0"/>
                          <a:cs typeface="Times New Roman" panose="02020603050405020304" pitchFamily="18" charset="0"/>
                        </a:rPr>
                        <a:t>Blockchain-based Electronic Health Records Management A Comprehensive Review and Future Research Direction</a:t>
                      </a:r>
                      <a:endParaRPr lang="en-GB" sz="1600" b="0" dirty="0">
                        <a:latin typeface="Times New Roman" panose="02020603050405020304" pitchFamily="18" charset="0"/>
                        <a:cs typeface="Times New Roman" panose="02020603050405020304" pitchFamily="18" charset="0"/>
                      </a:endParaRPr>
                    </a:p>
                  </a:txBody>
                  <a:tcPr/>
                </a:tc>
                <a:tc>
                  <a:txBody>
                    <a:bodyPr/>
                    <a:lstStyle/>
                    <a:p>
                      <a:r>
                        <a:rPr lang="en-US" sz="1600" b="0" dirty="0">
                          <a:latin typeface="Times New Roman" panose="02020603050405020304" pitchFamily="18" charset="0"/>
                          <a:cs typeface="Times New Roman" panose="02020603050405020304" pitchFamily="18" charset="0"/>
                        </a:rPr>
                        <a:t>Mamun, Abdullah Al</a:t>
                      </a:r>
                      <a:endParaRPr lang="en-GB" sz="1600" b="0" dirty="0">
                        <a:latin typeface="Times New Roman" panose="02020603050405020304" pitchFamily="18" charset="0"/>
                        <a:cs typeface="Times New Roman" panose="02020603050405020304" pitchFamily="18" charset="0"/>
                      </a:endParaRPr>
                    </a:p>
                  </a:txBody>
                  <a:tcPr/>
                </a:tc>
                <a:tc>
                  <a:txBody>
                    <a:bodyPr/>
                    <a:lstStyle/>
                    <a:p>
                      <a:r>
                        <a:rPr lang="en-GB" sz="1600" b="0" dirty="0">
                          <a:latin typeface="Times New Roman" panose="02020603050405020304" pitchFamily="18" charset="0"/>
                          <a:cs typeface="Times New Roman" panose="02020603050405020304" pitchFamily="18" charset="0"/>
                        </a:rPr>
                        <a:t>2022</a:t>
                      </a:r>
                    </a:p>
                  </a:txBody>
                  <a:tcPr/>
                </a:tc>
                <a:tc>
                  <a:txBody>
                    <a:bodyPr/>
                    <a:lstStyle/>
                    <a:p>
                      <a:pPr algn="just">
                        <a:buFont typeface="Wingdings" panose="05000000000000000000" pitchFamily="2" charset="2"/>
                        <a:buChar char="§"/>
                      </a:pPr>
                      <a:r>
                        <a:rPr lang="en-US" sz="1600" b="0" dirty="0">
                          <a:latin typeface="Times New Roman" panose="02020603050405020304" pitchFamily="18" charset="0"/>
                          <a:cs typeface="Times New Roman" panose="02020603050405020304" pitchFamily="18" charset="0"/>
                        </a:rPr>
                        <a:t>The study examined 99 papers that were collected from various publication categories. The deep technical analysis focused on evaluating articles based on privacy, security, scalability, accessibility, cost, consensus algorithms.</a:t>
                      </a:r>
                      <a:endParaRPr lang="en-GB" sz="1600" b="0" dirty="0">
                        <a:latin typeface="Times New Roman" panose="02020603050405020304" pitchFamily="18" charset="0"/>
                        <a:cs typeface="Times New Roman" panose="02020603050405020304" pitchFamily="18" charset="0"/>
                      </a:endParaRPr>
                    </a:p>
                    <a:p>
                      <a:pPr marL="0" indent="0" algn="just">
                        <a:buNone/>
                      </a:pPr>
                      <a:r>
                        <a:rPr lang="en-GB" sz="1600" b="0" dirty="0">
                          <a:latin typeface="Times New Roman" panose="02020603050405020304" pitchFamily="18" charset="0"/>
                          <a:cs typeface="Times New Roman" panose="02020603050405020304" pitchFamily="18" charset="0"/>
                        </a:rPr>
                        <a:t>Cons: No Specific solution proposed to overcome the issues.</a:t>
                      </a:r>
                    </a:p>
                  </a:txBody>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841572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GB" sz="2800" b="1" dirty="0">
                <a:latin typeface="Times New Roman" panose="02020603050405020304" pitchFamily="18" charset="0"/>
                <a:cs typeface="Times New Roman" panose="02020603050405020304" pitchFamily="18" charset="0"/>
              </a:rPr>
              <a:t>Existing System</a:t>
            </a:r>
          </a:p>
        </p:txBody>
      </p:sp>
      <p:sp>
        <p:nvSpPr>
          <p:cNvPr id="3" name="Content Placeholder 2"/>
          <p:cNvSpPr>
            <a:spLocks noGrp="1"/>
          </p:cNvSpPr>
          <p:nvPr>
            <p:ph idx="1"/>
          </p:nvPr>
        </p:nvSpPr>
        <p:spPr>
          <a:xfrm>
            <a:off x="484710" y="990601"/>
            <a:ext cx="8354490" cy="5257806"/>
          </a:xfrm>
        </p:spPr>
        <p:txBody>
          <a:bodyPr>
            <a:normAutofit fontScale="92500" lnSpcReduction="10000"/>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Medical data intervention is always possible because the existing system is a centralized distributed system.</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In the existing system there are drawbacks such as no data privacy, less reliability and lack of network security in sharing the health record among the cloud servers.</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Also failure in single point can happen in existing system which results in unavailability of data.</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also lacks in data retrieval process since the existing system faces storage issues</a:t>
            </a:r>
          </a:p>
          <a:p>
            <a:pPr algn="just">
              <a:buFont typeface="Wingdings" panose="05000000000000000000" pitchFamily="2" charset="2"/>
              <a:buChar char="§"/>
            </a:pPr>
            <a:r>
              <a:rPr lang="en-GB" sz="2800" b="1" dirty="0">
                <a:latin typeface="Times New Roman" panose="02020603050405020304" pitchFamily="18" charset="0"/>
                <a:cs typeface="Times New Roman" panose="02020603050405020304" pitchFamily="18" charset="0"/>
              </a:rPr>
              <a:t>Disadvantages of existing system:</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 In a centralize communication model, the system administrator may disclose sensitive data due to insider attacks</a:t>
            </a:r>
          </a:p>
          <a:p>
            <a:pPr algn="just">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Several large-sized distributed data centers which creates a huge burden for computing, storage, and networking resources</a:t>
            </a:r>
          </a:p>
          <a:p>
            <a:pPr algn="just">
              <a:buFont typeface="Wingdings" panose="05000000000000000000" pitchFamily="2" charset="2"/>
              <a:buChar char="§"/>
            </a:pPr>
            <a:endParaRPr lang="en-GB"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864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CA6BF4-7D0D-484B-9BA4-FC4F4B7F3DE3}"/>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xmlns="" id="{FE805C1A-5F3E-479E-93DA-B275269C7039}"/>
              </a:ext>
            </a:extLst>
          </p:cNvPr>
          <p:cNvSpPr>
            <a:spLocks noGrp="1"/>
          </p:cNvSpPr>
          <p:nvPr>
            <p:ph idx="1"/>
          </p:nvPr>
        </p:nvSpPr>
        <p:spPr>
          <a:xfrm>
            <a:off x="484710" y="1371600"/>
            <a:ext cx="7973490" cy="4648200"/>
          </a:xfrm>
        </p:spPr>
        <p:txBody>
          <a:bodyPr>
            <a:normAutofit/>
          </a:bodyPr>
          <a:lstStyle/>
          <a:p>
            <a:pPr>
              <a:buFont typeface="Arial" panose="020B0604020202020204" pitchFamily="34" charset="0"/>
              <a:buChar char="•"/>
            </a:pPr>
            <a:r>
              <a:rPr lang="en-US" dirty="0"/>
              <a:t>In the proposed blockchain technology based EHR provides decentralized system. </a:t>
            </a:r>
          </a:p>
          <a:p>
            <a:pPr>
              <a:buFont typeface="Arial" panose="020B0604020202020204" pitchFamily="34" charset="0"/>
              <a:buChar char="•"/>
            </a:pPr>
            <a:r>
              <a:rPr lang="en-US" dirty="0"/>
              <a:t>This proposed system provides trustworthy access control mechanism by using the smart contracts in order to achieve secured EHR sharing between the patients and the health care providers including hospital and pharmacist. </a:t>
            </a:r>
          </a:p>
          <a:p>
            <a:pPr>
              <a:buFont typeface="Arial" panose="020B0604020202020204" pitchFamily="34" charset="0"/>
              <a:buChar char="•"/>
            </a:pPr>
            <a:r>
              <a:rPr lang="en-US" dirty="0"/>
              <a:t>In the proposed system, a patient can register and feed his details regarding health which then will be converted into hash value using SHA 512  algorithm and then it will be embed to a EHR Data.</a:t>
            </a:r>
          </a:p>
          <a:p>
            <a:pPr>
              <a:buFont typeface="Arial" panose="020B0604020202020204" pitchFamily="34" charset="0"/>
              <a:buChar char="•"/>
            </a:pPr>
            <a:r>
              <a:rPr lang="en-US" dirty="0"/>
              <a:t> Using this hash value the doctor and the hospital can view the details permitted by the patients. </a:t>
            </a:r>
          </a:p>
        </p:txBody>
      </p:sp>
    </p:spTree>
    <p:extLst>
      <p:ext uri="{BB962C8B-B14F-4D97-AF65-F5344CB8AC3E}">
        <p14:creationId xmlns:p14="http://schemas.microsoft.com/office/powerpoint/2010/main" val="733963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5EB542-F42E-47A0-8909-F86B06B4B4EE}"/>
              </a:ext>
            </a:extLst>
          </p:cNvPr>
          <p:cNvSpPr>
            <a:spLocks noGrp="1"/>
          </p:cNvSpPr>
          <p:nvPr>
            <p:ph type="title"/>
          </p:nvPr>
        </p:nvSpPr>
        <p:spPr/>
        <p:txBody>
          <a:bodyPr/>
          <a:lstStyle/>
          <a:p>
            <a:r>
              <a:rPr lang="en-US" dirty="0"/>
              <a:t>PROPOSED SYSTEM</a:t>
            </a:r>
          </a:p>
        </p:txBody>
      </p:sp>
      <p:sp>
        <p:nvSpPr>
          <p:cNvPr id="3" name="Content Placeholder 2">
            <a:extLst>
              <a:ext uri="{FF2B5EF4-FFF2-40B4-BE49-F238E27FC236}">
                <a16:creationId xmlns:a16="http://schemas.microsoft.com/office/drawing/2014/main" xmlns="" id="{31541A87-4B68-45D3-9F9F-B6080406F10C}"/>
              </a:ext>
            </a:extLst>
          </p:cNvPr>
          <p:cNvSpPr>
            <a:spLocks noGrp="1"/>
          </p:cNvSpPr>
          <p:nvPr>
            <p:ph idx="1"/>
          </p:nvPr>
        </p:nvSpPr>
        <p:spPr/>
        <p:txBody>
          <a:bodyPr/>
          <a:lstStyle/>
          <a:p>
            <a:pPr algn="just">
              <a:buFont typeface="Arial" panose="020B0604020202020204" pitchFamily="34" charset="0"/>
              <a:buChar char="•"/>
            </a:pPr>
            <a:r>
              <a:rPr lang="en-US" dirty="0"/>
              <a:t>The doctors can now provide the medicines by viewing the patients record and this will be converted into a block.</a:t>
            </a:r>
          </a:p>
          <a:p>
            <a:pPr algn="just">
              <a:buFont typeface="Arial" panose="020B0604020202020204" pitchFamily="34" charset="0"/>
              <a:buChar char="•"/>
            </a:pPr>
            <a:r>
              <a:rPr lang="en-US" dirty="0"/>
              <a:t> This block can be viewed by pharmacist and automatically invoice will also be created. </a:t>
            </a:r>
          </a:p>
          <a:p>
            <a:pPr algn="just">
              <a:buFont typeface="Arial" panose="020B0604020202020204" pitchFamily="34" charset="0"/>
              <a:buChar char="•"/>
            </a:pPr>
            <a:r>
              <a:rPr lang="en-US" dirty="0"/>
              <a:t>This proposed system also integrates crypto currency that is </a:t>
            </a:r>
            <a:r>
              <a:rPr lang="en-US" dirty="0" err="1"/>
              <a:t>ethereum</a:t>
            </a:r>
            <a:r>
              <a:rPr lang="en-US" dirty="0"/>
              <a:t> which preserves sensitive health information against threats.</a:t>
            </a:r>
          </a:p>
          <a:p>
            <a:pPr algn="just">
              <a:buFont typeface="Arial" panose="020B0604020202020204" pitchFamily="34" charset="0"/>
              <a:buChar char="•"/>
            </a:pPr>
            <a:r>
              <a:rPr lang="en-US" dirty="0"/>
              <a:t> The crypto currency can also be used to book a doctor's appointment and also pay for it. </a:t>
            </a:r>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15154857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4710" y="452718"/>
            <a:ext cx="7055380" cy="614082"/>
          </a:xfrm>
        </p:spPr>
        <p:txBody>
          <a:bodyPr/>
          <a:lstStyle/>
          <a:p>
            <a:r>
              <a:rPr lang="en-GB" sz="2800" b="1" dirty="0"/>
              <a:t>PROPOSED SYSTEM ARCHITECTURE</a:t>
            </a:r>
          </a:p>
        </p:txBody>
      </p:sp>
      <p:pic>
        <p:nvPicPr>
          <p:cNvPr id="5" name="Content Placeholder 4">
            <a:extLst>
              <a:ext uri="{FF2B5EF4-FFF2-40B4-BE49-F238E27FC236}">
                <a16:creationId xmlns:a16="http://schemas.microsoft.com/office/drawing/2014/main" xmlns="" id="{EA85A1A1-B17A-4E30-ACE2-BEB8D1205937}"/>
              </a:ext>
            </a:extLst>
          </p:cNvPr>
          <p:cNvPicPr>
            <a:picLocks noGrp="1" noChangeAspect="1"/>
          </p:cNvPicPr>
          <p:nvPr>
            <p:ph idx="1"/>
          </p:nvPr>
        </p:nvPicPr>
        <p:blipFill>
          <a:blip r:embed="rId3"/>
          <a:stretch>
            <a:fillRect/>
          </a:stretch>
        </p:blipFill>
        <p:spPr>
          <a:xfrm>
            <a:off x="484710" y="1219200"/>
            <a:ext cx="7973490" cy="5252486"/>
          </a:xfrm>
        </p:spPr>
      </p:pic>
    </p:spTree>
    <p:extLst>
      <p:ext uri="{BB962C8B-B14F-4D97-AF65-F5344CB8AC3E}">
        <p14:creationId xmlns:p14="http://schemas.microsoft.com/office/powerpoint/2010/main" val="37071038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819</TotalTime>
  <Words>1000</Words>
  <Application>Microsoft Office PowerPoint</Application>
  <PresentationFormat>On-screen Show (4:3)</PresentationFormat>
  <Paragraphs>99</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Century Gothic</vt:lpstr>
      <vt:lpstr>Courier New</vt:lpstr>
      <vt:lpstr>Times New Roman</vt:lpstr>
      <vt:lpstr>Wingdings</vt:lpstr>
      <vt:lpstr>Wingdings 3</vt:lpstr>
      <vt:lpstr>Ion</vt:lpstr>
      <vt:lpstr>BLOCKCHAIN EHR</vt:lpstr>
      <vt:lpstr>ABSTRACT</vt:lpstr>
      <vt:lpstr>DOMAIN INTRODUCTION</vt:lpstr>
      <vt:lpstr>LITERATURE SURVEY</vt:lpstr>
      <vt:lpstr>LITERATURE SURVEY (CONT…)</vt:lpstr>
      <vt:lpstr>Existing System</vt:lpstr>
      <vt:lpstr>PROPOSED SYSTEM</vt:lpstr>
      <vt:lpstr>PROPOSED SYSTEM</vt:lpstr>
      <vt:lpstr>PROPOSED SYSTEM ARCHITECTURE</vt:lpstr>
      <vt:lpstr>ADVANTAGES OF PROPOSED SYSTEM</vt:lpstr>
      <vt:lpstr>SYSTEM SPECIFICATION</vt:lpstr>
      <vt:lpstr>REFERENCES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CERTIFICATE VALIDATION           USING                                       BLOCKCHAIN</dc:title>
  <dc:creator>gayathri</dc:creator>
  <cp:lastModifiedBy>Microsoft account</cp:lastModifiedBy>
  <cp:revision>121</cp:revision>
  <dcterms:created xsi:type="dcterms:W3CDTF">2006-08-16T00:00:00Z</dcterms:created>
  <dcterms:modified xsi:type="dcterms:W3CDTF">2023-10-31T07:02:44Z</dcterms:modified>
</cp:coreProperties>
</file>