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317" r:id="rId5"/>
    <p:sldId id="259" r:id="rId6"/>
    <p:sldId id="288" r:id="rId7"/>
    <p:sldId id="263" r:id="rId8"/>
    <p:sldId id="258" r:id="rId9"/>
    <p:sldId id="337" r:id="rId10"/>
    <p:sldId id="273" r:id="rId11"/>
    <p:sldId id="304" r:id="rId12"/>
    <p:sldId id="266" r:id="rId13"/>
    <p:sldId id="290" r:id="rId14"/>
    <p:sldId id="289" r:id="rId15"/>
    <p:sldId id="260" r:id="rId16"/>
    <p:sldId id="291" r:id="rId17"/>
    <p:sldId id="292" r:id="rId18"/>
    <p:sldId id="264" r:id="rId19"/>
    <p:sldId id="261" r:id="rId20"/>
    <p:sldId id="267" r:id="rId21"/>
    <p:sldId id="293" r:id="rId22"/>
    <p:sldId id="272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433"/>
    <a:srgbClr val="425C8F"/>
    <a:srgbClr val="061C52"/>
    <a:srgbClr val="0F1221"/>
    <a:srgbClr val="050102"/>
    <a:srgbClr val="000000"/>
    <a:srgbClr val="B6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96" y="-1578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9759886601066"/>
          <c:y val="0.0904946814097342"/>
          <c:w val="0.582492154388689"/>
          <c:h val="0.873738231583034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  <a:alpha val="7000"/>
              </a:schemeClr>
            </a:solidFill>
            <a:ln w="57150">
              <a:gradFill flip="none" rotWithShape="1">
                <a:gsLst>
                  <a:gs pos="43100">
                    <a:srgbClr val="331433"/>
                  </a:gs>
                  <a:gs pos="100000">
                    <a:srgbClr val="061C52"/>
                  </a:gs>
                  <a:gs pos="0">
                    <a:srgbClr val="425C8F"/>
                  </a:gs>
                </a:gsLst>
                <a:lin ang="0" scaled="1"/>
                <a:tileRect/>
              </a:gradFill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8.26571058994849e-17"/>
                  <c:y val="0.04385683240116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262867616620239"/>
                  <c:y val="0.01516543942039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42647030726374"/>
                  <c:y val="-0.03033087884079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202205858938645"/>
                  <c:y val="-0.04246323037711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222426444832509"/>
                  <c:y val="0.01213235153631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1" i="0" u="none" strike="noStrike" kern="1200" baseline="0">
                    <a:solidFill>
                      <a:srgbClr val="B0447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64320"/>
        <c:axId val="214665856"/>
      </c:radarChart>
      <c:catAx>
        <c:axId val="214664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665856"/>
        <c:crosses val="autoZero"/>
        <c:auto val="1"/>
        <c:lblAlgn val="ctr"/>
        <c:lblOffset val="100"/>
        <c:noMultiLvlLbl val="0"/>
      </c:catAx>
      <c:valAx>
        <c:axId val="214665856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66432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1B26-6A74-492D-B04F-94149A6AB4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102"/>
            </a:gs>
            <a:gs pos="0">
              <a:srgbClr val="331433"/>
            </a:gs>
            <a:gs pos="100000">
              <a:srgbClr val="061C5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490" y="2076450"/>
            <a:ext cx="10133965" cy="3837940"/>
            <a:chOff x="738960" y="2514600"/>
            <a:chExt cx="6879131" cy="2739212"/>
          </a:xfrm>
        </p:grpSpPr>
        <p:sp>
          <p:nvSpPr>
            <p:cNvPr id="5" name="文本框 4"/>
            <p:cNvSpPr txBox="1"/>
            <p:nvPr/>
          </p:nvSpPr>
          <p:spPr>
            <a:xfrm>
              <a:off x="971644" y="2514600"/>
              <a:ext cx="6646447" cy="78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spc="300" dirty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企业服务网关</a:t>
              </a:r>
              <a:r>
                <a:rPr lang="en-US" altLang="zh-CN" sz="6600" b="1" spc="300" dirty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-TGW</a:t>
              </a:r>
              <a:endParaRPr lang="zh-CN" altLang="en-US" sz="6600" b="1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9"/>
            <p:cNvSpPr>
              <a:spLocks noChangeArrowheads="1"/>
            </p:cNvSpPr>
            <p:nvPr/>
          </p:nvSpPr>
          <p:spPr bwMode="auto">
            <a:xfrm>
              <a:off x="1043383" y="3718198"/>
              <a:ext cx="6500417" cy="1119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gradFill>
                    <a:gsLst>
                      <a:gs pos="93000">
                        <a:srgbClr val="FFFFFF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2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通过本课程的培训，学员将能更大程度上熟悉TGW的应用，主要包含如下几个方面：</a:t>
              </a:r>
              <a:endParaRPr lang="en-US" altLang="zh-CN" sz="1600" dirty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sz="1600" dirty="0">
                  <a:gradFill>
                    <a:gsLst>
                      <a:gs pos="93000">
                        <a:srgbClr val="FFFFFF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2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1、整体架构--主体关系；</a:t>
              </a:r>
              <a:endParaRPr sz="1600" dirty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sz="1600" dirty="0">
                  <a:gradFill>
                    <a:gsLst>
                      <a:gs pos="93000">
                        <a:srgbClr val="FFFFFF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2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2、网关--管控，聚合，代理，安全，标准</a:t>
              </a:r>
              <a:endParaRPr sz="1600" dirty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gradFill>
                    <a:gsLst>
                      <a:gs pos="93000">
                        <a:srgbClr val="FFFFFF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2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3、TGW部分功能的详细介绍；</a:t>
              </a:r>
              <a:endParaRPr lang="en-US" altLang="zh-CN" sz="1600" dirty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16431" y="4880972"/>
              <a:ext cx="2290978" cy="372840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75836" y="4916317"/>
              <a:ext cx="2571750" cy="30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Gus Jiang</a:t>
              </a:r>
              <a:endParaRPr lang="en-US" altLang="zh-CN" sz="2200" dirty="0">
                <a:gradFill flip="none" rotWithShape="1">
                  <a:gsLst>
                    <a:gs pos="74000">
                      <a:srgbClr val="B6C6DD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425C8F">
                        <a:alpha val="0"/>
                      </a:srgbClr>
                    </a:gs>
                  </a:gsLst>
                  <a:lin ang="2700000" scaled="1"/>
                  <a:tileRect/>
                </a:gradFill>
                <a:latin typeface="+mj-lt"/>
                <a:ea typeface="思源黑体 CN Heavy" panose="020B0A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原创设计师QQ69613753    _1"/>
          <p:cNvGrpSpPr/>
          <p:nvPr/>
        </p:nvGrpSpPr>
        <p:grpSpPr>
          <a:xfrm>
            <a:off x="961238" y="1486594"/>
            <a:ext cx="4551532" cy="4911330"/>
            <a:chOff x="1128878" y="910350"/>
            <a:chExt cx="4079272" cy="4401738"/>
          </a:xfrm>
        </p:grpSpPr>
        <p:sp>
          <p:nvSpPr>
            <p:cNvPr id="6" name="椭圆 5"/>
            <p:cNvSpPr/>
            <p:nvPr/>
          </p:nvSpPr>
          <p:spPr>
            <a:xfrm>
              <a:off x="1646537" y="1471617"/>
              <a:ext cx="3561613" cy="3561613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28878" y="910350"/>
              <a:ext cx="1824106" cy="182410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3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894974" y="1256027"/>
              <a:ext cx="575226" cy="57522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59786" y="2978139"/>
              <a:ext cx="1093186" cy="1093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867862" y="4191999"/>
              <a:ext cx="1093186" cy="1093186"/>
            </a:xfrm>
            <a:prstGeom prst="ellipse">
              <a:avLst/>
            </a:prstGeom>
            <a:gradFill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451373" y="4895599"/>
              <a:ext cx="416489" cy="41648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22176" y="2442897"/>
              <a:ext cx="416489" cy="416489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2706688" y="2614613"/>
              <a:ext cx="1482725" cy="1343025"/>
              <a:chOff x="1753" y="2115"/>
              <a:chExt cx="934" cy="846"/>
            </a:xfrm>
          </p:grpSpPr>
          <p:sp>
            <p:nvSpPr>
              <p:cNvPr id="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115"/>
                <a:ext cx="934" cy="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5"/>
              <p:cNvSpPr>
                <a:spLocks noEditPoints="1"/>
              </p:cNvSpPr>
              <p:nvPr/>
            </p:nvSpPr>
            <p:spPr bwMode="auto">
              <a:xfrm>
                <a:off x="1745" y="2122"/>
                <a:ext cx="949" cy="839"/>
              </a:xfrm>
              <a:custGeom>
                <a:avLst/>
                <a:gdLst>
                  <a:gd name="T0" fmla="*/ 101 w 128"/>
                  <a:gd name="T1" fmla="*/ 35 h 113"/>
                  <a:gd name="T2" fmla="*/ 104 w 128"/>
                  <a:gd name="T3" fmla="*/ 14 h 113"/>
                  <a:gd name="T4" fmla="*/ 97 w 128"/>
                  <a:gd name="T5" fmla="*/ 2 h 113"/>
                  <a:gd name="T6" fmla="*/ 63 w 128"/>
                  <a:gd name="T7" fmla="*/ 15 h 113"/>
                  <a:gd name="T8" fmla="*/ 36 w 128"/>
                  <a:gd name="T9" fmla="*/ 1 h 113"/>
                  <a:gd name="T10" fmla="*/ 23 w 128"/>
                  <a:gd name="T11" fmla="*/ 30 h 113"/>
                  <a:gd name="T12" fmla="*/ 19 w 128"/>
                  <a:gd name="T13" fmla="*/ 37 h 113"/>
                  <a:gd name="T14" fmla="*/ 19 w 128"/>
                  <a:gd name="T15" fmla="*/ 76 h 113"/>
                  <a:gd name="T16" fmla="*/ 24 w 128"/>
                  <a:gd name="T17" fmla="*/ 84 h 113"/>
                  <a:gd name="T18" fmla="*/ 37 w 128"/>
                  <a:gd name="T19" fmla="*/ 113 h 113"/>
                  <a:gd name="T20" fmla="*/ 67 w 128"/>
                  <a:gd name="T21" fmla="*/ 100 h 113"/>
                  <a:gd name="T22" fmla="*/ 99 w 128"/>
                  <a:gd name="T23" fmla="*/ 110 h 113"/>
                  <a:gd name="T24" fmla="*/ 102 w 128"/>
                  <a:gd name="T25" fmla="*/ 77 h 113"/>
                  <a:gd name="T26" fmla="*/ 128 w 128"/>
                  <a:gd name="T27" fmla="*/ 56 h 113"/>
                  <a:gd name="T28" fmla="*/ 90 w 128"/>
                  <a:gd name="T29" fmla="*/ 5 h 113"/>
                  <a:gd name="T30" fmla="*/ 89 w 128"/>
                  <a:gd name="T31" fmla="*/ 10 h 113"/>
                  <a:gd name="T32" fmla="*/ 99 w 128"/>
                  <a:gd name="T33" fmla="*/ 17 h 113"/>
                  <a:gd name="T34" fmla="*/ 97 w 128"/>
                  <a:gd name="T35" fmla="*/ 34 h 113"/>
                  <a:gd name="T36" fmla="*/ 66 w 128"/>
                  <a:gd name="T37" fmla="*/ 18 h 113"/>
                  <a:gd name="T38" fmla="*/ 36 w 128"/>
                  <a:gd name="T39" fmla="*/ 62 h 113"/>
                  <a:gd name="T40" fmla="*/ 46 w 128"/>
                  <a:gd name="T41" fmla="*/ 77 h 113"/>
                  <a:gd name="T42" fmla="*/ 36 w 128"/>
                  <a:gd name="T43" fmla="*/ 62 h 113"/>
                  <a:gd name="T44" fmla="*/ 31 w 128"/>
                  <a:gd name="T45" fmla="*/ 39 h 113"/>
                  <a:gd name="T46" fmla="*/ 41 w 128"/>
                  <a:gd name="T47" fmla="*/ 43 h 113"/>
                  <a:gd name="T48" fmla="*/ 46 w 128"/>
                  <a:gd name="T49" fmla="*/ 68 h 113"/>
                  <a:gd name="T50" fmla="*/ 45 w 128"/>
                  <a:gd name="T51" fmla="*/ 45 h 113"/>
                  <a:gd name="T52" fmla="*/ 64 w 128"/>
                  <a:gd name="T53" fmla="*/ 35 h 113"/>
                  <a:gd name="T54" fmla="*/ 75 w 128"/>
                  <a:gd name="T55" fmla="*/ 35 h 113"/>
                  <a:gd name="T56" fmla="*/ 88 w 128"/>
                  <a:gd name="T57" fmla="*/ 56 h 113"/>
                  <a:gd name="T58" fmla="*/ 75 w 128"/>
                  <a:gd name="T59" fmla="*/ 77 h 113"/>
                  <a:gd name="T60" fmla="*/ 63 w 128"/>
                  <a:gd name="T61" fmla="*/ 78 h 113"/>
                  <a:gd name="T62" fmla="*/ 46 w 128"/>
                  <a:gd name="T63" fmla="*/ 68 h 113"/>
                  <a:gd name="T64" fmla="*/ 91 w 128"/>
                  <a:gd name="T65" fmla="*/ 61 h 113"/>
                  <a:gd name="T66" fmla="*/ 82 w 128"/>
                  <a:gd name="T67" fmla="*/ 77 h 113"/>
                  <a:gd name="T68" fmla="*/ 91 w 128"/>
                  <a:gd name="T69" fmla="*/ 51 h 113"/>
                  <a:gd name="T70" fmla="*/ 81 w 128"/>
                  <a:gd name="T71" fmla="*/ 36 h 113"/>
                  <a:gd name="T72" fmla="*/ 91 w 128"/>
                  <a:gd name="T73" fmla="*/ 51 h 113"/>
                  <a:gd name="T74" fmla="*/ 71 w 128"/>
                  <a:gd name="T75" fmla="*/ 30 h 113"/>
                  <a:gd name="T76" fmla="*/ 64 w 128"/>
                  <a:gd name="T77" fmla="*/ 30 h 113"/>
                  <a:gd name="T78" fmla="*/ 63 w 128"/>
                  <a:gd name="T79" fmla="*/ 22 h 113"/>
                  <a:gd name="T80" fmla="*/ 36 w 128"/>
                  <a:gd name="T81" fmla="*/ 5 h 113"/>
                  <a:gd name="T82" fmla="*/ 49 w 128"/>
                  <a:gd name="T83" fmla="*/ 31 h 113"/>
                  <a:gd name="T84" fmla="*/ 28 w 128"/>
                  <a:gd name="T85" fmla="*/ 29 h 113"/>
                  <a:gd name="T86" fmla="*/ 4 w 128"/>
                  <a:gd name="T87" fmla="*/ 57 h 113"/>
                  <a:gd name="T88" fmla="*/ 26 w 128"/>
                  <a:gd name="T89" fmla="*/ 40 h 113"/>
                  <a:gd name="T90" fmla="*/ 27 w 128"/>
                  <a:gd name="T91" fmla="*/ 73 h 113"/>
                  <a:gd name="T92" fmla="*/ 37 w 128"/>
                  <a:gd name="T93" fmla="*/ 108 h 113"/>
                  <a:gd name="T94" fmla="*/ 29 w 128"/>
                  <a:gd name="T95" fmla="*/ 85 h 113"/>
                  <a:gd name="T96" fmla="*/ 50 w 128"/>
                  <a:gd name="T97" fmla="*/ 82 h 113"/>
                  <a:gd name="T98" fmla="*/ 37 w 128"/>
                  <a:gd name="T99" fmla="*/ 108 h 113"/>
                  <a:gd name="T100" fmla="*/ 56 w 128"/>
                  <a:gd name="T101" fmla="*/ 82 h 113"/>
                  <a:gd name="T102" fmla="*/ 64 w 128"/>
                  <a:gd name="T103" fmla="*/ 83 h 113"/>
                  <a:gd name="T104" fmla="*/ 64 w 128"/>
                  <a:gd name="T105" fmla="*/ 91 h 113"/>
                  <a:gd name="T106" fmla="*/ 91 w 128"/>
                  <a:gd name="T107" fmla="*/ 107 h 113"/>
                  <a:gd name="T108" fmla="*/ 78 w 128"/>
                  <a:gd name="T109" fmla="*/ 82 h 113"/>
                  <a:gd name="T110" fmla="*/ 99 w 128"/>
                  <a:gd name="T111" fmla="*/ 84 h 113"/>
                  <a:gd name="T112" fmla="*/ 106 w 128"/>
                  <a:gd name="T113" fmla="*/ 71 h 113"/>
                  <a:gd name="T114" fmla="*/ 94 w 128"/>
                  <a:gd name="T115" fmla="*/ 56 h 113"/>
                  <a:gd name="T116" fmla="*/ 123 w 128"/>
                  <a:gd name="T117" fmla="*/ 5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13">
                    <a:moveTo>
                      <a:pt x="108" y="37"/>
                    </a:moveTo>
                    <a:cubicBezTo>
                      <a:pt x="106" y="36"/>
                      <a:pt x="104" y="36"/>
                      <a:pt x="101" y="35"/>
                    </a:cubicBezTo>
                    <a:cubicBezTo>
                      <a:pt x="102" y="33"/>
                      <a:pt x="103" y="30"/>
                      <a:pt x="103" y="28"/>
                    </a:cubicBezTo>
                    <a:cubicBezTo>
                      <a:pt x="104" y="23"/>
                      <a:pt x="104" y="18"/>
                      <a:pt x="104" y="14"/>
                    </a:cubicBezTo>
                    <a:cubicBezTo>
                      <a:pt x="104" y="12"/>
                      <a:pt x="105" y="11"/>
                      <a:pt x="105" y="10"/>
                    </a:cubicBezTo>
                    <a:cubicBezTo>
                      <a:pt x="105" y="5"/>
                      <a:pt x="101" y="2"/>
                      <a:pt x="97" y="2"/>
                    </a:cubicBezTo>
                    <a:cubicBezTo>
                      <a:pt x="95" y="0"/>
                      <a:pt x="93" y="0"/>
                      <a:pt x="90" y="0"/>
                    </a:cubicBezTo>
                    <a:cubicBezTo>
                      <a:pt x="82" y="0"/>
                      <a:pt x="73" y="5"/>
                      <a:pt x="63" y="15"/>
                    </a:cubicBezTo>
                    <a:cubicBezTo>
                      <a:pt x="62" y="14"/>
                      <a:pt x="61" y="13"/>
                      <a:pt x="60" y="12"/>
                    </a:cubicBezTo>
                    <a:cubicBezTo>
                      <a:pt x="51" y="5"/>
                      <a:pt x="43" y="1"/>
                      <a:pt x="36" y="1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2" y="7"/>
                      <a:pt x="21" y="16"/>
                      <a:pt x="23" y="30"/>
                    </a:cubicBezTo>
                    <a:cubicBezTo>
                      <a:pt x="24" y="31"/>
                      <a:pt x="24" y="33"/>
                      <a:pt x="25" y="35"/>
                    </a:cubicBezTo>
                    <a:cubicBezTo>
                      <a:pt x="23" y="36"/>
                      <a:pt x="21" y="37"/>
                      <a:pt x="19" y="37"/>
                    </a:cubicBezTo>
                    <a:cubicBezTo>
                      <a:pt x="6" y="42"/>
                      <a:pt x="0" y="49"/>
                      <a:pt x="0" y="57"/>
                    </a:cubicBezTo>
                    <a:cubicBezTo>
                      <a:pt x="0" y="64"/>
                      <a:pt x="7" y="71"/>
                      <a:pt x="19" y="76"/>
                    </a:cubicBezTo>
                    <a:cubicBezTo>
                      <a:pt x="21" y="76"/>
                      <a:pt x="23" y="77"/>
                      <a:pt x="26" y="78"/>
                    </a:cubicBezTo>
                    <a:cubicBezTo>
                      <a:pt x="25" y="80"/>
                      <a:pt x="25" y="82"/>
                      <a:pt x="24" y="84"/>
                    </a:cubicBezTo>
                    <a:cubicBezTo>
                      <a:pt x="22" y="98"/>
                      <a:pt x="24" y="107"/>
                      <a:pt x="30" y="111"/>
                    </a:cubicBezTo>
                    <a:cubicBezTo>
                      <a:pt x="32" y="112"/>
                      <a:pt x="35" y="113"/>
                      <a:pt x="37" y="113"/>
                    </a:cubicBezTo>
                    <a:cubicBezTo>
                      <a:pt x="45" y="113"/>
                      <a:pt x="54" y="107"/>
                      <a:pt x="64" y="98"/>
                    </a:cubicBezTo>
                    <a:cubicBezTo>
                      <a:pt x="65" y="99"/>
                      <a:pt x="66" y="100"/>
                      <a:pt x="67" y="100"/>
                    </a:cubicBezTo>
                    <a:cubicBezTo>
                      <a:pt x="76" y="108"/>
                      <a:pt x="85" y="112"/>
                      <a:pt x="91" y="112"/>
                    </a:cubicBezTo>
                    <a:cubicBezTo>
                      <a:pt x="94" y="112"/>
                      <a:pt x="97" y="111"/>
                      <a:pt x="99" y="110"/>
                    </a:cubicBezTo>
                    <a:cubicBezTo>
                      <a:pt x="105" y="106"/>
                      <a:pt x="107" y="96"/>
                      <a:pt x="104" y="83"/>
                    </a:cubicBezTo>
                    <a:cubicBezTo>
                      <a:pt x="103" y="81"/>
                      <a:pt x="103" y="79"/>
                      <a:pt x="102" y="77"/>
                    </a:cubicBezTo>
                    <a:cubicBezTo>
                      <a:pt x="104" y="77"/>
                      <a:pt x="106" y="76"/>
                      <a:pt x="108" y="75"/>
                    </a:cubicBezTo>
                    <a:cubicBezTo>
                      <a:pt x="121" y="70"/>
                      <a:pt x="128" y="64"/>
                      <a:pt x="128" y="56"/>
                    </a:cubicBezTo>
                    <a:cubicBezTo>
                      <a:pt x="128" y="49"/>
                      <a:pt x="121" y="42"/>
                      <a:pt x="108" y="37"/>
                    </a:cubicBezTo>
                    <a:close/>
                    <a:moveTo>
                      <a:pt x="90" y="5"/>
                    </a:moveTo>
                    <a:cubicBezTo>
                      <a:pt x="90" y="5"/>
                      <a:pt x="90" y="5"/>
                      <a:pt x="91" y="5"/>
                    </a:cubicBezTo>
                    <a:cubicBezTo>
                      <a:pt x="89" y="6"/>
                      <a:pt x="89" y="8"/>
                      <a:pt x="89" y="10"/>
                    </a:cubicBezTo>
                    <a:cubicBezTo>
                      <a:pt x="89" y="14"/>
                      <a:pt x="92" y="17"/>
                      <a:pt x="97" y="17"/>
                    </a:cubicBezTo>
                    <a:cubicBezTo>
                      <a:pt x="98" y="17"/>
                      <a:pt x="98" y="17"/>
                      <a:pt x="99" y="17"/>
                    </a:cubicBezTo>
                    <a:cubicBezTo>
                      <a:pt x="99" y="20"/>
                      <a:pt x="99" y="24"/>
                      <a:pt x="98" y="27"/>
                    </a:cubicBezTo>
                    <a:cubicBezTo>
                      <a:pt x="98" y="29"/>
                      <a:pt x="97" y="32"/>
                      <a:pt x="97" y="34"/>
                    </a:cubicBezTo>
                    <a:cubicBezTo>
                      <a:pt x="91" y="32"/>
                      <a:pt x="84" y="31"/>
                      <a:pt x="77" y="31"/>
                    </a:cubicBezTo>
                    <a:cubicBezTo>
                      <a:pt x="74" y="26"/>
                      <a:pt x="70" y="22"/>
                      <a:pt x="66" y="18"/>
                    </a:cubicBezTo>
                    <a:cubicBezTo>
                      <a:pt x="75" y="10"/>
                      <a:pt x="84" y="5"/>
                      <a:pt x="90" y="5"/>
                    </a:cubicBezTo>
                    <a:close/>
                    <a:moveTo>
                      <a:pt x="36" y="62"/>
                    </a:moveTo>
                    <a:cubicBezTo>
                      <a:pt x="38" y="65"/>
                      <a:pt x="40" y="68"/>
                      <a:pt x="42" y="71"/>
                    </a:cubicBezTo>
                    <a:cubicBezTo>
                      <a:pt x="43" y="73"/>
                      <a:pt x="44" y="75"/>
                      <a:pt x="46" y="77"/>
                    </a:cubicBezTo>
                    <a:cubicBezTo>
                      <a:pt x="41" y="76"/>
                      <a:pt x="36" y="75"/>
                      <a:pt x="32" y="74"/>
                    </a:cubicBezTo>
                    <a:cubicBezTo>
                      <a:pt x="33" y="70"/>
                      <a:pt x="35" y="66"/>
                      <a:pt x="36" y="62"/>
                    </a:cubicBezTo>
                    <a:close/>
                    <a:moveTo>
                      <a:pt x="36" y="51"/>
                    </a:moveTo>
                    <a:cubicBezTo>
                      <a:pt x="34" y="47"/>
                      <a:pt x="32" y="43"/>
                      <a:pt x="31" y="39"/>
                    </a:cubicBezTo>
                    <a:cubicBezTo>
                      <a:pt x="36" y="38"/>
                      <a:pt x="40" y="37"/>
                      <a:pt x="45" y="36"/>
                    </a:cubicBezTo>
                    <a:cubicBezTo>
                      <a:pt x="44" y="38"/>
                      <a:pt x="43" y="40"/>
                      <a:pt x="41" y="43"/>
                    </a:cubicBezTo>
                    <a:cubicBezTo>
                      <a:pt x="39" y="46"/>
                      <a:pt x="38" y="49"/>
                      <a:pt x="36" y="51"/>
                    </a:cubicBezTo>
                    <a:close/>
                    <a:moveTo>
                      <a:pt x="46" y="68"/>
                    </a:moveTo>
                    <a:cubicBezTo>
                      <a:pt x="43" y="64"/>
                      <a:pt x="41" y="61"/>
                      <a:pt x="39" y="57"/>
                    </a:cubicBezTo>
                    <a:cubicBezTo>
                      <a:pt x="41" y="53"/>
                      <a:pt x="43" y="49"/>
                      <a:pt x="45" y="45"/>
                    </a:cubicBezTo>
                    <a:cubicBezTo>
                      <a:pt x="47" y="42"/>
                      <a:pt x="50" y="39"/>
                      <a:pt x="52" y="35"/>
                    </a:cubicBezTo>
                    <a:cubicBezTo>
                      <a:pt x="56" y="35"/>
                      <a:pt x="60" y="35"/>
                      <a:pt x="64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8" y="35"/>
                      <a:pt x="72" y="35"/>
                      <a:pt x="75" y="35"/>
                    </a:cubicBezTo>
                    <a:cubicBezTo>
                      <a:pt x="77" y="38"/>
                      <a:pt x="79" y="41"/>
                      <a:pt x="82" y="45"/>
                    </a:cubicBezTo>
                    <a:cubicBezTo>
                      <a:pt x="84" y="48"/>
                      <a:pt x="86" y="52"/>
                      <a:pt x="88" y="56"/>
                    </a:cubicBezTo>
                    <a:cubicBezTo>
                      <a:pt x="86" y="60"/>
                      <a:pt x="84" y="64"/>
                      <a:pt x="82" y="67"/>
                    </a:cubicBezTo>
                    <a:cubicBezTo>
                      <a:pt x="80" y="71"/>
                      <a:pt x="78" y="74"/>
                      <a:pt x="75" y="77"/>
                    </a:cubicBezTo>
                    <a:cubicBezTo>
                      <a:pt x="72" y="78"/>
                      <a:pt x="68" y="78"/>
                      <a:pt x="64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9" y="78"/>
                      <a:pt x="56" y="78"/>
                      <a:pt x="52" y="77"/>
                    </a:cubicBezTo>
                    <a:cubicBezTo>
                      <a:pt x="50" y="74"/>
                      <a:pt x="48" y="71"/>
                      <a:pt x="46" y="68"/>
                    </a:cubicBezTo>
                    <a:close/>
                    <a:moveTo>
                      <a:pt x="86" y="70"/>
                    </a:moveTo>
                    <a:cubicBezTo>
                      <a:pt x="88" y="67"/>
                      <a:pt x="89" y="64"/>
                      <a:pt x="91" y="61"/>
                    </a:cubicBezTo>
                    <a:cubicBezTo>
                      <a:pt x="93" y="66"/>
                      <a:pt x="95" y="70"/>
                      <a:pt x="96" y="74"/>
                    </a:cubicBezTo>
                    <a:cubicBezTo>
                      <a:pt x="92" y="75"/>
                      <a:pt x="87" y="76"/>
                      <a:pt x="82" y="77"/>
                    </a:cubicBezTo>
                    <a:cubicBezTo>
                      <a:pt x="83" y="74"/>
                      <a:pt x="85" y="72"/>
                      <a:pt x="86" y="70"/>
                    </a:cubicBezTo>
                    <a:close/>
                    <a:moveTo>
                      <a:pt x="91" y="51"/>
                    </a:moveTo>
                    <a:cubicBezTo>
                      <a:pt x="89" y="48"/>
                      <a:pt x="87" y="45"/>
                      <a:pt x="86" y="42"/>
                    </a:cubicBezTo>
                    <a:cubicBezTo>
                      <a:pt x="84" y="40"/>
                      <a:pt x="83" y="38"/>
                      <a:pt x="81" y="36"/>
                    </a:cubicBezTo>
                    <a:cubicBezTo>
                      <a:pt x="86" y="36"/>
                      <a:pt x="91" y="37"/>
                      <a:pt x="95" y="38"/>
                    </a:cubicBezTo>
                    <a:cubicBezTo>
                      <a:pt x="94" y="42"/>
                      <a:pt x="93" y="46"/>
                      <a:pt x="91" y="51"/>
                    </a:cubicBezTo>
                    <a:close/>
                    <a:moveTo>
                      <a:pt x="63" y="22"/>
                    </a:moveTo>
                    <a:cubicBezTo>
                      <a:pt x="66" y="24"/>
                      <a:pt x="68" y="27"/>
                      <a:pt x="71" y="30"/>
                    </a:cubicBezTo>
                    <a:cubicBezTo>
                      <a:pt x="69" y="30"/>
                      <a:pt x="66" y="30"/>
                      <a:pt x="64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1" y="30"/>
                      <a:pt x="58" y="30"/>
                      <a:pt x="56" y="30"/>
                    </a:cubicBezTo>
                    <a:cubicBezTo>
                      <a:pt x="58" y="27"/>
                      <a:pt x="61" y="24"/>
                      <a:pt x="63" y="22"/>
                    </a:cubicBezTo>
                    <a:close/>
                    <a:moveTo>
                      <a:pt x="31" y="7"/>
                    </a:moveTo>
                    <a:cubicBezTo>
                      <a:pt x="33" y="6"/>
                      <a:pt x="34" y="5"/>
                      <a:pt x="36" y="5"/>
                    </a:cubicBezTo>
                    <a:cubicBezTo>
                      <a:pt x="42" y="5"/>
                      <a:pt x="51" y="10"/>
                      <a:pt x="60" y="18"/>
                    </a:cubicBezTo>
                    <a:cubicBezTo>
                      <a:pt x="56" y="22"/>
                      <a:pt x="53" y="26"/>
                      <a:pt x="49" y="31"/>
                    </a:cubicBezTo>
                    <a:cubicBezTo>
                      <a:pt x="42" y="32"/>
                      <a:pt x="36" y="33"/>
                      <a:pt x="30" y="34"/>
                    </a:cubicBezTo>
                    <a:cubicBezTo>
                      <a:pt x="29" y="32"/>
                      <a:pt x="28" y="30"/>
                      <a:pt x="28" y="29"/>
                    </a:cubicBezTo>
                    <a:cubicBezTo>
                      <a:pt x="26" y="18"/>
                      <a:pt x="27" y="10"/>
                      <a:pt x="31" y="7"/>
                    </a:cubicBezTo>
                    <a:close/>
                    <a:moveTo>
                      <a:pt x="4" y="57"/>
                    </a:moveTo>
                    <a:cubicBezTo>
                      <a:pt x="4" y="51"/>
                      <a:pt x="10" y="46"/>
                      <a:pt x="21" y="42"/>
                    </a:cubicBezTo>
                    <a:cubicBezTo>
                      <a:pt x="23" y="41"/>
                      <a:pt x="24" y="41"/>
                      <a:pt x="26" y="40"/>
                    </a:cubicBezTo>
                    <a:cubicBezTo>
                      <a:pt x="28" y="45"/>
                      <a:pt x="31" y="51"/>
                      <a:pt x="34" y="57"/>
                    </a:cubicBezTo>
                    <a:cubicBezTo>
                      <a:pt x="31" y="62"/>
                      <a:pt x="29" y="68"/>
                      <a:pt x="27" y="73"/>
                    </a:cubicBezTo>
                    <a:cubicBezTo>
                      <a:pt x="13" y="69"/>
                      <a:pt x="4" y="63"/>
                      <a:pt x="4" y="57"/>
                    </a:cubicBezTo>
                    <a:close/>
                    <a:moveTo>
                      <a:pt x="37" y="108"/>
                    </a:moveTo>
                    <a:cubicBezTo>
                      <a:pt x="36" y="108"/>
                      <a:pt x="34" y="108"/>
                      <a:pt x="33" y="107"/>
                    </a:cubicBezTo>
                    <a:cubicBezTo>
                      <a:pt x="28" y="104"/>
                      <a:pt x="27" y="96"/>
                      <a:pt x="29" y="85"/>
                    </a:cubicBezTo>
                    <a:cubicBezTo>
                      <a:pt x="29" y="83"/>
                      <a:pt x="30" y="81"/>
                      <a:pt x="30" y="79"/>
                    </a:cubicBezTo>
                    <a:cubicBezTo>
                      <a:pt x="36" y="80"/>
                      <a:pt x="43" y="81"/>
                      <a:pt x="50" y="82"/>
                    </a:cubicBezTo>
                    <a:cubicBezTo>
                      <a:pt x="53" y="87"/>
                      <a:pt x="57" y="91"/>
                      <a:pt x="61" y="94"/>
                    </a:cubicBezTo>
                    <a:cubicBezTo>
                      <a:pt x="52" y="103"/>
                      <a:pt x="44" y="108"/>
                      <a:pt x="37" y="108"/>
                    </a:cubicBezTo>
                    <a:close/>
                    <a:moveTo>
                      <a:pt x="64" y="91"/>
                    </a:moveTo>
                    <a:cubicBezTo>
                      <a:pt x="62" y="88"/>
                      <a:pt x="59" y="86"/>
                      <a:pt x="56" y="82"/>
                    </a:cubicBezTo>
                    <a:cubicBezTo>
                      <a:pt x="59" y="83"/>
                      <a:pt x="61" y="83"/>
                      <a:pt x="63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6" y="83"/>
                      <a:pt x="69" y="82"/>
                      <a:pt x="72" y="82"/>
                    </a:cubicBezTo>
                    <a:cubicBezTo>
                      <a:pt x="69" y="85"/>
                      <a:pt x="67" y="88"/>
                      <a:pt x="64" y="91"/>
                    </a:cubicBezTo>
                    <a:close/>
                    <a:moveTo>
                      <a:pt x="96" y="106"/>
                    </a:moveTo>
                    <a:cubicBezTo>
                      <a:pt x="95" y="107"/>
                      <a:pt x="93" y="107"/>
                      <a:pt x="91" y="107"/>
                    </a:cubicBezTo>
                    <a:cubicBezTo>
                      <a:pt x="85" y="107"/>
                      <a:pt x="77" y="102"/>
                      <a:pt x="68" y="94"/>
                    </a:cubicBezTo>
                    <a:cubicBezTo>
                      <a:pt x="71" y="91"/>
                      <a:pt x="75" y="86"/>
                      <a:pt x="78" y="82"/>
                    </a:cubicBezTo>
                    <a:cubicBezTo>
                      <a:pt x="85" y="81"/>
                      <a:pt x="92" y="80"/>
                      <a:pt x="98" y="79"/>
                    </a:cubicBezTo>
                    <a:cubicBezTo>
                      <a:pt x="98" y="80"/>
                      <a:pt x="99" y="82"/>
                      <a:pt x="99" y="84"/>
                    </a:cubicBezTo>
                    <a:cubicBezTo>
                      <a:pt x="101" y="95"/>
                      <a:pt x="100" y="103"/>
                      <a:pt x="96" y="106"/>
                    </a:cubicBezTo>
                    <a:close/>
                    <a:moveTo>
                      <a:pt x="106" y="71"/>
                    </a:moveTo>
                    <a:cubicBezTo>
                      <a:pt x="105" y="71"/>
                      <a:pt x="103" y="72"/>
                      <a:pt x="101" y="73"/>
                    </a:cubicBezTo>
                    <a:cubicBezTo>
                      <a:pt x="99" y="67"/>
                      <a:pt x="97" y="62"/>
                      <a:pt x="94" y="56"/>
                    </a:cubicBezTo>
                    <a:cubicBezTo>
                      <a:pt x="96" y="50"/>
                      <a:pt x="98" y="45"/>
                      <a:pt x="100" y="40"/>
                    </a:cubicBezTo>
                    <a:cubicBezTo>
                      <a:pt x="114" y="44"/>
                      <a:pt x="123" y="50"/>
                      <a:pt x="123" y="56"/>
                    </a:cubicBezTo>
                    <a:cubicBezTo>
                      <a:pt x="123" y="61"/>
                      <a:pt x="117" y="67"/>
                      <a:pt x="106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2123" y="2449"/>
                <a:ext cx="186" cy="1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17" name="原创设计师QQ69613753    _4"/>
          <p:cNvCxnSpPr/>
          <p:nvPr/>
        </p:nvCxnSpPr>
        <p:spPr>
          <a:xfrm flipH="1">
            <a:off x="6816941" y="3360760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本框 17"/>
          <p:cNvSpPr txBox="1"/>
          <p:nvPr/>
        </p:nvSpPr>
        <p:spPr>
          <a:xfrm>
            <a:off x="6653052" y="3375663"/>
            <a:ext cx="4350636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 Eureka : 微服务注册中心；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 Redis : kong集群注册中心；不同业务主体，可注册为不同的kong服务集群。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   ：kong集群配置中心，用来存储配置基础数据。     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Kong Service ：基于nginx的服务器，用来处理API请求。    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Kong Admin ：ADMIN控制台，使用 restfull 方式管理kong集群; 整合微服务注册中心Eureka 到kong集群；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Kong Authservice ： 身份认证，权限管理插件用到的支撑服务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6653051" y="2810251"/>
            <a:ext cx="333547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TGW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功能成员</a:t>
            </a:r>
            <a:endParaRPr lang="zh-CN" altLang="en-US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526155" y="225425"/>
            <a:ext cx="5139690" cy="6464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sz="3600" dirty="0" smtClean="0">
                <a:effectLst/>
                <a:latin typeface="Calibri" panose="020F0502020204030204" pitchFamily="34" charset="0"/>
              </a:rPr>
              <a:t>TGW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基本组成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49276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网关(Gateway)又称网间连接器、协议转换器</a:t>
            </a:r>
            <a:r>
              <a:rPr lang="zh-CN" sz="1300" b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ko-KR" sz="1300" b="0">
                <a:effectLst/>
                <a:latin typeface="Calibri" panose="020F0502020204030204" pitchFamily="34" charset="0"/>
              </a:rPr>
              <a:t>网关在网络层以上实现网络互连，是最复杂的网络互连设备，仅用于两个高层协议不同的网络互连</a:t>
            </a:r>
            <a:r>
              <a:rPr lang="zh-CN" sz="1300" b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；</a:t>
            </a:r>
            <a:endParaRPr lang="zh-CN" sz="1300" b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业务网关治理两个或多个服务之间互联互通</a:t>
            </a:r>
            <a:r>
              <a:rPr lang="zh-CN" sz="1300" b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sz="1300" b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1605" y="267335"/>
            <a:ext cx="4288155" cy="6464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架构方案图</a:t>
            </a:r>
            <a:endParaRPr lang="zh-CN" sz="3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2927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Kong是一个著名的API网关轮子，直接在Kong的基础上来构建自己的API 网关系统TGW</a:t>
            </a:r>
            <a:endParaRPr lang="en-US" altLang="ko-KR" sz="1300" b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1292860"/>
            <a:ext cx="10625455" cy="545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1605" y="267335"/>
            <a:ext cx="4288155" cy="6464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架构方案图</a:t>
            </a:r>
            <a:endParaRPr lang="zh-CN" sz="3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2927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Kong是一个著名的API网关轮子，直接在Kong的基础上来构建自己的API 网关系统TGW</a:t>
            </a:r>
            <a:endParaRPr lang="en-US" altLang="ko-KR" sz="1300" b="0">
              <a:effectLst/>
              <a:latin typeface="Calibri" panose="020F0502020204030204" pitchFamily="34" charset="0"/>
            </a:endParaRPr>
          </a:p>
        </p:txBody>
      </p:sp>
      <p:pic>
        <p:nvPicPr>
          <p:cNvPr id="21" name="图片 20" descr="kong 部署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330" y="1444625"/>
            <a:ext cx="9805035" cy="5175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13944" y="3516582"/>
            <a:ext cx="5375726" cy="5848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20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代理特性</a:t>
            </a:r>
            <a:endParaRPr lang="zh-CN" sz="32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13944" y="2619717"/>
            <a:ext cx="774482" cy="77162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dirty="0" smtClean="0">
                <a:effectLst/>
                <a:latin typeface="Calibri" panose="020F0502020204030204" pitchFamily="34" charset="0"/>
              </a:rPr>
              <a:t>02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4305" y="2820035"/>
            <a:ext cx="3161030" cy="33845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 latinLnBrk="0"/>
            <a:r>
              <a:rPr lang="en-US" altLang="ko-KR" sz="1600" dirty="0" smtClean="0">
                <a:effectLst/>
                <a:latin typeface="Calibri" panose="020F0502020204030204" pitchFamily="34" charset="0"/>
              </a:rPr>
              <a:t>衍化至繁</a:t>
            </a:r>
            <a:r>
              <a:rPr lang="en-US" altLang="ko-KR" sz="900" b="0" dirty="0" smtClean="0">
                <a:effectLst/>
                <a:latin typeface="Calibri" panose="020F0502020204030204" pitchFamily="34" charset="0"/>
              </a:rPr>
              <a:t> </a:t>
            </a:r>
            <a:endParaRPr lang="en-US" altLang="ko-KR" sz="9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36732" y="4300516"/>
            <a:ext cx="3927476" cy="30797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01-1. </a:t>
            </a:r>
            <a:r>
              <a:rPr lang="en-US" altLang="ko-KR" sz="140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连接</a:t>
            </a:r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：</a:t>
            </a:r>
            <a:r>
              <a:rPr lang="zh-CN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内外</a:t>
            </a:r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接口</a:t>
            </a:r>
            <a:r>
              <a:rPr lang="zh-CN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的灵活建链</a:t>
            </a:r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；</a:t>
            </a:r>
            <a:endParaRPr lang="en-US" altLang="ko-KR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36732" y="4608491"/>
            <a:ext cx="3927476" cy="30797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01-2. </a:t>
            </a:r>
            <a:r>
              <a:rPr lang="en-US" altLang="ko-KR" sz="140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过滤</a:t>
            </a:r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：</a:t>
            </a:r>
            <a:r>
              <a:rPr lang="zh-CN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业务</a:t>
            </a:r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请求响应</a:t>
            </a:r>
            <a:r>
              <a:rPr lang="zh-CN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中通道的</a:t>
            </a:r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管理；</a:t>
            </a:r>
            <a:endParaRPr lang="en-US" altLang="ko-KR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7997" y="2600668"/>
            <a:ext cx="3768529" cy="771622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74795" y="241935"/>
            <a:ext cx="4043680" cy="6464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基本特性 </a:t>
            </a:r>
            <a:r>
              <a:rPr lang="en-US" alt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-- </a:t>
            </a:r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连接</a:t>
            </a:r>
            <a:endParaRPr lang="zh-CN" sz="3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96226" y="1990897"/>
            <a:ext cx="4589654" cy="2980588"/>
            <a:chOff x="4625271" y="1601419"/>
            <a:chExt cx="3471863" cy="2254679"/>
          </a:xfrm>
        </p:grpSpPr>
        <p:grpSp>
          <p:nvGrpSpPr>
            <p:cNvPr id="16" name="组合 15"/>
            <p:cNvGrpSpPr/>
            <p:nvPr/>
          </p:nvGrpSpPr>
          <p:grpSpPr>
            <a:xfrm>
              <a:off x="4625271" y="1601419"/>
              <a:ext cx="1557338" cy="1087360"/>
              <a:chOff x="6167028" y="2135225"/>
              <a:chExt cx="2076450" cy="1449813"/>
            </a:xfrm>
          </p:grpSpPr>
          <p:sp>
            <p:nvSpPr>
              <p:cNvPr id="29" name="Rounded Rectangle 72"/>
              <p:cNvSpPr/>
              <p:nvPr/>
            </p:nvSpPr>
            <p:spPr>
              <a:xfrm>
                <a:off x="6167028" y="2167575"/>
                <a:ext cx="1712307" cy="333530"/>
              </a:xfrm>
              <a:prstGeom prst="roundRect">
                <a:avLst>
                  <a:gd name="adj" fmla="val 21110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253049" y="2135225"/>
                <a:ext cx="1540264" cy="324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API</a:t>
                </a:r>
                <a:endPara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167028" y="2525710"/>
                <a:ext cx="2076450" cy="1059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对外服务接口，对接业务前端（IOS APP, Android APP， PC Web ， 微信等）以及外部企业第三方服务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539796" y="1601419"/>
              <a:ext cx="1557338" cy="594019"/>
              <a:chOff x="8719728" y="2135225"/>
              <a:chExt cx="2076450" cy="792025"/>
            </a:xfrm>
          </p:grpSpPr>
          <p:sp>
            <p:nvSpPr>
              <p:cNvPr id="26" name="Rounded Rectangle 72"/>
              <p:cNvSpPr/>
              <p:nvPr/>
            </p:nvSpPr>
            <p:spPr>
              <a:xfrm>
                <a:off x="8786403" y="2167575"/>
                <a:ext cx="1712307" cy="333530"/>
              </a:xfrm>
              <a:prstGeom prst="roundRect">
                <a:avLst>
                  <a:gd name="adj" fmla="val 21110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872424" y="2135225"/>
                <a:ext cx="1540264" cy="324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UPSTREAM</a:t>
                </a:r>
                <a:endPara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719728" y="2525710"/>
                <a:ext cx="2076450" cy="401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聚合后端服务，可配置Eureka注册的微服务，也可自定义内部其他服务；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625271" y="2950161"/>
              <a:ext cx="2337376" cy="905937"/>
              <a:chOff x="6167028" y="3933546"/>
              <a:chExt cx="3116500" cy="1207915"/>
            </a:xfrm>
          </p:grpSpPr>
          <p:sp>
            <p:nvSpPr>
              <p:cNvPr id="23" name="Rounded Rectangle 72"/>
              <p:cNvSpPr/>
              <p:nvPr/>
            </p:nvSpPr>
            <p:spPr>
              <a:xfrm>
                <a:off x="6167028" y="3965896"/>
                <a:ext cx="1712307" cy="333530"/>
              </a:xfrm>
              <a:prstGeom prst="roundRect">
                <a:avLst>
                  <a:gd name="adj" fmla="val 21110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253049" y="3933546"/>
                <a:ext cx="1540264" cy="324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TARGET</a:t>
                </a:r>
                <a:endPara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167028" y="4324229"/>
                <a:ext cx="3116500" cy="817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后端服务所在主机地址，高可用特性，一个Upstream下面可以配置多个target及其负载均衡权重。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1390650"/>
            <a:ext cx="6588760" cy="4077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2927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HTTP </a:t>
            </a:r>
            <a:r>
              <a:rPr lang="zh-CN" sz="1300" b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协议连接方式配置约束</a:t>
            </a:r>
            <a:endParaRPr lang="zh-CN" sz="1300" b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9" name="组合 4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9614805" y="1575506"/>
            <a:ext cx="1029944" cy="1029944"/>
            <a:chOff x="9614805" y="1575506"/>
            <a:chExt cx="1029944" cy="1029944"/>
          </a:xfrm>
          <a:gradFill flip="none" rotWithShape="1">
            <a:gsLst>
              <a:gs pos="0">
                <a:srgbClr val="425C8F"/>
              </a:gs>
              <a:gs pos="36000">
                <a:srgbClr val="425C8F"/>
              </a:gs>
              <a:gs pos="100000">
                <a:srgbClr val="061C52"/>
              </a:gs>
            </a:gsLst>
            <a:lin ang="18900000" scaled="1"/>
            <a:tileRect/>
          </a:gradFill>
        </p:grpSpPr>
        <p:sp>
          <p:nvSpPr>
            <p:cNvPr id="50" name="Freeform 22"/>
            <p:cNvSpPr>
              <a:spLocks noEditPoints="1"/>
            </p:cNvSpPr>
            <p:nvPr/>
          </p:nvSpPr>
          <p:spPr bwMode="auto">
            <a:xfrm>
              <a:off x="9889929" y="1575506"/>
              <a:ext cx="754820" cy="754820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Freeform 23"/>
            <p:cNvSpPr/>
            <p:nvPr/>
          </p:nvSpPr>
          <p:spPr bwMode="auto">
            <a:xfrm>
              <a:off x="9614805" y="1871791"/>
              <a:ext cx="345664" cy="310394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Freeform 24"/>
            <p:cNvSpPr/>
            <p:nvPr/>
          </p:nvSpPr>
          <p:spPr bwMode="auto">
            <a:xfrm>
              <a:off x="10031017" y="2259786"/>
              <a:ext cx="317446" cy="345664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" name="Freeform 25"/>
            <p:cNvSpPr/>
            <p:nvPr/>
          </p:nvSpPr>
          <p:spPr bwMode="auto">
            <a:xfrm>
              <a:off x="9889929" y="2161024"/>
              <a:ext cx="169306" cy="169306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Freeform 26"/>
            <p:cNvSpPr/>
            <p:nvPr/>
          </p:nvSpPr>
          <p:spPr bwMode="auto">
            <a:xfrm>
              <a:off x="9650079" y="2259786"/>
              <a:ext cx="338612" cy="331555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5" name="组合 5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597024" y="3317977"/>
            <a:ext cx="985223" cy="985223"/>
            <a:chOff x="1597024" y="3317977"/>
            <a:chExt cx="985223" cy="985223"/>
          </a:xfrm>
        </p:grpSpPr>
        <p:sp>
          <p:nvSpPr>
            <p:cNvPr id="56" name="椭圆 55"/>
            <p:cNvSpPr/>
            <p:nvPr/>
          </p:nvSpPr>
          <p:spPr>
            <a:xfrm>
              <a:off x="1597024" y="3317977"/>
              <a:ext cx="985223" cy="985223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784396" y="3502100"/>
              <a:ext cx="554888" cy="558173"/>
              <a:chOff x="1725613" y="5727700"/>
              <a:chExt cx="268287" cy="269875"/>
            </a:xfrm>
          </p:grpSpPr>
          <p:sp>
            <p:nvSpPr>
              <p:cNvPr id="58" name="Freeform 10"/>
              <p:cNvSpPr/>
              <p:nvPr/>
            </p:nvSpPr>
            <p:spPr bwMode="auto">
              <a:xfrm>
                <a:off x="1766888" y="5757863"/>
                <a:ext cx="31750" cy="31750"/>
              </a:xfrm>
              <a:custGeom>
                <a:avLst/>
                <a:gdLst>
                  <a:gd name="T0" fmla="*/ 10 w 12"/>
                  <a:gd name="T1" fmla="*/ 6 h 12"/>
                  <a:gd name="T2" fmla="*/ 6 w 12"/>
                  <a:gd name="T3" fmla="*/ 2 h 12"/>
                  <a:gd name="T4" fmla="*/ 2 w 12"/>
                  <a:gd name="T5" fmla="*/ 2 h 12"/>
                  <a:gd name="T6" fmla="*/ 2 w 12"/>
                  <a:gd name="T7" fmla="*/ 6 h 12"/>
                  <a:gd name="T8" fmla="*/ 6 w 12"/>
                  <a:gd name="T9" fmla="*/ 10 h 12"/>
                  <a:gd name="T10" fmla="*/ 10 w 12"/>
                  <a:gd name="T11" fmla="*/ 10 h 12"/>
                  <a:gd name="T12" fmla="*/ 10 w 12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0" y="6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2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2"/>
                      <a:pt x="9" y="12"/>
                      <a:pt x="10" y="10"/>
                    </a:cubicBezTo>
                    <a:cubicBezTo>
                      <a:pt x="12" y="9"/>
                      <a:pt x="12" y="7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1725613" y="5846763"/>
                <a:ext cx="33337" cy="15875"/>
              </a:xfrm>
              <a:custGeom>
                <a:avLst/>
                <a:gdLst>
                  <a:gd name="T0" fmla="*/ 9 w 12"/>
                  <a:gd name="T1" fmla="*/ 0 h 6"/>
                  <a:gd name="T2" fmla="*/ 3 w 12"/>
                  <a:gd name="T3" fmla="*/ 0 h 6"/>
                  <a:gd name="T4" fmla="*/ 0 w 12"/>
                  <a:gd name="T5" fmla="*/ 3 h 6"/>
                  <a:gd name="T6" fmla="*/ 3 w 12"/>
                  <a:gd name="T7" fmla="*/ 6 h 6"/>
                  <a:gd name="T8" fmla="*/ 9 w 12"/>
                  <a:gd name="T9" fmla="*/ 6 h 6"/>
                  <a:gd name="T10" fmla="*/ 12 w 12"/>
                  <a:gd name="T11" fmla="*/ 3 h 6"/>
                  <a:gd name="T12" fmla="*/ 9 w 12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6"/>
                      <a:pt x="12" y="5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12"/>
              <p:cNvSpPr/>
              <p:nvPr/>
            </p:nvSpPr>
            <p:spPr bwMode="auto">
              <a:xfrm>
                <a:off x="1960563" y="5862638"/>
                <a:ext cx="33337" cy="15875"/>
              </a:xfrm>
              <a:custGeom>
                <a:avLst/>
                <a:gdLst>
                  <a:gd name="T0" fmla="*/ 9 w 12"/>
                  <a:gd name="T1" fmla="*/ 0 h 6"/>
                  <a:gd name="T2" fmla="*/ 3 w 12"/>
                  <a:gd name="T3" fmla="*/ 0 h 6"/>
                  <a:gd name="T4" fmla="*/ 0 w 12"/>
                  <a:gd name="T5" fmla="*/ 3 h 6"/>
                  <a:gd name="T6" fmla="*/ 3 w 12"/>
                  <a:gd name="T7" fmla="*/ 6 h 6"/>
                  <a:gd name="T8" fmla="*/ 9 w 12"/>
                  <a:gd name="T9" fmla="*/ 6 h 6"/>
                  <a:gd name="T10" fmla="*/ 12 w 12"/>
                  <a:gd name="T11" fmla="*/ 3 h 6"/>
                  <a:gd name="T12" fmla="*/ 9 w 12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6"/>
                      <a:pt x="12" y="5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Freeform 13"/>
              <p:cNvSpPr/>
              <p:nvPr/>
            </p:nvSpPr>
            <p:spPr bwMode="auto">
              <a:xfrm>
                <a:off x="1933575" y="5770563"/>
                <a:ext cx="30162" cy="30162"/>
              </a:xfrm>
              <a:custGeom>
                <a:avLst/>
                <a:gdLst>
                  <a:gd name="T0" fmla="*/ 10 w 11"/>
                  <a:gd name="T1" fmla="*/ 1 h 11"/>
                  <a:gd name="T2" fmla="*/ 5 w 11"/>
                  <a:gd name="T3" fmla="*/ 1 h 11"/>
                  <a:gd name="T4" fmla="*/ 1 w 11"/>
                  <a:gd name="T5" fmla="*/ 5 h 11"/>
                  <a:gd name="T6" fmla="*/ 1 w 11"/>
                  <a:gd name="T7" fmla="*/ 10 h 11"/>
                  <a:gd name="T8" fmla="*/ 5 w 11"/>
                  <a:gd name="T9" fmla="*/ 10 h 11"/>
                  <a:gd name="T10" fmla="*/ 10 w 11"/>
                  <a:gd name="T11" fmla="*/ 5 h 11"/>
                  <a:gd name="T12" fmla="*/ 10 w 11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0" y="1"/>
                    </a:moveTo>
                    <a:cubicBezTo>
                      <a:pt x="9" y="0"/>
                      <a:pt x="7" y="0"/>
                      <a:pt x="5" y="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7"/>
                      <a:pt x="0" y="9"/>
                      <a:pt x="1" y="10"/>
                    </a:cubicBezTo>
                    <a:cubicBezTo>
                      <a:pt x="2" y="11"/>
                      <a:pt x="4" y="11"/>
                      <a:pt x="5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4"/>
                      <a:pt x="11" y="2"/>
                      <a:pt x="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14"/>
              <p:cNvSpPr/>
              <p:nvPr/>
            </p:nvSpPr>
            <p:spPr bwMode="auto">
              <a:xfrm>
                <a:off x="1860550" y="5727700"/>
                <a:ext cx="17462" cy="34925"/>
              </a:xfrm>
              <a:custGeom>
                <a:avLst/>
                <a:gdLst>
                  <a:gd name="T0" fmla="*/ 3 w 6"/>
                  <a:gd name="T1" fmla="*/ 13 h 13"/>
                  <a:gd name="T2" fmla="*/ 5 w 6"/>
                  <a:gd name="T3" fmla="*/ 12 h 13"/>
                  <a:gd name="T4" fmla="*/ 6 w 6"/>
                  <a:gd name="T5" fmla="*/ 10 h 13"/>
                  <a:gd name="T6" fmla="*/ 6 w 6"/>
                  <a:gd name="T7" fmla="*/ 3 h 13"/>
                  <a:gd name="T8" fmla="*/ 3 w 6"/>
                  <a:gd name="T9" fmla="*/ 0 h 13"/>
                  <a:gd name="T10" fmla="*/ 0 w 6"/>
                  <a:gd name="T11" fmla="*/ 2 h 13"/>
                  <a:gd name="T12" fmla="*/ 0 w 6"/>
                  <a:gd name="T13" fmla="*/ 3 h 13"/>
                  <a:gd name="T14" fmla="*/ 0 w 6"/>
                  <a:gd name="T15" fmla="*/ 10 h 13"/>
                  <a:gd name="T16" fmla="*/ 3 w 6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5" y="11"/>
                      <a:pt x="6" y="11"/>
                      <a:pt x="6" y="1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3"/>
                      <a:pt x="3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Freeform 15"/>
              <p:cNvSpPr/>
              <p:nvPr/>
            </p:nvSpPr>
            <p:spPr bwMode="auto">
              <a:xfrm>
                <a:off x="1793875" y="5794375"/>
                <a:ext cx="131762" cy="152400"/>
              </a:xfrm>
              <a:custGeom>
                <a:avLst/>
                <a:gdLst>
                  <a:gd name="T0" fmla="*/ 25 w 49"/>
                  <a:gd name="T1" fmla="*/ 0 h 56"/>
                  <a:gd name="T2" fmla="*/ 0 w 49"/>
                  <a:gd name="T3" fmla="*/ 25 h 56"/>
                  <a:gd name="T4" fmla="*/ 12 w 49"/>
                  <a:gd name="T5" fmla="*/ 46 h 56"/>
                  <a:gd name="T6" fmla="*/ 12 w 49"/>
                  <a:gd name="T7" fmla="*/ 56 h 56"/>
                  <a:gd name="T8" fmla="*/ 37 w 49"/>
                  <a:gd name="T9" fmla="*/ 56 h 56"/>
                  <a:gd name="T10" fmla="*/ 37 w 49"/>
                  <a:gd name="T11" fmla="*/ 46 h 56"/>
                  <a:gd name="T12" fmla="*/ 49 w 49"/>
                  <a:gd name="T13" fmla="*/ 25 h 56"/>
                  <a:gd name="T14" fmla="*/ 25 w 49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56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4"/>
                      <a:pt x="5" y="42"/>
                      <a:pt x="12" y="4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44" y="42"/>
                      <a:pt x="49" y="34"/>
                      <a:pt x="49" y="25"/>
                    </a:cubicBezTo>
                    <a:cubicBezTo>
                      <a:pt x="49" y="11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 16"/>
              <p:cNvSpPr/>
              <p:nvPr/>
            </p:nvSpPr>
            <p:spPr bwMode="auto">
              <a:xfrm>
                <a:off x="1825625" y="5962650"/>
                <a:ext cx="68262" cy="34925"/>
              </a:xfrm>
              <a:custGeom>
                <a:avLst/>
                <a:gdLst>
                  <a:gd name="T0" fmla="*/ 0 w 25"/>
                  <a:gd name="T1" fmla="*/ 6 h 13"/>
                  <a:gd name="T2" fmla="*/ 7 w 25"/>
                  <a:gd name="T3" fmla="*/ 6 h 13"/>
                  <a:gd name="T4" fmla="*/ 6 w 25"/>
                  <a:gd name="T5" fmla="*/ 7 h 13"/>
                  <a:gd name="T6" fmla="*/ 13 w 25"/>
                  <a:gd name="T7" fmla="*/ 13 h 13"/>
                  <a:gd name="T8" fmla="*/ 19 w 25"/>
                  <a:gd name="T9" fmla="*/ 7 h 13"/>
                  <a:gd name="T10" fmla="*/ 19 w 25"/>
                  <a:gd name="T11" fmla="*/ 6 h 13"/>
                  <a:gd name="T12" fmla="*/ 25 w 25"/>
                  <a:gd name="T13" fmla="*/ 6 h 13"/>
                  <a:gd name="T14" fmla="*/ 25 w 25"/>
                  <a:gd name="T15" fmla="*/ 0 h 13"/>
                  <a:gd name="T16" fmla="*/ 0 w 25"/>
                  <a:gd name="T17" fmla="*/ 0 h 13"/>
                  <a:gd name="T18" fmla="*/ 0 w 25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3">
                    <a:moveTo>
                      <a:pt x="0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10"/>
                      <a:pt x="9" y="13"/>
                      <a:pt x="13" y="13"/>
                    </a:cubicBezTo>
                    <a:cubicBezTo>
                      <a:pt x="16" y="13"/>
                      <a:pt x="19" y="10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5" name="组合 6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442057" y="3648925"/>
            <a:ext cx="985223" cy="985223"/>
            <a:chOff x="7442057" y="3648925"/>
            <a:chExt cx="985223" cy="985223"/>
          </a:xfrm>
        </p:grpSpPr>
        <p:sp>
          <p:nvSpPr>
            <p:cNvPr id="66" name="椭圆 65"/>
            <p:cNvSpPr/>
            <p:nvPr/>
          </p:nvSpPr>
          <p:spPr>
            <a:xfrm flipH="1">
              <a:off x="7442057" y="3648925"/>
              <a:ext cx="985223" cy="985223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7708091" y="3915777"/>
              <a:ext cx="453154" cy="451518"/>
              <a:chOff x="5287964" y="2994026"/>
              <a:chExt cx="879475" cy="876300"/>
            </a:xfrm>
            <a:solidFill>
              <a:schemeClr val="bg1"/>
            </a:solidFill>
          </p:grpSpPr>
          <p:sp>
            <p:nvSpPr>
              <p:cNvPr id="68" name="Freeform 75"/>
              <p:cNvSpPr>
                <a:spLocks noEditPoints="1"/>
              </p:cNvSpPr>
              <p:nvPr/>
            </p:nvSpPr>
            <p:spPr bwMode="auto">
              <a:xfrm>
                <a:off x="5287964" y="3076576"/>
                <a:ext cx="796925" cy="793750"/>
              </a:xfrm>
              <a:custGeom>
                <a:avLst/>
                <a:gdLst>
                  <a:gd name="T0" fmla="*/ 105 w 211"/>
                  <a:gd name="T1" fmla="*/ 211 h 211"/>
                  <a:gd name="T2" fmla="*/ 211 w 211"/>
                  <a:gd name="T3" fmla="*/ 106 h 211"/>
                  <a:gd name="T4" fmla="*/ 198 w 211"/>
                  <a:gd name="T5" fmla="*/ 56 h 211"/>
                  <a:gd name="T6" fmla="*/ 196 w 211"/>
                  <a:gd name="T7" fmla="*/ 56 h 211"/>
                  <a:gd name="T8" fmla="*/ 194 w 211"/>
                  <a:gd name="T9" fmla="*/ 56 h 211"/>
                  <a:gd name="T10" fmla="*/ 181 w 211"/>
                  <a:gd name="T11" fmla="*/ 55 h 211"/>
                  <a:gd name="T12" fmla="*/ 171 w 211"/>
                  <a:gd name="T13" fmla="*/ 65 h 211"/>
                  <a:gd name="T14" fmla="*/ 183 w 211"/>
                  <a:gd name="T15" fmla="*/ 106 h 211"/>
                  <a:gd name="T16" fmla="*/ 105 w 211"/>
                  <a:gd name="T17" fmla="*/ 183 h 211"/>
                  <a:gd name="T18" fmla="*/ 28 w 211"/>
                  <a:gd name="T19" fmla="*/ 106 h 211"/>
                  <a:gd name="T20" fmla="*/ 105 w 211"/>
                  <a:gd name="T21" fmla="*/ 28 h 211"/>
                  <a:gd name="T22" fmla="*/ 146 w 211"/>
                  <a:gd name="T23" fmla="*/ 40 h 211"/>
                  <a:gd name="T24" fmla="*/ 155 w 211"/>
                  <a:gd name="T25" fmla="*/ 31 h 211"/>
                  <a:gd name="T26" fmla="*/ 154 w 211"/>
                  <a:gd name="T27" fmla="*/ 16 h 211"/>
                  <a:gd name="T28" fmla="*/ 154 w 211"/>
                  <a:gd name="T29" fmla="*/ 12 h 211"/>
                  <a:gd name="T30" fmla="*/ 105 w 211"/>
                  <a:gd name="T31" fmla="*/ 0 h 211"/>
                  <a:gd name="T32" fmla="*/ 0 w 211"/>
                  <a:gd name="T33" fmla="*/ 106 h 211"/>
                  <a:gd name="T34" fmla="*/ 105 w 211"/>
                  <a:gd name="T35" fmla="*/ 211 h 211"/>
                  <a:gd name="T36" fmla="*/ 105 w 211"/>
                  <a:gd name="T37" fmla="*/ 211 h 211"/>
                  <a:gd name="T38" fmla="*/ 105 w 211"/>
                  <a:gd name="T3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1" h="211">
                    <a:moveTo>
                      <a:pt x="105" y="211"/>
                    </a:moveTo>
                    <a:cubicBezTo>
                      <a:pt x="164" y="211"/>
                      <a:pt x="211" y="164"/>
                      <a:pt x="211" y="106"/>
                    </a:cubicBezTo>
                    <a:cubicBezTo>
                      <a:pt x="211" y="88"/>
                      <a:pt x="206" y="71"/>
                      <a:pt x="198" y="56"/>
                    </a:cubicBezTo>
                    <a:cubicBezTo>
                      <a:pt x="198" y="56"/>
                      <a:pt x="197" y="56"/>
                      <a:pt x="196" y="56"/>
                    </a:cubicBezTo>
                    <a:cubicBezTo>
                      <a:pt x="195" y="56"/>
                      <a:pt x="195" y="56"/>
                      <a:pt x="194" y="56"/>
                    </a:cubicBezTo>
                    <a:cubicBezTo>
                      <a:pt x="181" y="55"/>
                      <a:pt x="181" y="55"/>
                      <a:pt x="181" y="55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79" y="77"/>
                      <a:pt x="183" y="91"/>
                      <a:pt x="183" y="106"/>
                    </a:cubicBezTo>
                    <a:cubicBezTo>
                      <a:pt x="183" y="149"/>
                      <a:pt x="148" y="183"/>
                      <a:pt x="105" y="183"/>
                    </a:cubicBezTo>
                    <a:cubicBezTo>
                      <a:pt x="62" y="183"/>
                      <a:pt x="28" y="149"/>
                      <a:pt x="28" y="106"/>
                    </a:cubicBezTo>
                    <a:cubicBezTo>
                      <a:pt x="28" y="63"/>
                      <a:pt x="62" y="28"/>
                      <a:pt x="105" y="28"/>
                    </a:cubicBezTo>
                    <a:cubicBezTo>
                      <a:pt x="120" y="28"/>
                      <a:pt x="134" y="32"/>
                      <a:pt x="146" y="40"/>
                    </a:cubicBezTo>
                    <a:cubicBezTo>
                      <a:pt x="155" y="31"/>
                      <a:pt x="155" y="31"/>
                      <a:pt x="155" y="31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4" y="14"/>
                      <a:pt x="154" y="13"/>
                      <a:pt x="154" y="12"/>
                    </a:cubicBezTo>
                    <a:cubicBezTo>
                      <a:pt x="139" y="5"/>
                      <a:pt x="123" y="0"/>
                      <a:pt x="105" y="0"/>
                    </a:cubicBezTo>
                    <a:cubicBezTo>
                      <a:pt x="47" y="0"/>
                      <a:pt x="0" y="48"/>
                      <a:pt x="0" y="106"/>
                    </a:cubicBezTo>
                    <a:cubicBezTo>
                      <a:pt x="0" y="164"/>
                      <a:pt x="47" y="211"/>
                      <a:pt x="105" y="211"/>
                    </a:cubicBezTo>
                    <a:close/>
                    <a:moveTo>
                      <a:pt x="105" y="211"/>
                    </a:moveTo>
                    <a:cubicBezTo>
                      <a:pt x="105" y="211"/>
                      <a:pt x="105" y="211"/>
                      <a:pt x="105" y="2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Freeform 76"/>
              <p:cNvSpPr>
                <a:spLocks noEditPoints="1"/>
              </p:cNvSpPr>
              <p:nvPr/>
            </p:nvSpPr>
            <p:spPr bwMode="auto">
              <a:xfrm>
                <a:off x="5487989" y="3279776"/>
                <a:ext cx="392113" cy="392113"/>
              </a:xfrm>
              <a:custGeom>
                <a:avLst/>
                <a:gdLst>
                  <a:gd name="T0" fmla="*/ 52 w 104"/>
                  <a:gd name="T1" fmla="*/ 25 h 104"/>
                  <a:gd name="T2" fmla="*/ 54 w 104"/>
                  <a:gd name="T3" fmla="*/ 25 h 104"/>
                  <a:gd name="T4" fmla="*/ 74 w 104"/>
                  <a:gd name="T5" fmla="*/ 5 h 104"/>
                  <a:gd name="T6" fmla="*/ 74 w 104"/>
                  <a:gd name="T7" fmla="*/ 5 h 104"/>
                  <a:gd name="T8" fmla="*/ 52 w 104"/>
                  <a:gd name="T9" fmla="*/ 0 h 104"/>
                  <a:gd name="T10" fmla="*/ 0 w 104"/>
                  <a:gd name="T11" fmla="*/ 52 h 104"/>
                  <a:gd name="T12" fmla="*/ 52 w 104"/>
                  <a:gd name="T13" fmla="*/ 104 h 104"/>
                  <a:gd name="T14" fmla="*/ 104 w 104"/>
                  <a:gd name="T15" fmla="*/ 52 h 104"/>
                  <a:gd name="T16" fmla="*/ 99 w 104"/>
                  <a:gd name="T17" fmla="*/ 30 h 104"/>
                  <a:gd name="T18" fmla="*/ 99 w 104"/>
                  <a:gd name="T19" fmla="*/ 30 h 104"/>
                  <a:gd name="T20" fmla="*/ 79 w 104"/>
                  <a:gd name="T21" fmla="*/ 50 h 104"/>
                  <a:gd name="T22" fmla="*/ 79 w 104"/>
                  <a:gd name="T23" fmla="*/ 52 h 104"/>
                  <a:gd name="T24" fmla="*/ 52 w 104"/>
                  <a:gd name="T25" fmla="*/ 79 h 104"/>
                  <a:gd name="T26" fmla="*/ 25 w 104"/>
                  <a:gd name="T27" fmla="*/ 52 h 104"/>
                  <a:gd name="T28" fmla="*/ 52 w 104"/>
                  <a:gd name="T29" fmla="*/ 25 h 104"/>
                  <a:gd name="T30" fmla="*/ 52 w 104"/>
                  <a:gd name="T31" fmla="*/ 25 h 104"/>
                  <a:gd name="T32" fmla="*/ 52 w 104"/>
                  <a:gd name="T33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4">
                    <a:moveTo>
                      <a:pt x="52" y="25"/>
                    </a:moveTo>
                    <a:cubicBezTo>
                      <a:pt x="53" y="25"/>
                      <a:pt x="54" y="25"/>
                      <a:pt x="54" y="2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8" y="2"/>
                      <a:pt x="60" y="0"/>
                      <a:pt x="52" y="0"/>
                    </a:cubicBez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44"/>
                      <a:pt x="102" y="37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1"/>
                      <a:pt x="79" y="52"/>
                    </a:cubicBezTo>
                    <a:cubicBezTo>
                      <a:pt x="79" y="67"/>
                      <a:pt x="67" y="79"/>
                      <a:pt x="52" y="79"/>
                    </a:cubicBezTo>
                    <a:cubicBezTo>
                      <a:pt x="37" y="79"/>
                      <a:pt x="25" y="67"/>
                      <a:pt x="25" y="52"/>
                    </a:cubicBezTo>
                    <a:cubicBezTo>
                      <a:pt x="25" y="37"/>
                      <a:pt x="37" y="25"/>
                      <a:pt x="52" y="25"/>
                    </a:cubicBezTo>
                    <a:close/>
                    <a:moveTo>
                      <a:pt x="52" y="25"/>
                    </a:moveTo>
                    <a:cubicBezTo>
                      <a:pt x="52" y="25"/>
                      <a:pt x="52" y="25"/>
                      <a:pt x="52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Freeform 77"/>
              <p:cNvSpPr>
                <a:spLocks noEditPoints="1"/>
              </p:cNvSpPr>
              <p:nvPr/>
            </p:nvSpPr>
            <p:spPr bwMode="auto">
              <a:xfrm>
                <a:off x="5722939" y="2994026"/>
                <a:ext cx="444500" cy="441325"/>
              </a:xfrm>
              <a:custGeom>
                <a:avLst/>
                <a:gdLst>
                  <a:gd name="T0" fmla="*/ 99 w 118"/>
                  <a:gd name="T1" fmla="*/ 32 h 117"/>
                  <a:gd name="T2" fmla="*/ 105 w 118"/>
                  <a:gd name="T3" fmla="*/ 26 h 117"/>
                  <a:gd name="T4" fmla="*/ 105 w 118"/>
                  <a:gd name="T5" fmla="*/ 17 h 117"/>
                  <a:gd name="T6" fmla="*/ 101 w 118"/>
                  <a:gd name="T7" fmla="*/ 13 h 117"/>
                  <a:gd name="T8" fmla="*/ 96 w 118"/>
                  <a:gd name="T9" fmla="*/ 11 h 117"/>
                  <a:gd name="T10" fmla="*/ 92 w 118"/>
                  <a:gd name="T11" fmla="*/ 13 h 117"/>
                  <a:gd name="T12" fmla="*/ 85 w 118"/>
                  <a:gd name="T13" fmla="*/ 19 h 117"/>
                  <a:gd name="T14" fmla="*/ 84 w 118"/>
                  <a:gd name="T15" fmla="*/ 2 h 117"/>
                  <a:gd name="T16" fmla="*/ 82 w 118"/>
                  <a:gd name="T17" fmla="*/ 0 h 117"/>
                  <a:gd name="T18" fmla="*/ 80 w 118"/>
                  <a:gd name="T19" fmla="*/ 1 h 117"/>
                  <a:gd name="T20" fmla="*/ 54 w 118"/>
                  <a:gd name="T21" fmla="*/ 26 h 117"/>
                  <a:gd name="T22" fmla="*/ 51 w 118"/>
                  <a:gd name="T23" fmla="*/ 35 h 117"/>
                  <a:gd name="T24" fmla="*/ 51 w 118"/>
                  <a:gd name="T25" fmla="*/ 36 h 117"/>
                  <a:gd name="T26" fmla="*/ 52 w 118"/>
                  <a:gd name="T27" fmla="*/ 52 h 117"/>
                  <a:gd name="T28" fmla="*/ 43 w 118"/>
                  <a:gd name="T29" fmla="*/ 62 h 117"/>
                  <a:gd name="T30" fmla="*/ 26 w 118"/>
                  <a:gd name="T31" fmla="*/ 78 h 117"/>
                  <a:gd name="T32" fmla="*/ 26 w 118"/>
                  <a:gd name="T33" fmla="*/ 79 h 117"/>
                  <a:gd name="T34" fmla="*/ 10 w 118"/>
                  <a:gd name="T35" fmla="*/ 95 h 117"/>
                  <a:gd name="T36" fmla="*/ 2 w 118"/>
                  <a:gd name="T37" fmla="*/ 102 h 117"/>
                  <a:gd name="T38" fmla="*/ 1 w 118"/>
                  <a:gd name="T39" fmla="*/ 106 h 117"/>
                  <a:gd name="T40" fmla="*/ 0 w 118"/>
                  <a:gd name="T41" fmla="*/ 111 h 117"/>
                  <a:gd name="T42" fmla="*/ 6 w 118"/>
                  <a:gd name="T43" fmla="*/ 117 h 117"/>
                  <a:gd name="T44" fmla="*/ 6 w 118"/>
                  <a:gd name="T45" fmla="*/ 117 h 117"/>
                  <a:gd name="T46" fmla="*/ 12 w 118"/>
                  <a:gd name="T47" fmla="*/ 117 h 117"/>
                  <a:gd name="T48" fmla="*/ 16 w 118"/>
                  <a:gd name="T49" fmla="*/ 115 h 117"/>
                  <a:gd name="T50" fmla="*/ 66 w 118"/>
                  <a:gd name="T51" fmla="*/ 65 h 117"/>
                  <a:gd name="T52" fmla="*/ 81 w 118"/>
                  <a:gd name="T53" fmla="*/ 66 h 117"/>
                  <a:gd name="T54" fmla="*/ 82 w 118"/>
                  <a:gd name="T55" fmla="*/ 66 h 117"/>
                  <a:gd name="T56" fmla="*/ 83 w 118"/>
                  <a:gd name="T57" fmla="*/ 66 h 117"/>
                  <a:gd name="T58" fmla="*/ 91 w 118"/>
                  <a:gd name="T59" fmla="*/ 63 h 117"/>
                  <a:gd name="T60" fmla="*/ 116 w 118"/>
                  <a:gd name="T61" fmla="*/ 37 h 117"/>
                  <a:gd name="T62" fmla="*/ 115 w 118"/>
                  <a:gd name="T63" fmla="*/ 33 h 117"/>
                  <a:gd name="T64" fmla="*/ 99 w 118"/>
                  <a:gd name="T65" fmla="*/ 32 h 117"/>
                  <a:gd name="T66" fmla="*/ 99 w 118"/>
                  <a:gd name="T67" fmla="*/ 32 h 117"/>
                  <a:gd name="T68" fmla="*/ 99 w 118"/>
                  <a:gd name="T69" fmla="*/ 3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17">
                    <a:moveTo>
                      <a:pt x="99" y="32"/>
                    </a:moveTo>
                    <a:cubicBezTo>
                      <a:pt x="105" y="26"/>
                      <a:pt x="105" y="26"/>
                      <a:pt x="105" y="26"/>
                    </a:cubicBezTo>
                    <a:cubicBezTo>
                      <a:pt x="108" y="24"/>
                      <a:pt x="108" y="20"/>
                      <a:pt x="105" y="17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98" y="11"/>
                      <a:pt x="96" y="11"/>
                    </a:cubicBezTo>
                    <a:cubicBezTo>
                      <a:pt x="95" y="11"/>
                      <a:pt x="93" y="12"/>
                      <a:pt x="92" y="13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3" y="0"/>
                      <a:pt x="82" y="0"/>
                    </a:cubicBezTo>
                    <a:cubicBezTo>
                      <a:pt x="81" y="0"/>
                      <a:pt x="80" y="0"/>
                      <a:pt x="80" y="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2" y="29"/>
                      <a:pt x="51" y="32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1" y="104"/>
                      <a:pt x="1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5"/>
                      <a:pt x="3" y="117"/>
                      <a:pt x="6" y="117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4" y="117"/>
                      <a:pt x="15" y="116"/>
                      <a:pt x="16" y="11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2" y="66"/>
                      <a:pt x="82" y="66"/>
                      <a:pt x="83" y="66"/>
                    </a:cubicBezTo>
                    <a:cubicBezTo>
                      <a:pt x="86" y="66"/>
                      <a:pt x="89" y="65"/>
                      <a:pt x="91" y="63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8" y="36"/>
                      <a:pt x="117" y="33"/>
                      <a:pt x="115" y="33"/>
                    </a:cubicBezTo>
                    <a:lnTo>
                      <a:pt x="99" y="32"/>
                    </a:lnTo>
                    <a:close/>
                    <a:moveTo>
                      <a:pt x="99" y="32"/>
                    </a:moveTo>
                    <a:cubicBezTo>
                      <a:pt x="99" y="32"/>
                      <a:pt x="99" y="32"/>
                      <a:pt x="99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1" name="组合 7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446762" y="2772836"/>
            <a:ext cx="985223" cy="985223"/>
            <a:chOff x="5446762" y="2772836"/>
            <a:chExt cx="985223" cy="985223"/>
          </a:xfrm>
        </p:grpSpPr>
        <p:sp>
          <p:nvSpPr>
            <p:cNvPr id="72" name="椭圆 71"/>
            <p:cNvSpPr/>
            <p:nvPr/>
          </p:nvSpPr>
          <p:spPr>
            <a:xfrm rot="2711270" flipH="1">
              <a:off x="5446762" y="2772836"/>
              <a:ext cx="985223" cy="985223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5651478" y="3024422"/>
              <a:ext cx="524087" cy="498584"/>
              <a:chOff x="6323014" y="4870451"/>
              <a:chExt cx="652463" cy="620713"/>
            </a:xfrm>
            <a:solidFill>
              <a:schemeClr val="bg1"/>
            </a:solidFill>
          </p:grpSpPr>
          <p:sp>
            <p:nvSpPr>
              <p:cNvPr id="74" name="Freeform 81"/>
              <p:cNvSpPr/>
              <p:nvPr/>
            </p:nvSpPr>
            <p:spPr bwMode="auto">
              <a:xfrm>
                <a:off x="6789739" y="4870451"/>
                <a:ext cx="185738" cy="185738"/>
              </a:xfrm>
              <a:custGeom>
                <a:avLst/>
                <a:gdLst>
                  <a:gd name="T0" fmla="*/ 38 w 49"/>
                  <a:gd name="T1" fmla="*/ 11 h 49"/>
                  <a:gd name="T2" fmla="*/ 3 w 49"/>
                  <a:gd name="T3" fmla="*/ 7 h 49"/>
                  <a:gd name="T4" fmla="*/ 2 w 49"/>
                  <a:gd name="T5" fmla="*/ 15 h 49"/>
                  <a:gd name="T6" fmla="*/ 34 w 49"/>
                  <a:gd name="T7" fmla="*/ 47 h 49"/>
                  <a:gd name="T8" fmla="*/ 42 w 49"/>
                  <a:gd name="T9" fmla="*/ 46 h 49"/>
                  <a:gd name="T10" fmla="*/ 38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38" y="11"/>
                    </a:moveTo>
                    <a:cubicBezTo>
                      <a:pt x="28" y="2"/>
                      <a:pt x="14" y="0"/>
                      <a:pt x="3" y="7"/>
                    </a:cubicBezTo>
                    <a:cubicBezTo>
                      <a:pt x="0" y="9"/>
                      <a:pt x="0" y="13"/>
                      <a:pt x="2" y="15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6" y="49"/>
                      <a:pt x="40" y="49"/>
                      <a:pt x="42" y="46"/>
                    </a:cubicBezTo>
                    <a:cubicBezTo>
                      <a:pt x="49" y="35"/>
                      <a:pt x="47" y="21"/>
                      <a:pt x="3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Freeform 82"/>
              <p:cNvSpPr>
                <a:spLocks noEditPoints="1"/>
              </p:cNvSpPr>
              <p:nvPr/>
            </p:nvSpPr>
            <p:spPr bwMode="auto">
              <a:xfrm>
                <a:off x="6364289" y="4924426"/>
                <a:ext cx="554038" cy="566738"/>
              </a:xfrm>
              <a:custGeom>
                <a:avLst/>
                <a:gdLst>
                  <a:gd name="T0" fmla="*/ 134 w 147"/>
                  <a:gd name="T1" fmla="*/ 115 h 151"/>
                  <a:gd name="T2" fmla="*/ 147 w 147"/>
                  <a:gd name="T3" fmla="*/ 72 h 151"/>
                  <a:gd name="T4" fmla="*/ 75 w 147"/>
                  <a:gd name="T5" fmla="*/ 0 h 151"/>
                  <a:gd name="T6" fmla="*/ 74 w 147"/>
                  <a:gd name="T7" fmla="*/ 0 h 151"/>
                  <a:gd name="T8" fmla="*/ 3 w 147"/>
                  <a:gd name="T9" fmla="*/ 72 h 151"/>
                  <a:gd name="T10" fmla="*/ 15 w 147"/>
                  <a:gd name="T11" fmla="*/ 112 h 151"/>
                  <a:gd name="T12" fmla="*/ 2 w 147"/>
                  <a:gd name="T13" fmla="*/ 137 h 151"/>
                  <a:gd name="T14" fmla="*/ 6 w 147"/>
                  <a:gd name="T15" fmla="*/ 150 h 151"/>
                  <a:gd name="T16" fmla="*/ 11 w 147"/>
                  <a:gd name="T17" fmla="*/ 151 h 151"/>
                  <a:gd name="T18" fmla="*/ 20 w 147"/>
                  <a:gd name="T19" fmla="*/ 146 h 151"/>
                  <a:gd name="T20" fmla="*/ 29 w 147"/>
                  <a:gd name="T21" fmla="*/ 128 h 151"/>
                  <a:gd name="T22" fmla="*/ 74 w 147"/>
                  <a:gd name="T23" fmla="*/ 145 h 151"/>
                  <a:gd name="T24" fmla="*/ 75 w 147"/>
                  <a:gd name="T25" fmla="*/ 145 h 151"/>
                  <a:gd name="T26" fmla="*/ 119 w 147"/>
                  <a:gd name="T27" fmla="*/ 129 h 151"/>
                  <a:gd name="T28" fmla="*/ 127 w 147"/>
                  <a:gd name="T29" fmla="*/ 146 h 151"/>
                  <a:gd name="T30" fmla="*/ 136 w 147"/>
                  <a:gd name="T31" fmla="*/ 151 h 151"/>
                  <a:gd name="T32" fmla="*/ 141 w 147"/>
                  <a:gd name="T33" fmla="*/ 150 h 151"/>
                  <a:gd name="T34" fmla="*/ 145 w 147"/>
                  <a:gd name="T35" fmla="*/ 137 h 151"/>
                  <a:gd name="T36" fmla="*/ 134 w 147"/>
                  <a:gd name="T37" fmla="*/ 115 h 151"/>
                  <a:gd name="T38" fmla="*/ 75 w 147"/>
                  <a:gd name="T39" fmla="*/ 125 h 151"/>
                  <a:gd name="T40" fmla="*/ 74 w 147"/>
                  <a:gd name="T41" fmla="*/ 125 h 151"/>
                  <a:gd name="T42" fmla="*/ 22 w 147"/>
                  <a:gd name="T43" fmla="*/ 72 h 151"/>
                  <a:gd name="T44" fmla="*/ 74 w 147"/>
                  <a:gd name="T45" fmla="*/ 20 h 151"/>
                  <a:gd name="T46" fmla="*/ 75 w 147"/>
                  <a:gd name="T47" fmla="*/ 19 h 151"/>
                  <a:gd name="T48" fmla="*/ 128 w 147"/>
                  <a:gd name="T49" fmla="*/ 72 h 151"/>
                  <a:gd name="T50" fmla="*/ 75 w 147"/>
                  <a:gd name="T51" fmla="*/ 12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" h="151">
                    <a:moveTo>
                      <a:pt x="134" y="115"/>
                    </a:moveTo>
                    <a:cubicBezTo>
                      <a:pt x="142" y="103"/>
                      <a:pt x="147" y="88"/>
                      <a:pt x="147" y="72"/>
                    </a:cubicBezTo>
                    <a:cubicBezTo>
                      <a:pt x="147" y="32"/>
                      <a:pt x="115" y="0"/>
                      <a:pt x="75" y="0"/>
                    </a:cubicBezTo>
                    <a:cubicBezTo>
                      <a:pt x="75" y="0"/>
                      <a:pt x="74" y="0"/>
                      <a:pt x="74" y="0"/>
                    </a:cubicBezTo>
                    <a:cubicBezTo>
                      <a:pt x="35" y="0"/>
                      <a:pt x="3" y="33"/>
                      <a:pt x="3" y="72"/>
                    </a:cubicBezTo>
                    <a:cubicBezTo>
                      <a:pt x="3" y="87"/>
                      <a:pt x="7" y="101"/>
                      <a:pt x="15" y="112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0" y="142"/>
                      <a:pt x="2" y="148"/>
                      <a:pt x="6" y="150"/>
                    </a:cubicBezTo>
                    <a:cubicBezTo>
                      <a:pt x="8" y="151"/>
                      <a:pt x="9" y="151"/>
                      <a:pt x="11" y="151"/>
                    </a:cubicBezTo>
                    <a:cubicBezTo>
                      <a:pt x="14" y="151"/>
                      <a:pt x="18" y="149"/>
                      <a:pt x="20" y="146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1" y="138"/>
                      <a:pt x="57" y="145"/>
                      <a:pt x="74" y="145"/>
                    </a:cubicBezTo>
                    <a:cubicBezTo>
                      <a:pt x="74" y="145"/>
                      <a:pt x="75" y="145"/>
                      <a:pt x="75" y="145"/>
                    </a:cubicBezTo>
                    <a:cubicBezTo>
                      <a:pt x="92" y="145"/>
                      <a:pt x="107" y="139"/>
                      <a:pt x="119" y="129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29" y="149"/>
                      <a:pt x="133" y="151"/>
                      <a:pt x="136" y="151"/>
                    </a:cubicBezTo>
                    <a:cubicBezTo>
                      <a:pt x="138" y="151"/>
                      <a:pt x="139" y="151"/>
                      <a:pt x="141" y="150"/>
                    </a:cubicBezTo>
                    <a:cubicBezTo>
                      <a:pt x="145" y="148"/>
                      <a:pt x="147" y="142"/>
                      <a:pt x="145" y="137"/>
                    </a:cubicBezTo>
                    <a:lnTo>
                      <a:pt x="134" y="115"/>
                    </a:lnTo>
                    <a:close/>
                    <a:moveTo>
                      <a:pt x="75" y="125"/>
                    </a:moveTo>
                    <a:cubicBezTo>
                      <a:pt x="75" y="125"/>
                      <a:pt x="74" y="125"/>
                      <a:pt x="74" y="125"/>
                    </a:cubicBezTo>
                    <a:cubicBezTo>
                      <a:pt x="45" y="125"/>
                      <a:pt x="22" y="101"/>
                      <a:pt x="22" y="72"/>
                    </a:cubicBezTo>
                    <a:cubicBezTo>
                      <a:pt x="22" y="43"/>
                      <a:pt x="45" y="20"/>
                      <a:pt x="74" y="20"/>
                    </a:cubicBezTo>
                    <a:cubicBezTo>
                      <a:pt x="74" y="20"/>
                      <a:pt x="75" y="19"/>
                      <a:pt x="75" y="19"/>
                    </a:cubicBezTo>
                    <a:cubicBezTo>
                      <a:pt x="104" y="19"/>
                      <a:pt x="128" y="43"/>
                      <a:pt x="128" y="72"/>
                    </a:cubicBezTo>
                    <a:cubicBezTo>
                      <a:pt x="128" y="102"/>
                      <a:pt x="104" y="125"/>
                      <a:pt x="75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Freeform 83"/>
              <p:cNvSpPr/>
              <p:nvPr/>
            </p:nvSpPr>
            <p:spPr bwMode="auto">
              <a:xfrm>
                <a:off x="6534151" y="5092701"/>
                <a:ext cx="131763" cy="236538"/>
              </a:xfrm>
              <a:custGeom>
                <a:avLst/>
                <a:gdLst>
                  <a:gd name="T0" fmla="*/ 30 w 35"/>
                  <a:gd name="T1" fmla="*/ 0 h 63"/>
                  <a:gd name="T2" fmla="*/ 29 w 35"/>
                  <a:gd name="T3" fmla="*/ 0 h 63"/>
                  <a:gd name="T4" fmla="*/ 24 w 35"/>
                  <a:gd name="T5" fmla="*/ 6 h 63"/>
                  <a:gd name="T6" fmla="*/ 24 w 35"/>
                  <a:gd name="T7" fmla="*/ 27 h 63"/>
                  <a:gd name="T8" fmla="*/ 2 w 35"/>
                  <a:gd name="T9" fmla="*/ 54 h 63"/>
                  <a:gd name="T10" fmla="*/ 3 w 35"/>
                  <a:gd name="T11" fmla="*/ 61 h 63"/>
                  <a:gd name="T12" fmla="*/ 6 w 35"/>
                  <a:gd name="T13" fmla="*/ 63 h 63"/>
                  <a:gd name="T14" fmla="*/ 10 w 35"/>
                  <a:gd name="T15" fmla="*/ 61 h 63"/>
                  <a:gd name="T16" fmla="*/ 29 w 35"/>
                  <a:gd name="T17" fmla="*/ 39 h 63"/>
                  <a:gd name="T18" fmla="*/ 33 w 35"/>
                  <a:gd name="T19" fmla="*/ 34 h 63"/>
                  <a:gd name="T20" fmla="*/ 35 w 35"/>
                  <a:gd name="T21" fmla="*/ 29 h 63"/>
                  <a:gd name="T22" fmla="*/ 35 w 35"/>
                  <a:gd name="T23" fmla="*/ 6 h 63"/>
                  <a:gd name="T24" fmla="*/ 30 w 35"/>
                  <a:gd name="T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63">
                    <a:moveTo>
                      <a:pt x="30" y="0"/>
                    </a:moveTo>
                    <a:cubicBezTo>
                      <a:pt x="30" y="0"/>
                      <a:pt x="29" y="0"/>
                      <a:pt x="29" y="0"/>
                    </a:cubicBezTo>
                    <a:cubicBezTo>
                      <a:pt x="26" y="1"/>
                      <a:pt x="24" y="3"/>
                      <a:pt x="24" y="6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56"/>
                      <a:pt x="0" y="59"/>
                      <a:pt x="3" y="61"/>
                    </a:cubicBezTo>
                    <a:cubicBezTo>
                      <a:pt x="4" y="62"/>
                      <a:pt x="5" y="63"/>
                      <a:pt x="6" y="63"/>
                    </a:cubicBezTo>
                    <a:cubicBezTo>
                      <a:pt x="8" y="63"/>
                      <a:pt x="9" y="62"/>
                      <a:pt x="10" y="61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5" y="33"/>
                      <a:pt x="35" y="31"/>
                      <a:pt x="35" y="29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3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Freeform 84"/>
              <p:cNvSpPr/>
              <p:nvPr/>
            </p:nvSpPr>
            <p:spPr bwMode="auto">
              <a:xfrm>
                <a:off x="6323014" y="4870451"/>
                <a:ext cx="184150" cy="185738"/>
              </a:xfrm>
              <a:custGeom>
                <a:avLst/>
                <a:gdLst>
                  <a:gd name="T0" fmla="*/ 11 w 49"/>
                  <a:gd name="T1" fmla="*/ 11 h 49"/>
                  <a:gd name="T2" fmla="*/ 7 w 49"/>
                  <a:gd name="T3" fmla="*/ 46 h 49"/>
                  <a:gd name="T4" fmla="*/ 14 w 49"/>
                  <a:gd name="T5" fmla="*/ 47 h 49"/>
                  <a:gd name="T6" fmla="*/ 46 w 49"/>
                  <a:gd name="T7" fmla="*/ 15 h 49"/>
                  <a:gd name="T8" fmla="*/ 45 w 49"/>
                  <a:gd name="T9" fmla="*/ 7 h 49"/>
                  <a:gd name="T10" fmla="*/ 11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11" y="11"/>
                    </a:moveTo>
                    <a:cubicBezTo>
                      <a:pt x="1" y="21"/>
                      <a:pt x="0" y="35"/>
                      <a:pt x="7" y="46"/>
                    </a:cubicBezTo>
                    <a:cubicBezTo>
                      <a:pt x="9" y="49"/>
                      <a:pt x="12" y="49"/>
                      <a:pt x="14" y="47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9" y="13"/>
                      <a:pt x="48" y="9"/>
                      <a:pt x="45" y="7"/>
                    </a:cubicBezTo>
                    <a:cubicBezTo>
                      <a:pt x="35" y="0"/>
                      <a:pt x="20" y="2"/>
                      <a:pt x="1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组合 7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3430168" y="4559774"/>
            <a:ext cx="985223" cy="985223"/>
            <a:chOff x="3430168" y="4559774"/>
            <a:chExt cx="985223" cy="985223"/>
          </a:xfrm>
        </p:grpSpPr>
        <p:sp>
          <p:nvSpPr>
            <p:cNvPr id="79" name="椭圆 78"/>
            <p:cNvSpPr/>
            <p:nvPr/>
          </p:nvSpPr>
          <p:spPr>
            <a:xfrm rot="18888730">
              <a:off x="3430168" y="4559774"/>
              <a:ext cx="985223" cy="985223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0" name="Group 4"/>
            <p:cNvGrpSpPr>
              <a:grpSpLocks noChangeAspect="1"/>
            </p:cNvGrpSpPr>
            <p:nvPr/>
          </p:nvGrpSpPr>
          <p:grpSpPr bwMode="auto">
            <a:xfrm>
              <a:off x="3680845" y="4835351"/>
              <a:ext cx="461588" cy="453764"/>
              <a:chOff x="3722" y="2043"/>
              <a:chExt cx="236" cy="232"/>
            </a:xfrm>
            <a:solidFill>
              <a:schemeClr val="bg1"/>
            </a:solidFill>
          </p:grpSpPr>
          <p:sp>
            <p:nvSpPr>
              <p:cNvPr id="81" name="Freeform 5"/>
              <p:cNvSpPr>
                <a:spLocks noEditPoints="1"/>
              </p:cNvSpPr>
              <p:nvPr/>
            </p:nvSpPr>
            <p:spPr bwMode="auto">
              <a:xfrm>
                <a:off x="3810" y="2089"/>
                <a:ext cx="14" cy="32"/>
              </a:xfrm>
              <a:custGeom>
                <a:avLst/>
                <a:gdLst>
                  <a:gd name="T0" fmla="*/ 4 w 6"/>
                  <a:gd name="T1" fmla="*/ 0 h 13"/>
                  <a:gd name="T2" fmla="*/ 2 w 6"/>
                  <a:gd name="T3" fmla="*/ 0 h 13"/>
                  <a:gd name="T4" fmla="*/ 0 w 6"/>
                  <a:gd name="T5" fmla="*/ 2 h 13"/>
                  <a:gd name="T6" fmla="*/ 0 w 6"/>
                  <a:gd name="T7" fmla="*/ 13 h 13"/>
                  <a:gd name="T8" fmla="*/ 6 w 6"/>
                  <a:gd name="T9" fmla="*/ 13 h 13"/>
                  <a:gd name="T10" fmla="*/ 6 w 6"/>
                  <a:gd name="T11" fmla="*/ 2 h 13"/>
                  <a:gd name="T12" fmla="*/ 4 w 6"/>
                  <a:gd name="T13" fmla="*/ 0 h 13"/>
                  <a:gd name="T14" fmla="*/ 4 w 6"/>
                  <a:gd name="T15" fmla="*/ 0 h 13"/>
                  <a:gd name="T16" fmla="*/ 4 w 6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lose/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3853" y="2089"/>
                <a:ext cx="17" cy="32"/>
              </a:xfrm>
              <a:custGeom>
                <a:avLst/>
                <a:gdLst>
                  <a:gd name="T0" fmla="*/ 4 w 7"/>
                  <a:gd name="T1" fmla="*/ 0 h 13"/>
                  <a:gd name="T2" fmla="*/ 3 w 7"/>
                  <a:gd name="T3" fmla="*/ 0 h 13"/>
                  <a:gd name="T4" fmla="*/ 0 w 7"/>
                  <a:gd name="T5" fmla="*/ 2 h 13"/>
                  <a:gd name="T6" fmla="*/ 0 w 7"/>
                  <a:gd name="T7" fmla="*/ 13 h 13"/>
                  <a:gd name="T8" fmla="*/ 7 w 7"/>
                  <a:gd name="T9" fmla="*/ 13 h 13"/>
                  <a:gd name="T10" fmla="*/ 7 w 7"/>
                  <a:gd name="T11" fmla="*/ 2 h 13"/>
                  <a:gd name="T12" fmla="*/ 4 w 7"/>
                  <a:gd name="T13" fmla="*/ 0 h 13"/>
                  <a:gd name="T14" fmla="*/ 4 w 7"/>
                  <a:gd name="T15" fmla="*/ 0 h 13"/>
                  <a:gd name="T16" fmla="*/ 4 w 7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3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4" y="0"/>
                    </a:cubicBezTo>
                    <a:close/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Freeform 7"/>
              <p:cNvSpPr>
                <a:spLocks noEditPoints="1"/>
              </p:cNvSpPr>
              <p:nvPr/>
            </p:nvSpPr>
            <p:spPr bwMode="auto">
              <a:xfrm>
                <a:off x="3722" y="2043"/>
                <a:ext cx="236" cy="232"/>
              </a:xfrm>
              <a:custGeom>
                <a:avLst/>
                <a:gdLst>
                  <a:gd name="T0" fmla="*/ 48 w 97"/>
                  <a:gd name="T1" fmla="*/ 0 h 95"/>
                  <a:gd name="T2" fmla="*/ 0 w 97"/>
                  <a:gd name="T3" fmla="*/ 49 h 95"/>
                  <a:gd name="T4" fmla="*/ 14 w 97"/>
                  <a:gd name="T5" fmla="*/ 83 h 95"/>
                  <a:gd name="T6" fmla="*/ 33 w 97"/>
                  <a:gd name="T7" fmla="*/ 95 h 95"/>
                  <a:gd name="T8" fmla="*/ 35 w 97"/>
                  <a:gd name="T9" fmla="*/ 95 h 95"/>
                  <a:gd name="T10" fmla="*/ 39 w 97"/>
                  <a:gd name="T11" fmla="*/ 92 h 95"/>
                  <a:gd name="T12" fmla="*/ 36 w 97"/>
                  <a:gd name="T13" fmla="*/ 86 h 95"/>
                  <a:gd name="T14" fmla="*/ 20 w 97"/>
                  <a:gd name="T15" fmla="*/ 76 h 95"/>
                  <a:gd name="T16" fmla="*/ 9 w 97"/>
                  <a:gd name="T17" fmla="*/ 49 h 95"/>
                  <a:gd name="T18" fmla="*/ 48 w 97"/>
                  <a:gd name="T19" fmla="*/ 9 h 95"/>
                  <a:gd name="T20" fmla="*/ 87 w 97"/>
                  <a:gd name="T21" fmla="*/ 49 h 95"/>
                  <a:gd name="T22" fmla="*/ 76 w 97"/>
                  <a:gd name="T23" fmla="*/ 76 h 95"/>
                  <a:gd name="T24" fmla="*/ 62 w 97"/>
                  <a:gd name="T25" fmla="*/ 84 h 95"/>
                  <a:gd name="T26" fmla="*/ 57 w 97"/>
                  <a:gd name="T27" fmla="*/ 82 h 95"/>
                  <a:gd name="T28" fmla="*/ 53 w 97"/>
                  <a:gd name="T29" fmla="*/ 65 h 95"/>
                  <a:gd name="T30" fmla="*/ 67 w 97"/>
                  <a:gd name="T31" fmla="*/ 50 h 95"/>
                  <a:gd name="T32" fmla="*/ 67 w 97"/>
                  <a:gd name="T33" fmla="*/ 35 h 95"/>
                  <a:gd name="T34" fmla="*/ 29 w 97"/>
                  <a:gd name="T35" fmla="*/ 35 h 95"/>
                  <a:gd name="T36" fmla="*/ 29 w 97"/>
                  <a:gd name="T37" fmla="*/ 50 h 95"/>
                  <a:gd name="T38" fmla="*/ 43 w 97"/>
                  <a:gd name="T39" fmla="*/ 65 h 95"/>
                  <a:gd name="T40" fmla="*/ 50 w 97"/>
                  <a:gd name="T41" fmla="*/ 88 h 95"/>
                  <a:gd name="T42" fmla="*/ 62 w 97"/>
                  <a:gd name="T43" fmla="*/ 93 h 95"/>
                  <a:gd name="T44" fmla="*/ 82 w 97"/>
                  <a:gd name="T45" fmla="*/ 83 h 95"/>
                  <a:gd name="T46" fmla="*/ 83 w 97"/>
                  <a:gd name="T47" fmla="*/ 83 h 95"/>
                  <a:gd name="T48" fmla="*/ 97 w 97"/>
                  <a:gd name="T49" fmla="*/ 49 h 95"/>
                  <a:gd name="T50" fmla="*/ 48 w 97"/>
                  <a:gd name="T51" fmla="*/ 0 h 95"/>
                  <a:gd name="T52" fmla="*/ 48 w 97"/>
                  <a:gd name="T53" fmla="*/ 0 h 95"/>
                  <a:gd name="T54" fmla="*/ 48 w 97"/>
                  <a:gd name="T5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95">
                    <a:moveTo>
                      <a:pt x="48" y="0"/>
                    </a:moveTo>
                    <a:cubicBezTo>
                      <a:pt x="21" y="0"/>
                      <a:pt x="0" y="22"/>
                      <a:pt x="0" y="49"/>
                    </a:cubicBezTo>
                    <a:cubicBezTo>
                      <a:pt x="0" y="61"/>
                      <a:pt x="5" y="74"/>
                      <a:pt x="14" y="83"/>
                    </a:cubicBezTo>
                    <a:cubicBezTo>
                      <a:pt x="19" y="88"/>
                      <a:pt x="26" y="92"/>
                      <a:pt x="33" y="95"/>
                    </a:cubicBezTo>
                    <a:cubicBezTo>
                      <a:pt x="34" y="95"/>
                      <a:pt x="34" y="95"/>
                      <a:pt x="35" y="95"/>
                    </a:cubicBezTo>
                    <a:cubicBezTo>
                      <a:pt x="37" y="95"/>
                      <a:pt x="38" y="94"/>
                      <a:pt x="39" y="92"/>
                    </a:cubicBezTo>
                    <a:cubicBezTo>
                      <a:pt x="40" y="89"/>
                      <a:pt x="39" y="87"/>
                      <a:pt x="36" y="86"/>
                    </a:cubicBezTo>
                    <a:cubicBezTo>
                      <a:pt x="30" y="84"/>
                      <a:pt x="25" y="81"/>
                      <a:pt x="20" y="76"/>
                    </a:cubicBezTo>
                    <a:cubicBezTo>
                      <a:pt x="13" y="69"/>
                      <a:pt x="9" y="59"/>
                      <a:pt x="9" y="49"/>
                    </a:cubicBezTo>
                    <a:cubicBezTo>
                      <a:pt x="9" y="27"/>
                      <a:pt x="27" y="9"/>
                      <a:pt x="48" y="9"/>
                    </a:cubicBezTo>
                    <a:cubicBezTo>
                      <a:pt x="70" y="9"/>
                      <a:pt x="87" y="27"/>
                      <a:pt x="87" y="49"/>
                    </a:cubicBezTo>
                    <a:cubicBezTo>
                      <a:pt x="87" y="59"/>
                      <a:pt x="83" y="69"/>
                      <a:pt x="76" y="76"/>
                    </a:cubicBezTo>
                    <a:cubicBezTo>
                      <a:pt x="73" y="79"/>
                      <a:pt x="66" y="84"/>
                      <a:pt x="62" y="84"/>
                    </a:cubicBezTo>
                    <a:cubicBezTo>
                      <a:pt x="60" y="84"/>
                      <a:pt x="58" y="83"/>
                      <a:pt x="57" y="82"/>
                    </a:cubicBezTo>
                    <a:cubicBezTo>
                      <a:pt x="53" y="78"/>
                      <a:pt x="53" y="70"/>
                      <a:pt x="53" y="65"/>
                    </a:cubicBezTo>
                    <a:cubicBezTo>
                      <a:pt x="61" y="65"/>
                      <a:pt x="67" y="58"/>
                      <a:pt x="67" y="50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8"/>
                      <a:pt x="35" y="65"/>
                      <a:pt x="43" y="65"/>
                    </a:cubicBezTo>
                    <a:cubicBezTo>
                      <a:pt x="43" y="71"/>
                      <a:pt x="44" y="82"/>
                      <a:pt x="50" y="88"/>
                    </a:cubicBezTo>
                    <a:cubicBezTo>
                      <a:pt x="53" y="91"/>
                      <a:pt x="57" y="93"/>
                      <a:pt x="62" y="93"/>
                    </a:cubicBezTo>
                    <a:cubicBezTo>
                      <a:pt x="71" y="93"/>
                      <a:pt x="81" y="84"/>
                      <a:pt x="82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92" y="74"/>
                      <a:pt x="97" y="62"/>
                      <a:pt x="97" y="49"/>
                    </a:cubicBezTo>
                    <a:cubicBezTo>
                      <a:pt x="97" y="22"/>
                      <a:pt x="75" y="0"/>
                      <a:pt x="48" y="0"/>
                    </a:cubicBezTo>
                    <a:close/>
                    <a:moveTo>
                      <a:pt x="48" y="0"/>
                    </a:move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4" name="任意多边形 8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2548100" y="4382705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任意多边形 8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4220098" y="4234396"/>
            <a:ext cx="1194883" cy="1678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任意多边形 8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6442848" y="3609608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任意多边形 8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7913339">
            <a:off x="8195034" y="3206788"/>
            <a:ext cx="1536809" cy="11744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447011" y="1441297"/>
            <a:ext cx="3035757" cy="1876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协议： HTTP | HTTPS</a:t>
            </a:r>
            <a:endParaRPr lang="en-US" altLang="zh-CN" sz="1400" b="1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GET  获取Request-URI作为其标识的资源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PUT  新增存储一个资源，并用Request-URI作为其标识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POST  附加Request-URI所标识的资源新的数据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PATCH 更新由Request-URI所标识的资源的数据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DELETE 删除Request-URI所标识的资源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804670" y="5474970"/>
            <a:ext cx="6602095" cy="122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solidFill>
                  <a:schemeClr val="bg1"/>
                </a:solidFill>
                <a:ea typeface="宋体" panose="02010600030101010101" pitchFamily="2" charset="-122"/>
                <a:cs typeface="Open Sans Light" panose="020B0306030504020204" pitchFamily="34" charset="0"/>
                <a:sym typeface="+mn-ea"/>
              </a:rPr>
              <a:t>请</a:t>
            </a:r>
            <a:r>
              <a:rPr lang="en-US" sz="105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  <a:sym typeface="+mn-ea"/>
              </a:rPr>
              <a:t>求体格式： JSON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{  data:””,  key:””,  sign:””,code:””}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data: 业务数据  【加密： 请求体业务数据，已完成对称加密（3DES）】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key: 盐值    【加解密插件生效时可用】   【盐值：对称加密（3DES）的key，key值使用RSA加密】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sign: 签名   【对token，key，data的签名数据，防止数据传输中篡改】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code:  状态码  【建议：失败码小于等于0，成功码大于0】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121275" y="1441450"/>
            <a:ext cx="5078730" cy="122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05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URL</a:t>
            </a:r>
            <a:r>
              <a:rPr lang="zh-CN" altLang="en-US" sz="1050" b="1" dirty="0">
                <a:solidFill>
                  <a:schemeClr val="bg1"/>
                </a:solidFill>
                <a:ea typeface="宋体" panose="02010600030101010101" pitchFamily="2" charset="-122"/>
                <a:cs typeface="Open Sans Light" panose="020B0306030504020204" pitchFamily="34" charset="0"/>
              </a:rPr>
              <a:t>定义</a:t>
            </a:r>
            <a:r>
              <a:rPr lang="en-US" sz="105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：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格式：</a:t>
            </a:r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[http | https]://{域名}/{接口版本号}/{接口服务名}/[au | un]/{URI}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必要：</a:t>
            </a:r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接口服务名，接口版本号（网关端控制），认证标识(auth | unauth)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接口服务名：</a:t>
            </a:r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统一有kong-admin管理，登记服务名，负责人，联系方式，对外发布时间，备注信息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接口版本号：</a:t>
            </a:r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格式 v1，v2，vn... 以此类推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301506" y="4376924"/>
            <a:ext cx="3035757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050" b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  <a:sym typeface="+mn-ea"/>
              </a:rPr>
              <a:t>【关键状态码】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【成功】默认码： 1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【失败】默认码： 0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【限流拒绝】码： 503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【限流失败】码： 500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【token认证失败】码： -100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【停机维护】推荐码： 999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【局部停机维护】推荐码：998</a:t>
            </a:r>
            <a:endParaRPr lang="en-US" sz="105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074795" y="241935"/>
            <a:ext cx="4043680" cy="6464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基本特性 </a:t>
            </a:r>
            <a:r>
              <a:rPr lang="en-US" alt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-- </a:t>
            </a:r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连接</a:t>
            </a:r>
            <a:endParaRPr lang="zh-CN" sz="3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3177 -0.05556 L 8.33333E-7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7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3177 -0.05556 L 8.33333E-7 1.48148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7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4088 0.07407 L -2.08333E-6 3.7037E-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-370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4088 0.07407 L -2.08333E-6 3.7037E-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-370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4088 0.07407 L -2.08333E-6 3.7037E-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  <p:bldP spid="84" grpId="1" bldLvl="0" animBg="1"/>
      <p:bldP spid="85" grpId="0" bldLvl="0" animBg="1"/>
      <p:bldP spid="85" grpId="1" bldLvl="0" animBg="1"/>
      <p:bldP spid="86" grpId="0" bldLvl="0" animBg="1"/>
      <p:bldP spid="86" grpId="1" bldLvl="0" animBg="1"/>
      <p:bldP spid="87" grpId="0" bldLvl="0" animBg="1"/>
      <p:bldP spid="87" grpId="1" bldLvl="0" animBg="1"/>
      <p:bldP spid="88" grpId="0"/>
      <p:bldP spid="89" grpId="0"/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2927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过滤器（filter）是输送介质管道上不可缺少的一种装置，通常安装在其它设备的进口端设备。待处理的物质经过过滤器后，其杂质被阻挡。</a:t>
            </a:r>
            <a:endParaRPr lang="en-US" altLang="ko-KR" sz="1300" b="0">
              <a:effectLst/>
              <a:latin typeface="Calibri" panose="020F0502020204030204" pitchFamily="34" charset="0"/>
            </a:endParaRPr>
          </a:p>
        </p:txBody>
      </p:sp>
      <p:grpSp>
        <p:nvGrpSpPr>
          <p:cNvPr id="15" name="그룹 7"/>
          <p:cNvGrpSpPr/>
          <p:nvPr/>
        </p:nvGrpSpPr>
        <p:grpSpPr>
          <a:xfrm>
            <a:off x="8130381" y="2294982"/>
            <a:ext cx="2957711" cy="3111783"/>
            <a:chOff x="1696791" y="5353649"/>
            <a:chExt cx="2443161" cy="2742102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1696791" y="5632560"/>
              <a:ext cx="2443161" cy="246319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r>
                <a:rPr sz="900">
                  <a:solidFill>
                    <a:schemeClr val="bg1"/>
                  </a:solidFill>
                  <a:latin typeface="Calibri" panose="020F0502020204030204" pitchFamily="34" charset="0"/>
                  <a:cs typeface="Tahoma" panose="020B0604030504040204" pitchFamily="34" charset="0"/>
                </a:rPr>
                <a:t>工作进程初始化切点：</a:t>
              </a: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r>
                <a:rPr sz="900">
                  <a:solidFill>
                    <a:schemeClr val="bg1"/>
                  </a:solidFill>
                  <a:latin typeface="Calibri" panose="020F0502020204030204" pitchFamily="34" charset="0"/>
                  <a:cs typeface="Tahoma" panose="020B0604030504040204" pitchFamily="34" charset="0"/>
                </a:rPr>
                <a:t>init_worker_by_lua</a:t>
              </a: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r>
                <a:rPr sz="900">
                  <a:solidFill>
                    <a:schemeClr val="bg1"/>
                  </a:solidFill>
                  <a:latin typeface="Calibri" panose="020F0502020204030204" pitchFamily="34" charset="0"/>
                  <a:cs typeface="Tahoma" panose="020B0604030504040204" pitchFamily="34" charset="0"/>
                </a:rPr>
                <a:t>请求过滤切点：</a:t>
              </a: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r>
                <a:rPr sz="900">
                  <a:solidFill>
                    <a:schemeClr val="bg1"/>
                  </a:solidFill>
                  <a:latin typeface="Calibri" panose="020F0502020204030204" pitchFamily="34" charset="0"/>
                  <a:cs typeface="Tahoma" panose="020B0604030504040204" pitchFamily="34" charset="0"/>
                </a:rPr>
                <a:t>rewrite_by_lua_block</a:t>
              </a: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r>
                <a:rPr sz="900">
                  <a:solidFill>
                    <a:schemeClr val="bg1"/>
                  </a:solidFill>
                  <a:latin typeface="Calibri" panose="020F0502020204030204" pitchFamily="34" charset="0"/>
                  <a:cs typeface="Tahoma" panose="020B0604030504040204" pitchFamily="34" charset="0"/>
                </a:rPr>
                <a:t>access_by_lua</a:t>
              </a: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r>
                <a:rPr sz="900">
                  <a:solidFill>
                    <a:schemeClr val="bg1"/>
                  </a:solidFill>
                  <a:latin typeface="Calibri" panose="020F0502020204030204" pitchFamily="34" charset="0"/>
                  <a:cs typeface="Tahoma" panose="020B0604030504040204" pitchFamily="34" charset="0"/>
                </a:rPr>
                <a:t>执行服务：</a:t>
              </a: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r>
                <a:rPr sz="900">
                  <a:solidFill>
                    <a:schemeClr val="bg1"/>
                  </a:solidFill>
                  <a:latin typeface="Calibri" panose="020F0502020204030204" pitchFamily="34" charset="0"/>
                  <a:cs typeface="Tahoma" panose="020B0604030504040204" pitchFamily="34" charset="0"/>
                </a:rPr>
                <a:t>proxy_pass</a:t>
              </a: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r>
                <a:rPr sz="900">
                  <a:solidFill>
                    <a:schemeClr val="bg1"/>
                  </a:solidFill>
                  <a:latin typeface="Calibri" panose="020F0502020204030204" pitchFamily="34" charset="0"/>
                  <a:cs typeface="Tahoma" panose="020B0604030504040204" pitchFamily="34" charset="0"/>
                </a:rPr>
                <a:t>content_by_lua</a:t>
              </a: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r>
                <a:rPr sz="900">
                  <a:solidFill>
                    <a:schemeClr val="bg1"/>
                  </a:solidFill>
                  <a:latin typeface="Calibri" panose="020F0502020204030204" pitchFamily="34" charset="0"/>
                  <a:cs typeface="Tahoma" panose="020B0604030504040204" pitchFamily="34" charset="0"/>
                </a:rPr>
                <a:t>响应过滤切点：</a:t>
              </a: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r>
                <a:rPr sz="900">
                  <a:solidFill>
                    <a:schemeClr val="bg1"/>
                  </a:solidFill>
                  <a:latin typeface="Calibri" panose="020F0502020204030204" pitchFamily="34" charset="0"/>
                  <a:cs typeface="Tahoma" panose="020B0604030504040204" pitchFamily="34" charset="0"/>
                </a:rPr>
                <a:t>header_filter_by_lua</a:t>
              </a: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r>
                <a:rPr sz="900">
                  <a:solidFill>
                    <a:schemeClr val="bg1"/>
                  </a:solidFill>
                  <a:latin typeface="Calibri" panose="020F0502020204030204" pitchFamily="34" charset="0"/>
                  <a:cs typeface="Tahoma" panose="020B0604030504040204" pitchFamily="34" charset="0"/>
                </a:rPr>
                <a:t>body_filter_by_lua</a:t>
              </a: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r>
                <a:rPr sz="900">
                  <a:solidFill>
                    <a:schemeClr val="bg1"/>
                  </a:solidFill>
                  <a:latin typeface="Calibri" panose="020F0502020204030204" pitchFamily="34" charset="0"/>
                  <a:cs typeface="Tahoma" panose="020B0604030504040204" pitchFamily="34" charset="0"/>
                </a:rPr>
                <a:t>log_by_lua</a:t>
              </a: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  <a:p>
              <a:pPr marL="0" indent="0">
                <a:defRPr/>
              </a:pPr>
              <a:endParaRPr sz="900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1696791" y="5353649"/>
              <a:ext cx="2443161" cy="18969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过滤切点：</a:t>
              </a:r>
              <a:endPara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" name="그룹 26"/>
          <p:cNvGrpSpPr/>
          <p:nvPr/>
        </p:nvGrpSpPr>
        <p:grpSpPr>
          <a:xfrm>
            <a:off x="8183017" y="5491572"/>
            <a:ext cx="2957711" cy="1008662"/>
            <a:chOff x="1696791" y="5353649"/>
            <a:chExt cx="2443161" cy="888833"/>
          </a:xfrm>
        </p:grpSpPr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1696791" y="5632560"/>
              <a:ext cx="2443161" cy="60992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en-US" altLang="ko-KR" sz="90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是一种遵循一定规范的应用程序接口编写出来的程序。插件的定位是开发实现原纯净系统平台、应用软件平台不具备的功能的程序，其只能运行在程序规定的系统平台下（可能同时支持多个平台），而不能脱离指定的平台单独运行。</a:t>
              </a:r>
              <a:endParaRPr lang="en-US" altLang="ko-KR" sz="90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1696791" y="5353649"/>
              <a:ext cx="2443161" cy="18969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defRPr/>
              </a:pPr>
              <a:r>
                <a:rPr sz="140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  <a:sym typeface="+mn-ea"/>
                </a:rPr>
                <a:t>插件(Plug-in,又译外挂)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1" name="Group 29"/>
          <p:cNvGrpSpPr/>
          <p:nvPr/>
        </p:nvGrpSpPr>
        <p:grpSpPr>
          <a:xfrm>
            <a:off x="7049884" y="2182945"/>
            <a:ext cx="817494" cy="817494"/>
            <a:chOff x="4493646" y="4996070"/>
            <a:chExt cx="817494" cy="817494"/>
          </a:xfrm>
        </p:grpSpPr>
        <p:sp>
          <p:nvSpPr>
            <p:cNvPr id="22" name="Oval 30"/>
            <p:cNvSpPr/>
            <p:nvPr/>
          </p:nvSpPr>
          <p:spPr>
            <a:xfrm>
              <a:off x="4493646" y="4996070"/>
              <a:ext cx="817494" cy="817494"/>
            </a:xfrm>
            <a:prstGeom prst="ellipse">
              <a:avLst/>
            </a:prstGeom>
            <a:gradFill flip="none" rotWithShape="1"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1"/>
              <a:tileRect/>
            </a:gradFill>
            <a:ln w="3175">
              <a:noFill/>
            </a:ln>
            <a:effectLst>
              <a:outerShdw blurRad="88900" dist="63500" dir="5400000" sx="99000" sy="99000" algn="t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Freeform 31"/>
            <p:cNvSpPr>
              <a:spLocks noEditPoints="1"/>
            </p:cNvSpPr>
            <p:nvPr/>
          </p:nvSpPr>
          <p:spPr bwMode="auto">
            <a:xfrm>
              <a:off x="4681051" y="5172454"/>
              <a:ext cx="442684" cy="464727"/>
            </a:xfrm>
            <a:custGeom>
              <a:avLst/>
              <a:gdLst>
                <a:gd name="T0" fmla="*/ 449 w 482"/>
                <a:gd name="T1" fmla="*/ 33 h 506"/>
                <a:gd name="T2" fmla="*/ 353 w 482"/>
                <a:gd name="T3" fmla="*/ 120 h 506"/>
                <a:gd name="T4" fmla="*/ 197 w 482"/>
                <a:gd name="T5" fmla="*/ 81 h 506"/>
                <a:gd name="T6" fmla="*/ 58 w 482"/>
                <a:gd name="T7" fmla="*/ 138 h 506"/>
                <a:gd name="T8" fmla="*/ 4 w 482"/>
                <a:gd name="T9" fmla="*/ 315 h 506"/>
                <a:gd name="T10" fmla="*/ 54 w 482"/>
                <a:gd name="T11" fmla="*/ 506 h 506"/>
                <a:gd name="T12" fmla="*/ 197 w 482"/>
                <a:gd name="T13" fmla="*/ 475 h 506"/>
                <a:gd name="T14" fmla="*/ 336 w 482"/>
                <a:gd name="T15" fmla="*/ 418 h 506"/>
                <a:gd name="T16" fmla="*/ 395 w 482"/>
                <a:gd name="T17" fmla="*/ 279 h 506"/>
                <a:gd name="T18" fmla="*/ 404 w 482"/>
                <a:gd name="T19" fmla="*/ 136 h 506"/>
                <a:gd name="T20" fmla="*/ 398 w 482"/>
                <a:gd name="T21" fmla="*/ 74 h 506"/>
                <a:gd name="T22" fmla="*/ 289 w 482"/>
                <a:gd name="T23" fmla="*/ 492 h 506"/>
                <a:gd name="T24" fmla="*/ 373 w 482"/>
                <a:gd name="T25" fmla="*/ 331 h 506"/>
                <a:gd name="T26" fmla="*/ 267 w 482"/>
                <a:gd name="T27" fmla="*/ 447 h 506"/>
                <a:gd name="T28" fmla="*/ 144 w 482"/>
                <a:gd name="T29" fmla="*/ 454 h 506"/>
                <a:gd name="T30" fmla="*/ 27 w 482"/>
                <a:gd name="T31" fmla="*/ 347 h 506"/>
                <a:gd name="T32" fmla="*/ 45 w 482"/>
                <a:gd name="T33" fmla="*/ 177 h 506"/>
                <a:gd name="T34" fmla="*/ 179 w 482"/>
                <a:gd name="T35" fmla="*/ 96 h 506"/>
                <a:gd name="T36" fmla="*/ 325 w 482"/>
                <a:gd name="T37" fmla="*/ 148 h 506"/>
                <a:gd name="T38" fmla="*/ 197 w 482"/>
                <a:gd name="T39" fmla="*/ 130 h 506"/>
                <a:gd name="T40" fmla="*/ 92 w 482"/>
                <a:gd name="T41" fmla="*/ 173 h 506"/>
                <a:gd name="T42" fmla="*/ 51 w 482"/>
                <a:gd name="T43" fmla="*/ 307 h 506"/>
                <a:gd name="T44" fmla="*/ 127 w 482"/>
                <a:gd name="T45" fmla="*/ 409 h 506"/>
                <a:gd name="T46" fmla="*/ 254 w 482"/>
                <a:gd name="T47" fmla="*/ 416 h 506"/>
                <a:gd name="T48" fmla="*/ 339 w 482"/>
                <a:gd name="T49" fmla="*/ 322 h 506"/>
                <a:gd name="T50" fmla="*/ 325 w 482"/>
                <a:gd name="T51" fmla="*/ 203 h 506"/>
                <a:gd name="T52" fmla="*/ 377 w 482"/>
                <a:gd name="T53" fmla="*/ 245 h 506"/>
                <a:gd name="T54" fmla="*/ 222 w 482"/>
                <a:gd name="T55" fmla="*/ 303 h 506"/>
                <a:gd name="T56" fmla="*/ 172 w 482"/>
                <a:gd name="T57" fmla="*/ 303 h 506"/>
                <a:gd name="T58" fmla="*/ 177 w 482"/>
                <a:gd name="T59" fmla="*/ 248 h 506"/>
                <a:gd name="T60" fmla="*/ 211 w 482"/>
                <a:gd name="T61" fmla="*/ 262 h 506"/>
                <a:gd name="T62" fmla="*/ 221 w 482"/>
                <a:gd name="T63" fmla="*/ 272 h 506"/>
                <a:gd name="T64" fmla="*/ 207 w 482"/>
                <a:gd name="T65" fmla="*/ 230 h 506"/>
                <a:gd name="T66" fmla="*/ 148 w 482"/>
                <a:gd name="T67" fmla="*/ 269 h 506"/>
                <a:gd name="T68" fmla="*/ 197 w 482"/>
                <a:gd name="T69" fmla="*/ 327 h 506"/>
                <a:gd name="T70" fmla="*/ 247 w 482"/>
                <a:gd name="T71" fmla="*/ 279 h 506"/>
                <a:gd name="T72" fmla="*/ 285 w 482"/>
                <a:gd name="T73" fmla="*/ 263 h 506"/>
                <a:gd name="T74" fmla="*/ 261 w 482"/>
                <a:gd name="T75" fmla="*/ 341 h 506"/>
                <a:gd name="T76" fmla="*/ 197 w 482"/>
                <a:gd name="T77" fmla="*/ 368 h 506"/>
                <a:gd name="T78" fmla="*/ 133 w 482"/>
                <a:gd name="T79" fmla="*/ 341 h 506"/>
                <a:gd name="T80" fmla="*/ 107 w 482"/>
                <a:gd name="T81" fmla="*/ 270 h 506"/>
                <a:gd name="T82" fmla="*/ 147 w 482"/>
                <a:gd name="T83" fmla="*/ 203 h 506"/>
                <a:gd name="T84" fmla="*/ 223 w 482"/>
                <a:gd name="T85" fmla="*/ 192 h 506"/>
                <a:gd name="T86" fmla="*/ 254 w 482"/>
                <a:gd name="T87" fmla="*/ 191 h 506"/>
                <a:gd name="T88" fmla="*/ 167 w 482"/>
                <a:gd name="T89" fmla="*/ 178 h 506"/>
                <a:gd name="T90" fmla="*/ 101 w 482"/>
                <a:gd name="T91" fmla="*/ 239 h 506"/>
                <a:gd name="T92" fmla="*/ 110 w 482"/>
                <a:gd name="T93" fmla="*/ 336 h 506"/>
                <a:gd name="T94" fmla="*/ 187 w 482"/>
                <a:gd name="T95" fmla="*/ 381 h 506"/>
                <a:gd name="T96" fmla="*/ 255 w 482"/>
                <a:gd name="T97" fmla="*/ 365 h 506"/>
                <a:gd name="T98" fmla="*/ 301 w 482"/>
                <a:gd name="T99" fmla="*/ 288 h 506"/>
                <a:gd name="T100" fmla="*/ 279 w 482"/>
                <a:gd name="T101" fmla="*/ 214 h 506"/>
                <a:gd name="T102" fmla="*/ 332 w 482"/>
                <a:gd name="T103" fmla="*/ 279 h 506"/>
                <a:gd name="T104" fmla="*/ 292 w 482"/>
                <a:gd name="T105" fmla="*/ 374 h 506"/>
                <a:gd name="T106" fmla="*/ 184 w 482"/>
                <a:gd name="T107" fmla="*/ 412 h 506"/>
                <a:gd name="T108" fmla="*/ 85 w 482"/>
                <a:gd name="T109" fmla="*/ 352 h 506"/>
                <a:gd name="T110" fmla="*/ 73 w 482"/>
                <a:gd name="T111" fmla="*/ 228 h 506"/>
                <a:gd name="T112" fmla="*/ 158 w 482"/>
                <a:gd name="T113" fmla="*/ 149 h 506"/>
                <a:gd name="T114" fmla="*/ 270 w 482"/>
                <a:gd name="T115" fmla="*/ 16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2" h="506">
                  <a:moveTo>
                    <a:pt x="404" y="136"/>
                  </a:moveTo>
                  <a:lnTo>
                    <a:pt x="482" y="57"/>
                  </a:lnTo>
                  <a:lnTo>
                    <a:pt x="447" y="45"/>
                  </a:lnTo>
                  <a:lnTo>
                    <a:pt x="449" y="44"/>
                  </a:lnTo>
                  <a:lnTo>
                    <a:pt x="449" y="44"/>
                  </a:lnTo>
                  <a:lnTo>
                    <a:pt x="451" y="42"/>
                  </a:lnTo>
                  <a:lnTo>
                    <a:pt x="451" y="39"/>
                  </a:lnTo>
                  <a:lnTo>
                    <a:pt x="451" y="37"/>
                  </a:lnTo>
                  <a:lnTo>
                    <a:pt x="449" y="33"/>
                  </a:lnTo>
                  <a:lnTo>
                    <a:pt x="449" y="33"/>
                  </a:lnTo>
                  <a:lnTo>
                    <a:pt x="446" y="32"/>
                  </a:lnTo>
                  <a:lnTo>
                    <a:pt x="444" y="32"/>
                  </a:lnTo>
                  <a:lnTo>
                    <a:pt x="441" y="32"/>
                  </a:lnTo>
                  <a:lnTo>
                    <a:pt x="439" y="33"/>
                  </a:lnTo>
                  <a:lnTo>
                    <a:pt x="437" y="36"/>
                  </a:lnTo>
                  <a:lnTo>
                    <a:pt x="425" y="0"/>
                  </a:lnTo>
                  <a:lnTo>
                    <a:pt x="346" y="79"/>
                  </a:lnTo>
                  <a:lnTo>
                    <a:pt x="358" y="114"/>
                  </a:lnTo>
                  <a:lnTo>
                    <a:pt x="353" y="119"/>
                  </a:lnTo>
                  <a:lnTo>
                    <a:pt x="353" y="120"/>
                  </a:lnTo>
                  <a:lnTo>
                    <a:pt x="335" y="137"/>
                  </a:lnTo>
                  <a:lnTo>
                    <a:pt x="335" y="137"/>
                  </a:lnTo>
                  <a:lnTo>
                    <a:pt x="321" y="124"/>
                  </a:lnTo>
                  <a:lnTo>
                    <a:pt x="305" y="113"/>
                  </a:lnTo>
                  <a:lnTo>
                    <a:pt x="289" y="104"/>
                  </a:lnTo>
                  <a:lnTo>
                    <a:pt x="271" y="95"/>
                  </a:lnTo>
                  <a:lnTo>
                    <a:pt x="254" y="90"/>
                  </a:lnTo>
                  <a:lnTo>
                    <a:pt x="236" y="84"/>
                  </a:lnTo>
                  <a:lnTo>
                    <a:pt x="216" y="82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77" y="82"/>
                  </a:lnTo>
                  <a:lnTo>
                    <a:pt x="158" y="84"/>
                  </a:lnTo>
                  <a:lnTo>
                    <a:pt x="140" y="90"/>
                  </a:lnTo>
                  <a:lnTo>
                    <a:pt x="121" y="96"/>
                  </a:lnTo>
                  <a:lnTo>
                    <a:pt x="104" y="104"/>
                  </a:lnTo>
                  <a:lnTo>
                    <a:pt x="88" y="114"/>
                  </a:lnTo>
                  <a:lnTo>
                    <a:pt x="72" y="125"/>
                  </a:lnTo>
                  <a:lnTo>
                    <a:pt x="58" y="138"/>
                  </a:lnTo>
                  <a:lnTo>
                    <a:pt x="58" y="138"/>
                  </a:lnTo>
                  <a:lnTo>
                    <a:pt x="44" y="153"/>
                  </a:lnTo>
                  <a:lnTo>
                    <a:pt x="33" y="169"/>
                  </a:lnTo>
                  <a:lnTo>
                    <a:pt x="22" y="187"/>
                  </a:lnTo>
                  <a:lnTo>
                    <a:pt x="14" y="204"/>
                  </a:lnTo>
                  <a:lnTo>
                    <a:pt x="8" y="221"/>
                  </a:lnTo>
                  <a:lnTo>
                    <a:pt x="4" y="241"/>
                  </a:lnTo>
                  <a:lnTo>
                    <a:pt x="0" y="259"/>
                  </a:lnTo>
                  <a:lnTo>
                    <a:pt x="0" y="279"/>
                  </a:lnTo>
                  <a:lnTo>
                    <a:pt x="0" y="297"/>
                  </a:lnTo>
                  <a:lnTo>
                    <a:pt x="4" y="315"/>
                  </a:lnTo>
                  <a:lnTo>
                    <a:pt x="8" y="335"/>
                  </a:lnTo>
                  <a:lnTo>
                    <a:pt x="14" y="352"/>
                  </a:lnTo>
                  <a:lnTo>
                    <a:pt x="22" y="369"/>
                  </a:lnTo>
                  <a:lnTo>
                    <a:pt x="33" y="387"/>
                  </a:lnTo>
                  <a:lnTo>
                    <a:pt x="44" y="403"/>
                  </a:lnTo>
                  <a:lnTo>
                    <a:pt x="58" y="418"/>
                  </a:lnTo>
                  <a:lnTo>
                    <a:pt x="58" y="418"/>
                  </a:lnTo>
                  <a:lnTo>
                    <a:pt x="66" y="425"/>
                  </a:lnTo>
                  <a:lnTo>
                    <a:pt x="76" y="433"/>
                  </a:lnTo>
                  <a:lnTo>
                    <a:pt x="54" y="506"/>
                  </a:lnTo>
                  <a:lnTo>
                    <a:pt x="115" y="506"/>
                  </a:lnTo>
                  <a:lnTo>
                    <a:pt x="128" y="462"/>
                  </a:lnTo>
                  <a:lnTo>
                    <a:pt x="128" y="462"/>
                  </a:lnTo>
                  <a:lnTo>
                    <a:pt x="144" y="469"/>
                  </a:lnTo>
                  <a:lnTo>
                    <a:pt x="161" y="472"/>
                  </a:lnTo>
                  <a:lnTo>
                    <a:pt x="180" y="474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215" y="474"/>
                  </a:lnTo>
                  <a:lnTo>
                    <a:pt x="233" y="472"/>
                  </a:lnTo>
                  <a:lnTo>
                    <a:pt x="249" y="469"/>
                  </a:lnTo>
                  <a:lnTo>
                    <a:pt x="266" y="463"/>
                  </a:lnTo>
                  <a:lnTo>
                    <a:pt x="278" y="506"/>
                  </a:lnTo>
                  <a:lnTo>
                    <a:pt x="338" y="506"/>
                  </a:lnTo>
                  <a:lnTo>
                    <a:pt x="318" y="434"/>
                  </a:lnTo>
                  <a:lnTo>
                    <a:pt x="318" y="434"/>
                  </a:lnTo>
                  <a:lnTo>
                    <a:pt x="328" y="427"/>
                  </a:lnTo>
                  <a:lnTo>
                    <a:pt x="336" y="418"/>
                  </a:lnTo>
                  <a:lnTo>
                    <a:pt x="336" y="418"/>
                  </a:lnTo>
                  <a:lnTo>
                    <a:pt x="350" y="403"/>
                  </a:lnTo>
                  <a:lnTo>
                    <a:pt x="361" y="388"/>
                  </a:lnTo>
                  <a:lnTo>
                    <a:pt x="371" y="371"/>
                  </a:lnTo>
                  <a:lnTo>
                    <a:pt x="379" y="354"/>
                  </a:lnTo>
                  <a:lnTo>
                    <a:pt x="386" y="336"/>
                  </a:lnTo>
                  <a:lnTo>
                    <a:pt x="390" y="316"/>
                  </a:lnTo>
                  <a:lnTo>
                    <a:pt x="393" y="298"/>
                  </a:lnTo>
                  <a:lnTo>
                    <a:pt x="395" y="279"/>
                  </a:lnTo>
                  <a:lnTo>
                    <a:pt x="395" y="279"/>
                  </a:lnTo>
                  <a:lnTo>
                    <a:pt x="393" y="260"/>
                  </a:lnTo>
                  <a:lnTo>
                    <a:pt x="391" y="242"/>
                  </a:lnTo>
                  <a:lnTo>
                    <a:pt x="387" y="225"/>
                  </a:lnTo>
                  <a:lnTo>
                    <a:pt x="382" y="208"/>
                  </a:lnTo>
                  <a:lnTo>
                    <a:pt x="375" y="192"/>
                  </a:lnTo>
                  <a:lnTo>
                    <a:pt x="366" y="176"/>
                  </a:lnTo>
                  <a:lnTo>
                    <a:pt x="357" y="162"/>
                  </a:lnTo>
                  <a:lnTo>
                    <a:pt x="345" y="148"/>
                  </a:lnTo>
                  <a:lnTo>
                    <a:pt x="369" y="124"/>
                  </a:lnTo>
                  <a:lnTo>
                    <a:pt x="404" y="136"/>
                  </a:lnTo>
                  <a:close/>
                  <a:moveTo>
                    <a:pt x="456" y="64"/>
                  </a:moveTo>
                  <a:lnTo>
                    <a:pt x="400" y="120"/>
                  </a:lnTo>
                  <a:lnTo>
                    <a:pt x="379" y="113"/>
                  </a:lnTo>
                  <a:lnTo>
                    <a:pt x="436" y="57"/>
                  </a:lnTo>
                  <a:lnTo>
                    <a:pt x="456" y="64"/>
                  </a:lnTo>
                  <a:close/>
                  <a:moveTo>
                    <a:pt x="370" y="103"/>
                  </a:moveTo>
                  <a:lnTo>
                    <a:pt x="362" y="82"/>
                  </a:lnTo>
                  <a:lnTo>
                    <a:pt x="418" y="26"/>
                  </a:lnTo>
                  <a:lnTo>
                    <a:pt x="426" y="46"/>
                  </a:lnTo>
                  <a:lnTo>
                    <a:pt x="398" y="74"/>
                  </a:lnTo>
                  <a:lnTo>
                    <a:pt x="370" y="103"/>
                  </a:lnTo>
                  <a:close/>
                  <a:moveTo>
                    <a:pt x="104" y="492"/>
                  </a:moveTo>
                  <a:lnTo>
                    <a:pt x="74" y="492"/>
                  </a:lnTo>
                  <a:lnTo>
                    <a:pt x="88" y="443"/>
                  </a:lnTo>
                  <a:lnTo>
                    <a:pt x="88" y="443"/>
                  </a:lnTo>
                  <a:lnTo>
                    <a:pt x="101" y="450"/>
                  </a:lnTo>
                  <a:lnTo>
                    <a:pt x="114" y="457"/>
                  </a:lnTo>
                  <a:lnTo>
                    <a:pt x="104" y="492"/>
                  </a:lnTo>
                  <a:close/>
                  <a:moveTo>
                    <a:pt x="319" y="492"/>
                  </a:moveTo>
                  <a:lnTo>
                    <a:pt x="289" y="492"/>
                  </a:lnTo>
                  <a:lnTo>
                    <a:pt x="279" y="458"/>
                  </a:lnTo>
                  <a:lnTo>
                    <a:pt x="279" y="458"/>
                  </a:lnTo>
                  <a:lnTo>
                    <a:pt x="292" y="451"/>
                  </a:lnTo>
                  <a:lnTo>
                    <a:pt x="305" y="443"/>
                  </a:lnTo>
                  <a:lnTo>
                    <a:pt x="319" y="492"/>
                  </a:lnTo>
                  <a:close/>
                  <a:moveTo>
                    <a:pt x="380" y="279"/>
                  </a:moveTo>
                  <a:lnTo>
                    <a:pt x="380" y="279"/>
                  </a:lnTo>
                  <a:lnTo>
                    <a:pt x="379" y="296"/>
                  </a:lnTo>
                  <a:lnTo>
                    <a:pt x="377" y="314"/>
                  </a:lnTo>
                  <a:lnTo>
                    <a:pt x="373" y="331"/>
                  </a:lnTo>
                  <a:lnTo>
                    <a:pt x="366" y="348"/>
                  </a:lnTo>
                  <a:lnTo>
                    <a:pt x="359" y="364"/>
                  </a:lnTo>
                  <a:lnTo>
                    <a:pt x="349" y="380"/>
                  </a:lnTo>
                  <a:lnTo>
                    <a:pt x="338" y="394"/>
                  </a:lnTo>
                  <a:lnTo>
                    <a:pt x="326" y="407"/>
                  </a:lnTo>
                  <a:lnTo>
                    <a:pt x="326" y="407"/>
                  </a:lnTo>
                  <a:lnTo>
                    <a:pt x="314" y="420"/>
                  </a:lnTo>
                  <a:lnTo>
                    <a:pt x="298" y="431"/>
                  </a:lnTo>
                  <a:lnTo>
                    <a:pt x="283" y="439"/>
                  </a:lnTo>
                  <a:lnTo>
                    <a:pt x="267" y="447"/>
                  </a:lnTo>
                  <a:lnTo>
                    <a:pt x="251" y="454"/>
                  </a:lnTo>
                  <a:lnTo>
                    <a:pt x="234" y="458"/>
                  </a:lnTo>
                  <a:lnTo>
                    <a:pt x="215" y="460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79" y="460"/>
                  </a:lnTo>
                  <a:lnTo>
                    <a:pt x="161" y="458"/>
                  </a:lnTo>
                  <a:lnTo>
                    <a:pt x="144" y="454"/>
                  </a:lnTo>
                  <a:lnTo>
                    <a:pt x="127" y="447"/>
                  </a:lnTo>
                  <a:lnTo>
                    <a:pt x="110" y="439"/>
                  </a:lnTo>
                  <a:lnTo>
                    <a:pt x="95" y="431"/>
                  </a:lnTo>
                  <a:lnTo>
                    <a:pt x="81" y="420"/>
                  </a:lnTo>
                  <a:lnTo>
                    <a:pt x="67" y="407"/>
                  </a:lnTo>
                  <a:lnTo>
                    <a:pt x="67" y="407"/>
                  </a:lnTo>
                  <a:lnTo>
                    <a:pt x="55" y="394"/>
                  </a:lnTo>
                  <a:lnTo>
                    <a:pt x="45" y="379"/>
                  </a:lnTo>
                  <a:lnTo>
                    <a:pt x="35" y="363"/>
                  </a:lnTo>
                  <a:lnTo>
                    <a:pt x="27" y="347"/>
                  </a:lnTo>
                  <a:lnTo>
                    <a:pt x="22" y="330"/>
                  </a:lnTo>
                  <a:lnTo>
                    <a:pt x="18" y="313"/>
                  </a:lnTo>
                  <a:lnTo>
                    <a:pt x="14" y="296"/>
                  </a:lnTo>
                  <a:lnTo>
                    <a:pt x="14" y="279"/>
                  </a:lnTo>
                  <a:lnTo>
                    <a:pt x="14" y="260"/>
                  </a:lnTo>
                  <a:lnTo>
                    <a:pt x="18" y="243"/>
                  </a:lnTo>
                  <a:lnTo>
                    <a:pt x="22" y="226"/>
                  </a:lnTo>
                  <a:lnTo>
                    <a:pt x="27" y="209"/>
                  </a:lnTo>
                  <a:lnTo>
                    <a:pt x="35" y="193"/>
                  </a:lnTo>
                  <a:lnTo>
                    <a:pt x="45" y="177"/>
                  </a:lnTo>
                  <a:lnTo>
                    <a:pt x="55" y="163"/>
                  </a:lnTo>
                  <a:lnTo>
                    <a:pt x="67" y="149"/>
                  </a:lnTo>
                  <a:lnTo>
                    <a:pt x="67" y="149"/>
                  </a:lnTo>
                  <a:lnTo>
                    <a:pt x="81" y="136"/>
                  </a:lnTo>
                  <a:lnTo>
                    <a:pt x="95" y="125"/>
                  </a:lnTo>
                  <a:lnTo>
                    <a:pt x="110" y="117"/>
                  </a:lnTo>
                  <a:lnTo>
                    <a:pt x="127" y="109"/>
                  </a:lnTo>
                  <a:lnTo>
                    <a:pt x="144" y="103"/>
                  </a:lnTo>
                  <a:lnTo>
                    <a:pt x="161" y="98"/>
                  </a:lnTo>
                  <a:lnTo>
                    <a:pt x="179" y="96"/>
                  </a:lnTo>
                  <a:lnTo>
                    <a:pt x="197" y="95"/>
                  </a:lnTo>
                  <a:lnTo>
                    <a:pt x="197" y="95"/>
                  </a:lnTo>
                  <a:lnTo>
                    <a:pt x="215" y="96"/>
                  </a:lnTo>
                  <a:lnTo>
                    <a:pt x="233" y="98"/>
                  </a:lnTo>
                  <a:lnTo>
                    <a:pt x="250" y="103"/>
                  </a:lnTo>
                  <a:lnTo>
                    <a:pt x="266" y="109"/>
                  </a:lnTo>
                  <a:lnTo>
                    <a:pt x="282" y="115"/>
                  </a:lnTo>
                  <a:lnTo>
                    <a:pt x="297" y="125"/>
                  </a:lnTo>
                  <a:lnTo>
                    <a:pt x="311" y="135"/>
                  </a:lnTo>
                  <a:lnTo>
                    <a:pt x="325" y="148"/>
                  </a:lnTo>
                  <a:lnTo>
                    <a:pt x="301" y="172"/>
                  </a:lnTo>
                  <a:lnTo>
                    <a:pt x="301" y="172"/>
                  </a:lnTo>
                  <a:lnTo>
                    <a:pt x="290" y="162"/>
                  </a:lnTo>
                  <a:lnTo>
                    <a:pt x="279" y="153"/>
                  </a:lnTo>
                  <a:lnTo>
                    <a:pt x="266" y="147"/>
                  </a:lnTo>
                  <a:lnTo>
                    <a:pt x="253" y="140"/>
                  </a:lnTo>
                  <a:lnTo>
                    <a:pt x="240" y="136"/>
                  </a:lnTo>
                  <a:lnTo>
                    <a:pt x="226" y="132"/>
                  </a:lnTo>
                  <a:lnTo>
                    <a:pt x="212" y="131"/>
                  </a:lnTo>
                  <a:lnTo>
                    <a:pt x="197" y="130"/>
                  </a:lnTo>
                  <a:lnTo>
                    <a:pt x="197" y="130"/>
                  </a:lnTo>
                  <a:lnTo>
                    <a:pt x="183" y="131"/>
                  </a:lnTo>
                  <a:lnTo>
                    <a:pt x="168" y="133"/>
                  </a:lnTo>
                  <a:lnTo>
                    <a:pt x="154" y="136"/>
                  </a:lnTo>
                  <a:lnTo>
                    <a:pt x="140" y="140"/>
                  </a:lnTo>
                  <a:lnTo>
                    <a:pt x="127" y="147"/>
                  </a:lnTo>
                  <a:lnTo>
                    <a:pt x="115" y="154"/>
                  </a:lnTo>
                  <a:lnTo>
                    <a:pt x="103" y="163"/>
                  </a:lnTo>
                  <a:lnTo>
                    <a:pt x="92" y="173"/>
                  </a:lnTo>
                  <a:lnTo>
                    <a:pt x="92" y="173"/>
                  </a:lnTo>
                  <a:lnTo>
                    <a:pt x="81" y="185"/>
                  </a:lnTo>
                  <a:lnTo>
                    <a:pt x="73" y="196"/>
                  </a:lnTo>
                  <a:lnTo>
                    <a:pt x="65" y="208"/>
                  </a:lnTo>
                  <a:lnTo>
                    <a:pt x="60" y="222"/>
                  </a:lnTo>
                  <a:lnTo>
                    <a:pt x="54" y="235"/>
                  </a:lnTo>
                  <a:lnTo>
                    <a:pt x="51" y="249"/>
                  </a:lnTo>
                  <a:lnTo>
                    <a:pt x="49" y="263"/>
                  </a:lnTo>
                  <a:lnTo>
                    <a:pt x="49" y="279"/>
                  </a:lnTo>
                  <a:lnTo>
                    <a:pt x="49" y="293"/>
                  </a:lnTo>
                  <a:lnTo>
                    <a:pt x="51" y="307"/>
                  </a:lnTo>
                  <a:lnTo>
                    <a:pt x="54" y="321"/>
                  </a:lnTo>
                  <a:lnTo>
                    <a:pt x="60" y="334"/>
                  </a:lnTo>
                  <a:lnTo>
                    <a:pt x="65" y="348"/>
                  </a:lnTo>
                  <a:lnTo>
                    <a:pt x="73" y="360"/>
                  </a:lnTo>
                  <a:lnTo>
                    <a:pt x="81" y="371"/>
                  </a:lnTo>
                  <a:lnTo>
                    <a:pt x="92" y="383"/>
                  </a:lnTo>
                  <a:lnTo>
                    <a:pt x="92" y="383"/>
                  </a:lnTo>
                  <a:lnTo>
                    <a:pt x="103" y="393"/>
                  </a:lnTo>
                  <a:lnTo>
                    <a:pt x="115" y="402"/>
                  </a:lnTo>
                  <a:lnTo>
                    <a:pt x="127" y="409"/>
                  </a:lnTo>
                  <a:lnTo>
                    <a:pt x="140" y="416"/>
                  </a:lnTo>
                  <a:lnTo>
                    <a:pt x="154" y="420"/>
                  </a:lnTo>
                  <a:lnTo>
                    <a:pt x="168" y="424"/>
                  </a:lnTo>
                  <a:lnTo>
                    <a:pt x="183" y="427"/>
                  </a:lnTo>
                  <a:lnTo>
                    <a:pt x="197" y="427"/>
                  </a:lnTo>
                  <a:lnTo>
                    <a:pt x="197" y="427"/>
                  </a:lnTo>
                  <a:lnTo>
                    <a:pt x="212" y="427"/>
                  </a:lnTo>
                  <a:lnTo>
                    <a:pt x="226" y="424"/>
                  </a:lnTo>
                  <a:lnTo>
                    <a:pt x="240" y="420"/>
                  </a:lnTo>
                  <a:lnTo>
                    <a:pt x="254" y="416"/>
                  </a:lnTo>
                  <a:lnTo>
                    <a:pt x="267" y="409"/>
                  </a:lnTo>
                  <a:lnTo>
                    <a:pt x="280" y="402"/>
                  </a:lnTo>
                  <a:lnTo>
                    <a:pt x="291" y="393"/>
                  </a:lnTo>
                  <a:lnTo>
                    <a:pt x="303" y="383"/>
                  </a:lnTo>
                  <a:lnTo>
                    <a:pt x="303" y="383"/>
                  </a:lnTo>
                  <a:lnTo>
                    <a:pt x="312" y="373"/>
                  </a:lnTo>
                  <a:lnTo>
                    <a:pt x="321" y="361"/>
                  </a:lnTo>
                  <a:lnTo>
                    <a:pt x="329" y="348"/>
                  </a:lnTo>
                  <a:lnTo>
                    <a:pt x="335" y="335"/>
                  </a:lnTo>
                  <a:lnTo>
                    <a:pt x="339" y="322"/>
                  </a:lnTo>
                  <a:lnTo>
                    <a:pt x="343" y="308"/>
                  </a:lnTo>
                  <a:lnTo>
                    <a:pt x="345" y="293"/>
                  </a:lnTo>
                  <a:lnTo>
                    <a:pt x="346" y="279"/>
                  </a:lnTo>
                  <a:lnTo>
                    <a:pt x="346" y="279"/>
                  </a:lnTo>
                  <a:lnTo>
                    <a:pt x="345" y="265"/>
                  </a:lnTo>
                  <a:lnTo>
                    <a:pt x="344" y="252"/>
                  </a:lnTo>
                  <a:lnTo>
                    <a:pt x="341" y="240"/>
                  </a:lnTo>
                  <a:lnTo>
                    <a:pt x="337" y="227"/>
                  </a:lnTo>
                  <a:lnTo>
                    <a:pt x="332" y="215"/>
                  </a:lnTo>
                  <a:lnTo>
                    <a:pt x="325" y="203"/>
                  </a:lnTo>
                  <a:lnTo>
                    <a:pt x="319" y="192"/>
                  </a:lnTo>
                  <a:lnTo>
                    <a:pt x="310" y="182"/>
                  </a:lnTo>
                  <a:lnTo>
                    <a:pt x="335" y="158"/>
                  </a:lnTo>
                  <a:lnTo>
                    <a:pt x="335" y="158"/>
                  </a:lnTo>
                  <a:lnTo>
                    <a:pt x="345" y="171"/>
                  </a:lnTo>
                  <a:lnTo>
                    <a:pt x="355" y="185"/>
                  </a:lnTo>
                  <a:lnTo>
                    <a:pt x="362" y="199"/>
                  </a:lnTo>
                  <a:lnTo>
                    <a:pt x="369" y="214"/>
                  </a:lnTo>
                  <a:lnTo>
                    <a:pt x="374" y="229"/>
                  </a:lnTo>
                  <a:lnTo>
                    <a:pt x="377" y="245"/>
                  </a:lnTo>
                  <a:lnTo>
                    <a:pt x="379" y="261"/>
                  </a:lnTo>
                  <a:lnTo>
                    <a:pt x="380" y="279"/>
                  </a:lnTo>
                  <a:lnTo>
                    <a:pt x="380" y="279"/>
                  </a:lnTo>
                  <a:close/>
                  <a:moveTo>
                    <a:pt x="233" y="279"/>
                  </a:moveTo>
                  <a:lnTo>
                    <a:pt x="233" y="279"/>
                  </a:lnTo>
                  <a:lnTo>
                    <a:pt x="231" y="285"/>
                  </a:lnTo>
                  <a:lnTo>
                    <a:pt x="230" y="292"/>
                  </a:lnTo>
                  <a:lnTo>
                    <a:pt x="226" y="298"/>
                  </a:lnTo>
                  <a:lnTo>
                    <a:pt x="222" y="303"/>
                  </a:lnTo>
                  <a:lnTo>
                    <a:pt x="222" y="303"/>
                  </a:lnTo>
                  <a:lnTo>
                    <a:pt x="216" y="308"/>
                  </a:lnTo>
                  <a:lnTo>
                    <a:pt x="211" y="311"/>
                  </a:lnTo>
                  <a:lnTo>
                    <a:pt x="204" y="313"/>
                  </a:lnTo>
                  <a:lnTo>
                    <a:pt x="197" y="313"/>
                  </a:lnTo>
                  <a:lnTo>
                    <a:pt x="197" y="313"/>
                  </a:lnTo>
                  <a:lnTo>
                    <a:pt x="190" y="313"/>
                  </a:lnTo>
                  <a:lnTo>
                    <a:pt x="184" y="311"/>
                  </a:lnTo>
                  <a:lnTo>
                    <a:pt x="177" y="308"/>
                  </a:lnTo>
                  <a:lnTo>
                    <a:pt x="172" y="303"/>
                  </a:lnTo>
                  <a:lnTo>
                    <a:pt x="172" y="303"/>
                  </a:lnTo>
                  <a:lnTo>
                    <a:pt x="168" y="298"/>
                  </a:lnTo>
                  <a:lnTo>
                    <a:pt x="164" y="292"/>
                  </a:lnTo>
                  <a:lnTo>
                    <a:pt x="162" y="285"/>
                  </a:lnTo>
                  <a:lnTo>
                    <a:pt x="161" y="279"/>
                  </a:lnTo>
                  <a:lnTo>
                    <a:pt x="162" y="271"/>
                  </a:lnTo>
                  <a:lnTo>
                    <a:pt x="164" y="265"/>
                  </a:lnTo>
                  <a:lnTo>
                    <a:pt x="168" y="259"/>
                  </a:lnTo>
                  <a:lnTo>
                    <a:pt x="172" y="253"/>
                  </a:lnTo>
                  <a:lnTo>
                    <a:pt x="172" y="253"/>
                  </a:lnTo>
                  <a:lnTo>
                    <a:pt x="177" y="248"/>
                  </a:lnTo>
                  <a:lnTo>
                    <a:pt x="184" y="245"/>
                  </a:lnTo>
                  <a:lnTo>
                    <a:pt x="190" y="243"/>
                  </a:lnTo>
                  <a:lnTo>
                    <a:pt x="197" y="243"/>
                  </a:lnTo>
                  <a:lnTo>
                    <a:pt x="197" y="243"/>
                  </a:lnTo>
                  <a:lnTo>
                    <a:pt x="203" y="243"/>
                  </a:lnTo>
                  <a:lnTo>
                    <a:pt x="210" y="245"/>
                  </a:lnTo>
                  <a:lnTo>
                    <a:pt x="215" y="248"/>
                  </a:lnTo>
                  <a:lnTo>
                    <a:pt x="221" y="252"/>
                  </a:lnTo>
                  <a:lnTo>
                    <a:pt x="211" y="262"/>
                  </a:lnTo>
                  <a:lnTo>
                    <a:pt x="211" y="262"/>
                  </a:lnTo>
                  <a:lnTo>
                    <a:pt x="209" y="265"/>
                  </a:lnTo>
                  <a:lnTo>
                    <a:pt x="209" y="267"/>
                  </a:lnTo>
                  <a:lnTo>
                    <a:pt x="209" y="270"/>
                  </a:lnTo>
                  <a:lnTo>
                    <a:pt x="211" y="272"/>
                  </a:lnTo>
                  <a:lnTo>
                    <a:pt x="211" y="272"/>
                  </a:lnTo>
                  <a:lnTo>
                    <a:pt x="213" y="273"/>
                  </a:lnTo>
                  <a:lnTo>
                    <a:pt x="215" y="274"/>
                  </a:lnTo>
                  <a:lnTo>
                    <a:pt x="215" y="274"/>
                  </a:lnTo>
                  <a:lnTo>
                    <a:pt x="218" y="273"/>
                  </a:lnTo>
                  <a:lnTo>
                    <a:pt x="221" y="272"/>
                  </a:lnTo>
                  <a:lnTo>
                    <a:pt x="229" y="263"/>
                  </a:lnTo>
                  <a:lnTo>
                    <a:pt x="229" y="263"/>
                  </a:lnTo>
                  <a:lnTo>
                    <a:pt x="231" y="271"/>
                  </a:lnTo>
                  <a:lnTo>
                    <a:pt x="233" y="279"/>
                  </a:lnTo>
                  <a:lnTo>
                    <a:pt x="233" y="279"/>
                  </a:lnTo>
                  <a:close/>
                  <a:moveTo>
                    <a:pt x="230" y="242"/>
                  </a:moveTo>
                  <a:lnTo>
                    <a:pt x="230" y="242"/>
                  </a:lnTo>
                  <a:lnTo>
                    <a:pt x="224" y="236"/>
                  </a:lnTo>
                  <a:lnTo>
                    <a:pt x="215" y="232"/>
                  </a:lnTo>
                  <a:lnTo>
                    <a:pt x="207" y="230"/>
                  </a:lnTo>
                  <a:lnTo>
                    <a:pt x="197" y="229"/>
                  </a:lnTo>
                  <a:lnTo>
                    <a:pt x="197" y="229"/>
                  </a:lnTo>
                  <a:lnTo>
                    <a:pt x="187" y="230"/>
                  </a:lnTo>
                  <a:lnTo>
                    <a:pt x="179" y="232"/>
                  </a:lnTo>
                  <a:lnTo>
                    <a:pt x="170" y="236"/>
                  </a:lnTo>
                  <a:lnTo>
                    <a:pt x="162" y="243"/>
                  </a:lnTo>
                  <a:lnTo>
                    <a:pt x="162" y="243"/>
                  </a:lnTo>
                  <a:lnTo>
                    <a:pt x="156" y="250"/>
                  </a:lnTo>
                  <a:lnTo>
                    <a:pt x="152" y="259"/>
                  </a:lnTo>
                  <a:lnTo>
                    <a:pt x="148" y="269"/>
                  </a:lnTo>
                  <a:lnTo>
                    <a:pt x="147" y="279"/>
                  </a:lnTo>
                  <a:lnTo>
                    <a:pt x="148" y="287"/>
                  </a:lnTo>
                  <a:lnTo>
                    <a:pt x="152" y="297"/>
                  </a:lnTo>
                  <a:lnTo>
                    <a:pt x="156" y="306"/>
                  </a:lnTo>
                  <a:lnTo>
                    <a:pt x="162" y="313"/>
                  </a:lnTo>
                  <a:lnTo>
                    <a:pt x="162" y="313"/>
                  </a:lnTo>
                  <a:lnTo>
                    <a:pt x="170" y="320"/>
                  </a:lnTo>
                  <a:lnTo>
                    <a:pt x="179" y="324"/>
                  </a:lnTo>
                  <a:lnTo>
                    <a:pt x="187" y="327"/>
                  </a:lnTo>
                  <a:lnTo>
                    <a:pt x="197" y="327"/>
                  </a:lnTo>
                  <a:lnTo>
                    <a:pt x="197" y="327"/>
                  </a:lnTo>
                  <a:lnTo>
                    <a:pt x="207" y="327"/>
                  </a:lnTo>
                  <a:lnTo>
                    <a:pt x="216" y="324"/>
                  </a:lnTo>
                  <a:lnTo>
                    <a:pt x="225" y="320"/>
                  </a:lnTo>
                  <a:lnTo>
                    <a:pt x="233" y="313"/>
                  </a:lnTo>
                  <a:lnTo>
                    <a:pt x="233" y="313"/>
                  </a:lnTo>
                  <a:lnTo>
                    <a:pt x="238" y="306"/>
                  </a:lnTo>
                  <a:lnTo>
                    <a:pt x="243" y="297"/>
                  </a:lnTo>
                  <a:lnTo>
                    <a:pt x="245" y="288"/>
                  </a:lnTo>
                  <a:lnTo>
                    <a:pt x="247" y="279"/>
                  </a:lnTo>
                  <a:lnTo>
                    <a:pt x="247" y="279"/>
                  </a:lnTo>
                  <a:lnTo>
                    <a:pt x="247" y="271"/>
                  </a:lnTo>
                  <a:lnTo>
                    <a:pt x="244" y="265"/>
                  </a:lnTo>
                  <a:lnTo>
                    <a:pt x="242" y="259"/>
                  </a:lnTo>
                  <a:lnTo>
                    <a:pt x="240" y="253"/>
                  </a:lnTo>
                  <a:lnTo>
                    <a:pt x="268" y="223"/>
                  </a:lnTo>
                  <a:lnTo>
                    <a:pt x="268" y="223"/>
                  </a:lnTo>
                  <a:lnTo>
                    <a:pt x="277" y="236"/>
                  </a:lnTo>
                  <a:lnTo>
                    <a:pt x="282" y="249"/>
                  </a:lnTo>
                  <a:lnTo>
                    <a:pt x="285" y="263"/>
                  </a:lnTo>
                  <a:lnTo>
                    <a:pt x="287" y="279"/>
                  </a:lnTo>
                  <a:lnTo>
                    <a:pt x="287" y="279"/>
                  </a:lnTo>
                  <a:lnTo>
                    <a:pt x="287" y="287"/>
                  </a:lnTo>
                  <a:lnTo>
                    <a:pt x="285" y="296"/>
                  </a:lnTo>
                  <a:lnTo>
                    <a:pt x="283" y="304"/>
                  </a:lnTo>
                  <a:lnTo>
                    <a:pt x="280" y="312"/>
                  </a:lnTo>
                  <a:lnTo>
                    <a:pt x="277" y="321"/>
                  </a:lnTo>
                  <a:lnTo>
                    <a:pt x="271" y="328"/>
                  </a:lnTo>
                  <a:lnTo>
                    <a:pt x="267" y="335"/>
                  </a:lnTo>
                  <a:lnTo>
                    <a:pt x="261" y="341"/>
                  </a:lnTo>
                  <a:lnTo>
                    <a:pt x="261" y="341"/>
                  </a:lnTo>
                  <a:lnTo>
                    <a:pt x="254" y="348"/>
                  </a:lnTo>
                  <a:lnTo>
                    <a:pt x="247" y="353"/>
                  </a:lnTo>
                  <a:lnTo>
                    <a:pt x="239" y="357"/>
                  </a:lnTo>
                  <a:lnTo>
                    <a:pt x="231" y="361"/>
                  </a:lnTo>
                  <a:lnTo>
                    <a:pt x="223" y="364"/>
                  </a:lnTo>
                  <a:lnTo>
                    <a:pt x="215" y="366"/>
                  </a:lnTo>
                  <a:lnTo>
                    <a:pt x="206" y="367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88" y="367"/>
                  </a:lnTo>
                  <a:lnTo>
                    <a:pt x="180" y="366"/>
                  </a:lnTo>
                  <a:lnTo>
                    <a:pt x="171" y="364"/>
                  </a:lnTo>
                  <a:lnTo>
                    <a:pt x="162" y="361"/>
                  </a:lnTo>
                  <a:lnTo>
                    <a:pt x="155" y="357"/>
                  </a:lnTo>
                  <a:lnTo>
                    <a:pt x="147" y="353"/>
                  </a:lnTo>
                  <a:lnTo>
                    <a:pt x="140" y="348"/>
                  </a:lnTo>
                  <a:lnTo>
                    <a:pt x="133" y="341"/>
                  </a:lnTo>
                  <a:lnTo>
                    <a:pt x="133" y="341"/>
                  </a:lnTo>
                  <a:lnTo>
                    <a:pt x="128" y="335"/>
                  </a:lnTo>
                  <a:lnTo>
                    <a:pt x="122" y="327"/>
                  </a:lnTo>
                  <a:lnTo>
                    <a:pt x="118" y="320"/>
                  </a:lnTo>
                  <a:lnTo>
                    <a:pt x="114" y="312"/>
                  </a:lnTo>
                  <a:lnTo>
                    <a:pt x="110" y="303"/>
                  </a:lnTo>
                  <a:lnTo>
                    <a:pt x="109" y="295"/>
                  </a:lnTo>
                  <a:lnTo>
                    <a:pt x="107" y="287"/>
                  </a:lnTo>
                  <a:lnTo>
                    <a:pt x="107" y="279"/>
                  </a:lnTo>
                  <a:lnTo>
                    <a:pt x="107" y="270"/>
                  </a:lnTo>
                  <a:lnTo>
                    <a:pt x="109" y="261"/>
                  </a:lnTo>
                  <a:lnTo>
                    <a:pt x="110" y="253"/>
                  </a:lnTo>
                  <a:lnTo>
                    <a:pt x="114" y="244"/>
                  </a:lnTo>
                  <a:lnTo>
                    <a:pt x="118" y="236"/>
                  </a:lnTo>
                  <a:lnTo>
                    <a:pt x="122" y="229"/>
                  </a:lnTo>
                  <a:lnTo>
                    <a:pt x="128" y="221"/>
                  </a:lnTo>
                  <a:lnTo>
                    <a:pt x="133" y="215"/>
                  </a:lnTo>
                  <a:lnTo>
                    <a:pt x="133" y="215"/>
                  </a:lnTo>
                  <a:lnTo>
                    <a:pt x="141" y="208"/>
                  </a:lnTo>
                  <a:lnTo>
                    <a:pt x="147" y="203"/>
                  </a:lnTo>
                  <a:lnTo>
                    <a:pt x="155" y="199"/>
                  </a:lnTo>
                  <a:lnTo>
                    <a:pt x="162" y="195"/>
                  </a:lnTo>
                  <a:lnTo>
                    <a:pt x="171" y="192"/>
                  </a:lnTo>
                  <a:lnTo>
                    <a:pt x="180" y="190"/>
                  </a:lnTo>
                  <a:lnTo>
                    <a:pt x="188" y="189"/>
                  </a:lnTo>
                  <a:lnTo>
                    <a:pt x="197" y="188"/>
                  </a:lnTo>
                  <a:lnTo>
                    <a:pt x="197" y="188"/>
                  </a:lnTo>
                  <a:lnTo>
                    <a:pt x="206" y="189"/>
                  </a:lnTo>
                  <a:lnTo>
                    <a:pt x="214" y="190"/>
                  </a:lnTo>
                  <a:lnTo>
                    <a:pt x="223" y="192"/>
                  </a:lnTo>
                  <a:lnTo>
                    <a:pt x="230" y="194"/>
                  </a:lnTo>
                  <a:lnTo>
                    <a:pt x="238" y="199"/>
                  </a:lnTo>
                  <a:lnTo>
                    <a:pt x="245" y="203"/>
                  </a:lnTo>
                  <a:lnTo>
                    <a:pt x="253" y="207"/>
                  </a:lnTo>
                  <a:lnTo>
                    <a:pt x="260" y="214"/>
                  </a:lnTo>
                  <a:lnTo>
                    <a:pt x="230" y="242"/>
                  </a:lnTo>
                  <a:close/>
                  <a:moveTo>
                    <a:pt x="269" y="203"/>
                  </a:moveTo>
                  <a:lnTo>
                    <a:pt x="269" y="203"/>
                  </a:lnTo>
                  <a:lnTo>
                    <a:pt x="262" y="196"/>
                  </a:lnTo>
                  <a:lnTo>
                    <a:pt x="254" y="191"/>
                  </a:lnTo>
                  <a:lnTo>
                    <a:pt x="245" y="186"/>
                  </a:lnTo>
                  <a:lnTo>
                    <a:pt x="236" y="181"/>
                  </a:lnTo>
                  <a:lnTo>
                    <a:pt x="227" y="178"/>
                  </a:lnTo>
                  <a:lnTo>
                    <a:pt x="217" y="176"/>
                  </a:lnTo>
                  <a:lnTo>
                    <a:pt x="208" y="175"/>
                  </a:lnTo>
                  <a:lnTo>
                    <a:pt x="197" y="174"/>
                  </a:lnTo>
                  <a:lnTo>
                    <a:pt x="197" y="174"/>
                  </a:lnTo>
                  <a:lnTo>
                    <a:pt x="187" y="175"/>
                  </a:lnTo>
                  <a:lnTo>
                    <a:pt x="176" y="176"/>
                  </a:lnTo>
                  <a:lnTo>
                    <a:pt x="167" y="178"/>
                  </a:lnTo>
                  <a:lnTo>
                    <a:pt x="157" y="182"/>
                  </a:lnTo>
                  <a:lnTo>
                    <a:pt x="148" y="187"/>
                  </a:lnTo>
                  <a:lnTo>
                    <a:pt x="140" y="191"/>
                  </a:lnTo>
                  <a:lnTo>
                    <a:pt x="131" y="198"/>
                  </a:lnTo>
                  <a:lnTo>
                    <a:pt x="123" y="205"/>
                  </a:lnTo>
                  <a:lnTo>
                    <a:pt x="123" y="205"/>
                  </a:lnTo>
                  <a:lnTo>
                    <a:pt x="117" y="213"/>
                  </a:lnTo>
                  <a:lnTo>
                    <a:pt x="110" y="221"/>
                  </a:lnTo>
                  <a:lnTo>
                    <a:pt x="105" y="230"/>
                  </a:lnTo>
                  <a:lnTo>
                    <a:pt x="101" y="239"/>
                  </a:lnTo>
                  <a:lnTo>
                    <a:pt x="98" y="248"/>
                  </a:lnTo>
                  <a:lnTo>
                    <a:pt x="95" y="258"/>
                  </a:lnTo>
                  <a:lnTo>
                    <a:pt x="93" y="268"/>
                  </a:lnTo>
                  <a:lnTo>
                    <a:pt x="93" y="279"/>
                  </a:lnTo>
                  <a:lnTo>
                    <a:pt x="93" y="288"/>
                  </a:lnTo>
                  <a:lnTo>
                    <a:pt x="95" y="298"/>
                  </a:lnTo>
                  <a:lnTo>
                    <a:pt x="98" y="308"/>
                  </a:lnTo>
                  <a:lnTo>
                    <a:pt x="101" y="317"/>
                  </a:lnTo>
                  <a:lnTo>
                    <a:pt x="105" y="326"/>
                  </a:lnTo>
                  <a:lnTo>
                    <a:pt x="110" y="336"/>
                  </a:lnTo>
                  <a:lnTo>
                    <a:pt x="117" y="343"/>
                  </a:lnTo>
                  <a:lnTo>
                    <a:pt x="123" y="352"/>
                  </a:lnTo>
                  <a:lnTo>
                    <a:pt x="123" y="352"/>
                  </a:lnTo>
                  <a:lnTo>
                    <a:pt x="131" y="358"/>
                  </a:lnTo>
                  <a:lnTo>
                    <a:pt x="140" y="365"/>
                  </a:lnTo>
                  <a:lnTo>
                    <a:pt x="148" y="370"/>
                  </a:lnTo>
                  <a:lnTo>
                    <a:pt x="157" y="375"/>
                  </a:lnTo>
                  <a:lnTo>
                    <a:pt x="167" y="378"/>
                  </a:lnTo>
                  <a:lnTo>
                    <a:pt x="176" y="380"/>
                  </a:lnTo>
                  <a:lnTo>
                    <a:pt x="187" y="381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208" y="381"/>
                  </a:lnTo>
                  <a:lnTo>
                    <a:pt x="217" y="380"/>
                  </a:lnTo>
                  <a:lnTo>
                    <a:pt x="227" y="378"/>
                  </a:lnTo>
                  <a:lnTo>
                    <a:pt x="237" y="375"/>
                  </a:lnTo>
                  <a:lnTo>
                    <a:pt x="247" y="370"/>
                  </a:lnTo>
                  <a:lnTo>
                    <a:pt x="255" y="365"/>
                  </a:lnTo>
                  <a:lnTo>
                    <a:pt x="263" y="358"/>
                  </a:lnTo>
                  <a:lnTo>
                    <a:pt x="270" y="352"/>
                  </a:lnTo>
                  <a:lnTo>
                    <a:pt x="270" y="352"/>
                  </a:lnTo>
                  <a:lnTo>
                    <a:pt x="278" y="344"/>
                  </a:lnTo>
                  <a:lnTo>
                    <a:pt x="283" y="336"/>
                  </a:lnTo>
                  <a:lnTo>
                    <a:pt x="289" y="327"/>
                  </a:lnTo>
                  <a:lnTo>
                    <a:pt x="293" y="317"/>
                  </a:lnTo>
                  <a:lnTo>
                    <a:pt x="296" y="309"/>
                  </a:lnTo>
                  <a:lnTo>
                    <a:pt x="299" y="299"/>
                  </a:lnTo>
                  <a:lnTo>
                    <a:pt x="301" y="288"/>
                  </a:lnTo>
                  <a:lnTo>
                    <a:pt x="301" y="279"/>
                  </a:lnTo>
                  <a:lnTo>
                    <a:pt x="301" y="279"/>
                  </a:lnTo>
                  <a:lnTo>
                    <a:pt x="301" y="269"/>
                  </a:lnTo>
                  <a:lnTo>
                    <a:pt x="299" y="260"/>
                  </a:lnTo>
                  <a:lnTo>
                    <a:pt x="297" y="253"/>
                  </a:lnTo>
                  <a:lnTo>
                    <a:pt x="295" y="244"/>
                  </a:lnTo>
                  <a:lnTo>
                    <a:pt x="292" y="236"/>
                  </a:lnTo>
                  <a:lnTo>
                    <a:pt x="289" y="228"/>
                  </a:lnTo>
                  <a:lnTo>
                    <a:pt x="284" y="221"/>
                  </a:lnTo>
                  <a:lnTo>
                    <a:pt x="279" y="214"/>
                  </a:lnTo>
                  <a:lnTo>
                    <a:pt x="301" y="192"/>
                  </a:lnTo>
                  <a:lnTo>
                    <a:pt x="301" y="192"/>
                  </a:lnTo>
                  <a:lnTo>
                    <a:pt x="308" y="202"/>
                  </a:lnTo>
                  <a:lnTo>
                    <a:pt x="314" y="212"/>
                  </a:lnTo>
                  <a:lnTo>
                    <a:pt x="319" y="221"/>
                  </a:lnTo>
                  <a:lnTo>
                    <a:pt x="323" y="232"/>
                  </a:lnTo>
                  <a:lnTo>
                    <a:pt x="328" y="243"/>
                  </a:lnTo>
                  <a:lnTo>
                    <a:pt x="330" y="255"/>
                  </a:lnTo>
                  <a:lnTo>
                    <a:pt x="331" y="267"/>
                  </a:lnTo>
                  <a:lnTo>
                    <a:pt x="332" y="279"/>
                  </a:lnTo>
                  <a:lnTo>
                    <a:pt x="332" y="279"/>
                  </a:lnTo>
                  <a:lnTo>
                    <a:pt x="331" y="292"/>
                  </a:lnTo>
                  <a:lnTo>
                    <a:pt x="329" y="304"/>
                  </a:lnTo>
                  <a:lnTo>
                    <a:pt x="326" y="317"/>
                  </a:lnTo>
                  <a:lnTo>
                    <a:pt x="321" y="329"/>
                  </a:lnTo>
                  <a:lnTo>
                    <a:pt x="316" y="341"/>
                  </a:lnTo>
                  <a:lnTo>
                    <a:pt x="309" y="353"/>
                  </a:lnTo>
                  <a:lnTo>
                    <a:pt x="302" y="364"/>
                  </a:lnTo>
                  <a:lnTo>
                    <a:pt x="292" y="374"/>
                  </a:lnTo>
                  <a:lnTo>
                    <a:pt x="292" y="374"/>
                  </a:lnTo>
                  <a:lnTo>
                    <a:pt x="282" y="382"/>
                  </a:lnTo>
                  <a:lnTo>
                    <a:pt x="271" y="390"/>
                  </a:lnTo>
                  <a:lnTo>
                    <a:pt x="261" y="397"/>
                  </a:lnTo>
                  <a:lnTo>
                    <a:pt x="249" y="403"/>
                  </a:lnTo>
                  <a:lnTo>
                    <a:pt x="237" y="407"/>
                  </a:lnTo>
                  <a:lnTo>
                    <a:pt x="224" y="410"/>
                  </a:lnTo>
                  <a:lnTo>
                    <a:pt x="211" y="412"/>
                  </a:lnTo>
                  <a:lnTo>
                    <a:pt x="197" y="412"/>
                  </a:lnTo>
                  <a:lnTo>
                    <a:pt x="197" y="412"/>
                  </a:lnTo>
                  <a:lnTo>
                    <a:pt x="184" y="412"/>
                  </a:lnTo>
                  <a:lnTo>
                    <a:pt x="171" y="410"/>
                  </a:lnTo>
                  <a:lnTo>
                    <a:pt x="158" y="407"/>
                  </a:lnTo>
                  <a:lnTo>
                    <a:pt x="146" y="403"/>
                  </a:lnTo>
                  <a:lnTo>
                    <a:pt x="134" y="397"/>
                  </a:lnTo>
                  <a:lnTo>
                    <a:pt x="122" y="390"/>
                  </a:lnTo>
                  <a:lnTo>
                    <a:pt x="112" y="382"/>
                  </a:lnTo>
                  <a:lnTo>
                    <a:pt x="102" y="374"/>
                  </a:lnTo>
                  <a:lnTo>
                    <a:pt x="102" y="374"/>
                  </a:lnTo>
                  <a:lnTo>
                    <a:pt x="93" y="363"/>
                  </a:lnTo>
                  <a:lnTo>
                    <a:pt x="85" y="352"/>
                  </a:lnTo>
                  <a:lnTo>
                    <a:pt x="78" y="341"/>
                  </a:lnTo>
                  <a:lnTo>
                    <a:pt x="73" y="328"/>
                  </a:lnTo>
                  <a:lnTo>
                    <a:pt x="68" y="316"/>
                  </a:lnTo>
                  <a:lnTo>
                    <a:pt x="65" y="303"/>
                  </a:lnTo>
                  <a:lnTo>
                    <a:pt x="63" y="290"/>
                  </a:lnTo>
                  <a:lnTo>
                    <a:pt x="63" y="279"/>
                  </a:lnTo>
                  <a:lnTo>
                    <a:pt x="63" y="266"/>
                  </a:lnTo>
                  <a:lnTo>
                    <a:pt x="65" y="253"/>
                  </a:lnTo>
                  <a:lnTo>
                    <a:pt x="68" y="240"/>
                  </a:lnTo>
                  <a:lnTo>
                    <a:pt x="73" y="228"/>
                  </a:lnTo>
                  <a:lnTo>
                    <a:pt x="78" y="216"/>
                  </a:lnTo>
                  <a:lnTo>
                    <a:pt x="85" y="204"/>
                  </a:lnTo>
                  <a:lnTo>
                    <a:pt x="93" y="193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12" y="174"/>
                  </a:lnTo>
                  <a:lnTo>
                    <a:pt x="122" y="166"/>
                  </a:lnTo>
                  <a:lnTo>
                    <a:pt x="134" y="160"/>
                  </a:lnTo>
                  <a:lnTo>
                    <a:pt x="145" y="153"/>
                  </a:lnTo>
                  <a:lnTo>
                    <a:pt x="158" y="149"/>
                  </a:lnTo>
                  <a:lnTo>
                    <a:pt x="171" y="146"/>
                  </a:lnTo>
                  <a:lnTo>
                    <a:pt x="184" y="145"/>
                  </a:lnTo>
                  <a:lnTo>
                    <a:pt x="197" y="144"/>
                  </a:lnTo>
                  <a:lnTo>
                    <a:pt x="197" y="144"/>
                  </a:lnTo>
                  <a:lnTo>
                    <a:pt x="210" y="145"/>
                  </a:lnTo>
                  <a:lnTo>
                    <a:pt x="223" y="146"/>
                  </a:lnTo>
                  <a:lnTo>
                    <a:pt x="236" y="149"/>
                  </a:lnTo>
                  <a:lnTo>
                    <a:pt x="248" y="153"/>
                  </a:lnTo>
                  <a:lnTo>
                    <a:pt x="260" y="159"/>
                  </a:lnTo>
                  <a:lnTo>
                    <a:pt x="270" y="165"/>
                  </a:lnTo>
                  <a:lnTo>
                    <a:pt x="281" y="173"/>
                  </a:lnTo>
                  <a:lnTo>
                    <a:pt x="291" y="181"/>
                  </a:lnTo>
                  <a:lnTo>
                    <a:pt x="269" y="2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24" name="Group 32"/>
          <p:cNvGrpSpPr/>
          <p:nvPr/>
        </p:nvGrpSpPr>
        <p:grpSpPr>
          <a:xfrm>
            <a:off x="7088801" y="5379535"/>
            <a:ext cx="817494" cy="817494"/>
            <a:chOff x="5126106" y="3639710"/>
            <a:chExt cx="817494" cy="817494"/>
          </a:xfrm>
        </p:grpSpPr>
        <p:sp>
          <p:nvSpPr>
            <p:cNvPr id="25" name="Oval 33"/>
            <p:cNvSpPr/>
            <p:nvPr/>
          </p:nvSpPr>
          <p:spPr>
            <a:xfrm>
              <a:off x="5126106" y="3639710"/>
              <a:ext cx="817494" cy="817494"/>
            </a:xfrm>
            <a:prstGeom prst="ellipse">
              <a:avLst/>
            </a:prstGeom>
            <a:gradFill flip="none" rotWithShape="1"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1"/>
              <a:tileRect/>
            </a:gradFill>
            <a:ln w="3175">
              <a:noFill/>
            </a:ln>
            <a:effectLst>
              <a:outerShdw blurRad="88900" dist="63500" dir="5400000" sx="99000" sy="99000" algn="t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34"/>
            <p:cNvGrpSpPr/>
            <p:nvPr/>
          </p:nvGrpSpPr>
          <p:grpSpPr>
            <a:xfrm>
              <a:off x="5353004" y="3830330"/>
              <a:ext cx="363699" cy="436255"/>
              <a:chOff x="4051300" y="3109913"/>
              <a:chExt cx="628650" cy="754063"/>
            </a:xfrm>
            <a:solidFill>
              <a:schemeClr val="bg1"/>
            </a:solidFill>
          </p:grpSpPr>
          <p:sp>
            <p:nvSpPr>
              <p:cNvPr id="27" name="Freeform 35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36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0410" y="1607820"/>
            <a:ext cx="4641215" cy="483933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074795" y="241935"/>
            <a:ext cx="4043680" cy="6464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基本特性 </a:t>
            </a:r>
            <a:r>
              <a:rPr lang="en-US" alt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-- </a:t>
            </a:r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过滤</a:t>
            </a:r>
            <a:endParaRPr lang="zh-CN" sz="3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14215" y="3516630"/>
            <a:ext cx="3178175" cy="5848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20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衍化至繁</a:t>
            </a:r>
            <a:endParaRPr lang="zh-CN" sz="32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13944" y="2619717"/>
            <a:ext cx="774482" cy="76962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dirty="0" smtClean="0">
                <a:effectLst/>
                <a:latin typeface="Calibri" panose="020F0502020204030204" pitchFamily="34" charset="0"/>
              </a:rPr>
              <a:t>04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73250" y="2803525"/>
            <a:ext cx="2712085" cy="36957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 latinLnBrk="0"/>
            <a:r>
              <a:rPr lang="en-US" altLang="ko-KR" sz="900" b="0" dirty="0" smtClean="0">
                <a:effectLst/>
                <a:latin typeface="Calibri" panose="020F0502020204030204" pitchFamily="34" charset="0"/>
              </a:rPr>
              <a:t>插件技术在分析、设计、开发、项目计划、协作生产和产品扩展等方面形成了独立的拓展风格</a:t>
            </a:r>
            <a:endParaRPr lang="en-US" altLang="ko-KR" sz="9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36732" y="4300516"/>
            <a:ext cx="3927476" cy="30797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01-1. 双向加解密插件</a:t>
            </a:r>
            <a:endParaRPr lang="en-US" altLang="ko-KR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36732" y="4619604"/>
            <a:ext cx="3927476" cy="30797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01-2. </a:t>
            </a:r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  <a:sym typeface="+mn-ea"/>
              </a:rPr>
              <a:t>身份认证插件</a:t>
            </a:r>
            <a:endParaRPr lang="en-US" altLang="ko-KR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36732" y="4929166"/>
            <a:ext cx="3927476" cy="30797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01-3. 限流降级插件</a:t>
            </a:r>
            <a:endParaRPr lang="en-US" altLang="ko-KR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7997" y="2600668"/>
            <a:ext cx="3768529" cy="771622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71875" y="233680"/>
            <a:ext cx="5049520" cy="6464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衍化至繁</a:t>
            </a:r>
            <a:r>
              <a:rPr lang="en-US" alt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-- </a:t>
            </a:r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双向加解密</a:t>
            </a:r>
            <a:endParaRPr lang="zh-CN" sz="3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889" y="945249"/>
            <a:ext cx="10944224" cy="2927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网络传输数据，为确保数据安全，需要针对传输中数据进行： 加密，防篡改，秘钥保护 </a:t>
            </a:r>
            <a:endParaRPr lang="en-US" altLang="ko-KR" sz="1300" b="0">
              <a:effectLst/>
              <a:latin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11696" y="1999152"/>
            <a:ext cx="4589654" cy="2980392"/>
            <a:chOff x="4625271" y="1601419"/>
            <a:chExt cx="3471863" cy="2254530"/>
          </a:xfrm>
        </p:grpSpPr>
        <p:grpSp>
          <p:nvGrpSpPr>
            <p:cNvPr id="16" name="组合 15"/>
            <p:cNvGrpSpPr/>
            <p:nvPr/>
          </p:nvGrpSpPr>
          <p:grpSpPr>
            <a:xfrm>
              <a:off x="4625271" y="1601419"/>
              <a:ext cx="1557338" cy="1386317"/>
              <a:chOff x="6167028" y="2135225"/>
              <a:chExt cx="2076450" cy="1848422"/>
            </a:xfrm>
          </p:grpSpPr>
          <p:sp>
            <p:nvSpPr>
              <p:cNvPr id="29" name="Rounded Rectangle 72"/>
              <p:cNvSpPr/>
              <p:nvPr/>
            </p:nvSpPr>
            <p:spPr>
              <a:xfrm>
                <a:off x="6167028" y="2167575"/>
                <a:ext cx="1712307" cy="333530"/>
              </a:xfrm>
              <a:prstGeom prst="roundRect">
                <a:avLst>
                  <a:gd name="adj" fmla="val 21110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253049" y="2135225"/>
                <a:ext cx="1540264" cy="324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混淆算法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167028" y="2525710"/>
                <a:ext cx="2076450" cy="14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防止客户端通过对常用算法的参数数据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hook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，自定义混淆数据算法，加大参数破解难度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539796" y="1601419"/>
              <a:ext cx="1557338" cy="905788"/>
              <a:chOff x="8719728" y="2135225"/>
              <a:chExt cx="2076450" cy="1207717"/>
            </a:xfrm>
          </p:grpSpPr>
          <p:sp>
            <p:nvSpPr>
              <p:cNvPr id="26" name="Rounded Rectangle 72"/>
              <p:cNvSpPr/>
              <p:nvPr/>
            </p:nvSpPr>
            <p:spPr>
              <a:xfrm>
                <a:off x="8786403" y="2167575"/>
                <a:ext cx="1712307" cy="333530"/>
              </a:xfrm>
              <a:prstGeom prst="roundRect">
                <a:avLst>
                  <a:gd name="adj" fmla="val 21110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872424" y="2135225"/>
                <a:ext cx="1540264" cy="324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对称加密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719728" y="2525710"/>
                <a:ext cx="2076450" cy="817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对数据主体进行性能消耗小的3DES算法加密，随机加密盐值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625271" y="2950161"/>
              <a:ext cx="1557338" cy="905788"/>
              <a:chOff x="6167028" y="3933546"/>
              <a:chExt cx="2076450" cy="1207717"/>
            </a:xfrm>
          </p:grpSpPr>
          <p:sp>
            <p:nvSpPr>
              <p:cNvPr id="23" name="Rounded Rectangle 72"/>
              <p:cNvSpPr/>
              <p:nvPr/>
            </p:nvSpPr>
            <p:spPr>
              <a:xfrm>
                <a:off x="6167028" y="3965896"/>
                <a:ext cx="1712307" cy="333530"/>
              </a:xfrm>
              <a:prstGeom prst="roundRect">
                <a:avLst>
                  <a:gd name="adj" fmla="val 21110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253049" y="3933546"/>
                <a:ext cx="1540264" cy="324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非对称加密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167028" y="4324031"/>
                <a:ext cx="2076450" cy="817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3DES盐值，数据量小通过RSA非对称加密，确保主体加密盐值的传输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539796" y="2950161"/>
              <a:ext cx="1557338" cy="724697"/>
              <a:chOff x="8719728" y="3933546"/>
              <a:chExt cx="2076450" cy="966262"/>
            </a:xfrm>
          </p:grpSpPr>
          <p:sp>
            <p:nvSpPr>
              <p:cNvPr id="20" name="Rounded Rectangle 72"/>
              <p:cNvSpPr/>
              <p:nvPr/>
            </p:nvSpPr>
            <p:spPr>
              <a:xfrm>
                <a:off x="8786403" y="3965896"/>
                <a:ext cx="1712307" cy="333530"/>
              </a:xfrm>
              <a:prstGeom prst="roundRect">
                <a:avLst>
                  <a:gd name="adj" fmla="val 21110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872424" y="3933546"/>
                <a:ext cx="1540264" cy="324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RSA</a:t>
                </a:r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签名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719728" y="4324031"/>
                <a:ext cx="2076450" cy="575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防止需要传输中的数据被篡改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" y="1303020"/>
            <a:ext cx="4921250" cy="5386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2927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Token是用于验证用户身份的一种客户端令牌。当客户端发起登录请求时,会在服务端生成一串字符串,反馈给客户端作为</a:t>
            </a:r>
            <a:r>
              <a:rPr lang="zh-CN" sz="1300" b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通行</a:t>
            </a:r>
            <a:r>
              <a:rPr lang="en-US" altLang="ko-KR" sz="1300" b="0">
                <a:effectLst/>
                <a:latin typeface="Calibri" panose="020F0502020204030204" pitchFamily="34" charset="0"/>
              </a:rPr>
              <a:t>令牌</a:t>
            </a:r>
            <a:endParaRPr lang="en-US" altLang="ko-KR" sz="1300" b="0">
              <a:effectLst/>
              <a:latin typeface="Calibri" panose="020F050202020403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93500" y="2298291"/>
            <a:ext cx="9271000" cy="3337994"/>
            <a:chOff x="1187450" y="1851025"/>
            <a:chExt cx="6985000" cy="2514927"/>
          </a:xfrm>
        </p:grpSpPr>
        <p:sp>
          <p:nvSpPr>
            <p:cNvPr id="9" name="直接连接符 1"/>
            <p:cNvSpPr/>
            <p:nvPr/>
          </p:nvSpPr>
          <p:spPr>
            <a:xfrm>
              <a:off x="3384550" y="2211388"/>
              <a:ext cx="0" cy="1944687"/>
            </a:xfrm>
            <a:prstGeom prst="line">
              <a:avLst/>
            </a:prstGeom>
            <a:ln w="9525" cap="flat" cmpd="sng">
              <a:gradFill>
                <a:gsLst>
                  <a:gs pos="0">
                    <a:srgbClr val="425C8F"/>
                  </a:gs>
                  <a:gs pos="100000">
                    <a:srgbClr val="061C52"/>
                  </a:gs>
                </a:gsLst>
                <a:lin ang="5400000" scaled="1"/>
              </a:gradFill>
              <a:prstDash val="solid"/>
              <a:bevel/>
              <a:headEnd type="none" w="med" len="med"/>
              <a:tailEnd type="none" w="med" len="med"/>
            </a:ln>
          </p:spPr>
        </p:sp>
        <p:grpSp>
          <p:nvGrpSpPr>
            <p:cNvPr id="12" name="组合 8"/>
            <p:cNvGrpSpPr/>
            <p:nvPr/>
          </p:nvGrpSpPr>
          <p:grpSpPr>
            <a:xfrm>
              <a:off x="1927225" y="1851025"/>
              <a:ext cx="536575" cy="538163"/>
              <a:chOff x="0" y="0"/>
              <a:chExt cx="1410703" cy="1410703"/>
            </a:xfrm>
          </p:grpSpPr>
          <p:sp>
            <p:nvSpPr>
              <p:cNvPr id="22" name="圆角矩形 9"/>
              <p:cNvSpPr/>
              <p:nvPr/>
            </p:nvSpPr>
            <p:spPr>
              <a:xfrm>
                <a:off x="0" y="0"/>
                <a:ext cx="1410703" cy="1410703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50195"/>
                </a:srgbClr>
              </a:solidFill>
              <a:ln w="25400">
                <a:noFill/>
              </a:ln>
            </p:spPr>
            <p:txBody>
              <a:bodyPr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00CC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任意多边形 10"/>
              <p:cNvSpPr/>
              <p:nvPr/>
            </p:nvSpPr>
            <p:spPr>
              <a:xfrm>
                <a:off x="277851" y="328174"/>
                <a:ext cx="1132851" cy="1082529"/>
              </a:xfrm>
              <a:custGeom>
                <a:avLst/>
                <a:gdLst>
                  <a:gd name="txL" fmla="*/ 0 w 2544311"/>
                  <a:gd name="txT" fmla="*/ 0 h 2431293"/>
                  <a:gd name="txR" fmla="*/ 2544311 w 2544311"/>
                  <a:gd name="txB" fmla="*/ 2431293 h 2431293"/>
                </a:gdLst>
                <a:ahLst/>
                <a:cxnLst>
                  <a:cxn ang="0">
                    <a:pos x="74891" y="0"/>
                  </a:cxn>
                  <a:cxn ang="0">
                    <a:pos x="99995" y="23173"/>
                  </a:cxn>
                  <a:cxn ang="0">
                    <a:pos x="99995" y="74799"/>
                  </a:cxn>
                  <a:cxn ang="0">
                    <a:pos x="79242" y="95553"/>
                  </a:cxn>
                  <a:cxn ang="0">
                    <a:pos x="35611" y="95553"/>
                  </a:cxn>
                  <a:cxn ang="0">
                    <a:pos x="9" y="66393"/>
                  </a:cxn>
                  <a:cxn ang="0">
                    <a:pos x="13258" y="57437"/>
                  </a:cxn>
                  <a:cxn ang="0">
                    <a:pos x="16389" y="53034"/>
                  </a:cxn>
                  <a:cxn ang="0">
                    <a:pos x="630" y="42339"/>
                  </a:cxn>
                  <a:cxn ang="0">
                    <a:pos x="14418" y="40937"/>
                  </a:cxn>
                  <a:cxn ang="0">
                    <a:pos x="2352" y="26261"/>
                  </a:cxn>
                  <a:cxn ang="0">
                    <a:pos x="12821" y="27416"/>
                  </a:cxn>
                  <a:cxn ang="0">
                    <a:pos x="0" y="18167"/>
                  </a:cxn>
                  <a:cxn ang="0">
                    <a:pos x="20496" y="8974"/>
                  </a:cxn>
                  <a:cxn ang="0">
                    <a:pos x="74891" y="0"/>
                  </a:cxn>
                </a:cxnLst>
                <a:rect l="txL" t="txT" r="txR" b="txB"/>
                <a:pathLst>
                  <a:path w="2544311" h="2431293">
                    <a:moveTo>
                      <a:pt x="1905551" y="0"/>
                    </a:moveTo>
                    <a:lnTo>
                      <a:pt x="2544311" y="589638"/>
                    </a:lnTo>
                    <a:lnTo>
                      <a:pt x="2544311" y="1903224"/>
                    </a:lnTo>
                    <a:cubicBezTo>
                      <a:pt x="2544311" y="2194868"/>
                      <a:pt x="2307886" y="2431293"/>
                      <a:pt x="2016242" y="2431293"/>
                    </a:cubicBezTo>
                    <a:lnTo>
                      <a:pt x="906105" y="2431293"/>
                    </a:lnTo>
                    <a:lnTo>
                      <a:pt x="236" y="1689332"/>
                    </a:lnTo>
                    <a:lnTo>
                      <a:pt x="337329" y="1461434"/>
                    </a:lnTo>
                    <a:lnTo>
                      <a:pt x="416998" y="1349404"/>
                    </a:lnTo>
                    <a:cubicBezTo>
                      <a:pt x="422398" y="1349618"/>
                      <a:pt x="10643" y="1077077"/>
                      <a:pt x="16043" y="1077291"/>
                    </a:cubicBezTo>
                    <a:lnTo>
                      <a:pt x="366874" y="1041623"/>
                    </a:lnTo>
                    <a:lnTo>
                      <a:pt x="59845" y="668194"/>
                    </a:lnTo>
                    <a:lnTo>
                      <a:pt x="326236" y="697575"/>
                    </a:lnTo>
                    <a:lnTo>
                      <a:pt x="0" y="462254"/>
                    </a:lnTo>
                    <a:lnTo>
                      <a:pt x="521498" y="228332"/>
                    </a:lnTo>
                    <a:lnTo>
                      <a:pt x="1905551" y="0"/>
                    </a:lnTo>
                    <a:close/>
                  </a:path>
                </a:pathLst>
              </a:custGeom>
              <a:solidFill>
                <a:srgbClr val="FFFFFF">
                  <a:alpha val="29803"/>
                </a:srgbClr>
              </a:solidFill>
              <a:ln w="254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24" name="矩形 60"/>
              <p:cNvSpPr/>
              <p:nvPr/>
            </p:nvSpPr>
            <p:spPr>
              <a:xfrm>
                <a:off x="279906" y="325645"/>
                <a:ext cx="850891" cy="759413"/>
              </a:xfrm>
              <a:custGeom>
                <a:avLst/>
                <a:gdLst>
                  <a:gd name="txL" fmla="*/ 0 w 816827"/>
                  <a:gd name="txT" fmla="*/ 0 h 729011"/>
                  <a:gd name="txR" fmla="*/ 816827 w 816827"/>
                  <a:gd name="txB" fmla="*/ 729011 h 729011"/>
                </a:gdLst>
                <a:ahLst/>
                <a:cxnLst>
                  <a:cxn ang="0">
                    <a:pos x="461670" y="664951"/>
                  </a:cxn>
                  <a:cxn ang="0">
                    <a:pos x="461670" y="758449"/>
                  </a:cxn>
                  <a:cxn ang="0">
                    <a:pos x="851537" y="758449"/>
                  </a:cxn>
                  <a:cxn ang="0">
                    <a:pos x="851537" y="664951"/>
                  </a:cxn>
                  <a:cxn ang="0">
                    <a:pos x="461670" y="664951"/>
                  </a:cxn>
                  <a:cxn ang="0">
                    <a:pos x="0" y="599327"/>
                  </a:cxn>
                  <a:cxn ang="0">
                    <a:pos x="923340" y="599327"/>
                  </a:cxn>
                  <a:cxn ang="0">
                    <a:pos x="923340" y="824074"/>
                  </a:cxn>
                  <a:cxn ang="0">
                    <a:pos x="0" y="824074"/>
                  </a:cxn>
                  <a:cxn ang="0">
                    <a:pos x="0" y="599327"/>
                  </a:cxn>
                  <a:cxn ang="0">
                    <a:pos x="189764" y="365287"/>
                  </a:cxn>
                  <a:cxn ang="0">
                    <a:pos x="189764" y="458787"/>
                  </a:cxn>
                  <a:cxn ang="0">
                    <a:pos x="851536" y="458787"/>
                  </a:cxn>
                  <a:cxn ang="0">
                    <a:pos x="851536" y="365287"/>
                  </a:cxn>
                  <a:cxn ang="0">
                    <a:pos x="189764" y="365287"/>
                  </a:cxn>
                  <a:cxn ang="0">
                    <a:pos x="0" y="299663"/>
                  </a:cxn>
                  <a:cxn ang="0">
                    <a:pos x="923340" y="299663"/>
                  </a:cxn>
                  <a:cxn ang="0">
                    <a:pos x="923340" y="524411"/>
                  </a:cxn>
                  <a:cxn ang="0">
                    <a:pos x="0" y="524411"/>
                  </a:cxn>
                  <a:cxn ang="0">
                    <a:pos x="0" y="299663"/>
                  </a:cxn>
                  <a:cxn ang="0">
                    <a:pos x="564252" y="65624"/>
                  </a:cxn>
                  <a:cxn ang="0">
                    <a:pos x="564252" y="159122"/>
                  </a:cxn>
                  <a:cxn ang="0">
                    <a:pos x="851536" y="159122"/>
                  </a:cxn>
                  <a:cxn ang="0">
                    <a:pos x="851536" y="65624"/>
                  </a:cxn>
                  <a:cxn ang="0">
                    <a:pos x="564252" y="65624"/>
                  </a:cxn>
                  <a:cxn ang="0">
                    <a:pos x="0" y="0"/>
                  </a:cxn>
                  <a:cxn ang="0">
                    <a:pos x="923340" y="0"/>
                  </a:cxn>
                  <a:cxn ang="0">
                    <a:pos x="923340" y="224746"/>
                  </a:cxn>
                  <a:cxn ang="0">
                    <a:pos x="0" y="224746"/>
                  </a:cxn>
                  <a:cxn ang="0">
                    <a:pos x="0" y="0"/>
                  </a:cxn>
                </a:cxnLst>
                <a:rect l="txL" t="txT" r="txR" b="txB"/>
                <a:pathLst>
                  <a:path w="816827" h="729011">
                    <a:moveTo>
                      <a:pt x="408414" y="588244"/>
                    </a:moveTo>
                    <a:lnTo>
                      <a:pt x="408414" y="670957"/>
                    </a:lnTo>
                    <a:lnTo>
                      <a:pt x="753307" y="670957"/>
                    </a:lnTo>
                    <a:lnTo>
                      <a:pt x="753307" y="588244"/>
                    </a:lnTo>
                    <a:lnTo>
                      <a:pt x="408414" y="588244"/>
                    </a:lnTo>
                    <a:close/>
                    <a:moveTo>
                      <a:pt x="0" y="530190"/>
                    </a:moveTo>
                    <a:lnTo>
                      <a:pt x="816827" y="530190"/>
                    </a:lnTo>
                    <a:lnTo>
                      <a:pt x="816827" y="729011"/>
                    </a:lnTo>
                    <a:lnTo>
                      <a:pt x="0" y="729011"/>
                    </a:lnTo>
                    <a:lnTo>
                      <a:pt x="0" y="530190"/>
                    </a:lnTo>
                    <a:close/>
                    <a:moveTo>
                      <a:pt x="167873" y="323149"/>
                    </a:moveTo>
                    <a:lnTo>
                      <a:pt x="167873" y="405862"/>
                    </a:lnTo>
                    <a:lnTo>
                      <a:pt x="753306" y="405862"/>
                    </a:lnTo>
                    <a:lnTo>
                      <a:pt x="753306" y="323149"/>
                    </a:lnTo>
                    <a:lnTo>
                      <a:pt x="167873" y="323149"/>
                    </a:lnTo>
                    <a:close/>
                    <a:moveTo>
                      <a:pt x="0" y="265095"/>
                    </a:moveTo>
                    <a:lnTo>
                      <a:pt x="816827" y="265095"/>
                    </a:lnTo>
                    <a:lnTo>
                      <a:pt x="816827" y="463916"/>
                    </a:lnTo>
                    <a:lnTo>
                      <a:pt x="0" y="463916"/>
                    </a:lnTo>
                    <a:lnTo>
                      <a:pt x="0" y="265095"/>
                    </a:lnTo>
                    <a:close/>
                    <a:moveTo>
                      <a:pt x="499162" y="58054"/>
                    </a:moveTo>
                    <a:lnTo>
                      <a:pt x="499162" y="140767"/>
                    </a:lnTo>
                    <a:lnTo>
                      <a:pt x="753306" y="140767"/>
                    </a:lnTo>
                    <a:lnTo>
                      <a:pt x="753306" y="58054"/>
                    </a:lnTo>
                    <a:lnTo>
                      <a:pt x="499162" y="58054"/>
                    </a:lnTo>
                    <a:close/>
                    <a:moveTo>
                      <a:pt x="0" y="0"/>
                    </a:moveTo>
                    <a:lnTo>
                      <a:pt x="816827" y="0"/>
                    </a:lnTo>
                    <a:lnTo>
                      <a:pt x="816827" y="198821"/>
                    </a:lnTo>
                    <a:lnTo>
                      <a:pt x="0" y="198821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Rectangle 4"/>
            <p:cNvSpPr/>
            <p:nvPr/>
          </p:nvSpPr>
          <p:spPr>
            <a:xfrm>
              <a:off x="1221897" y="2540762"/>
              <a:ext cx="2054225" cy="18251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80" tIns="34290" rIns="68580" bIns="3429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l" eaLnBrk="1" hangingPunct="1">
                <a:spcBef>
                  <a:spcPct val="0"/>
                </a:spcBef>
                <a:buNone/>
              </a:pPr>
              <a:endParaRPr sz="900" dirty="0">
                <a:solidFill>
                  <a:srgbClr val="FEFEFE"/>
                </a:solidFill>
              </a:endParaRPr>
            </a:p>
            <a:p>
              <a:pPr marL="0" lvl="0" indent="0" algn="l" eaLnBrk="1" hangingPunct="1">
                <a:spcBef>
                  <a:spcPct val="0"/>
                </a:spcBef>
                <a:buNone/>
              </a:pPr>
              <a:r>
                <a:rPr sz="900" b="1" dirty="0">
                  <a:solidFill>
                    <a:srgbClr val="FEFEFE"/>
                  </a:solidFill>
                </a:rPr>
                <a:t>token生成：</a:t>
              </a:r>
              <a:r>
                <a:rPr sz="900" dirty="0">
                  <a:solidFill>
                    <a:srgbClr val="FEFEFE"/>
                  </a:solidFill>
                </a:rPr>
                <a:t> </a:t>
              </a:r>
              <a:endParaRPr sz="900" dirty="0">
                <a:solidFill>
                  <a:srgbClr val="FEFEFE"/>
                </a:solidFill>
              </a:endParaRPr>
            </a:p>
            <a:p>
              <a:pPr marL="0" lvl="0" indent="0" algn="l" eaLnBrk="1" hangingPunct="1">
                <a:spcBef>
                  <a:spcPct val="0"/>
                </a:spcBef>
                <a:buNone/>
              </a:pPr>
              <a:r>
                <a:rPr sz="900" dirty="0">
                  <a:solidFill>
                    <a:srgbClr val="FEFEFE"/>
                  </a:solidFill>
                </a:rPr>
                <a:t>业务服务（micro-service）登录确认后，将用户信息推送到网关认证服务（auth-service）,生成token信息，缓存到redis；</a:t>
              </a:r>
              <a:endParaRPr sz="900" dirty="0">
                <a:solidFill>
                  <a:srgbClr val="FEFEFE"/>
                </a:solidFill>
              </a:endParaRPr>
            </a:p>
            <a:p>
              <a:pPr marL="0" lvl="0" indent="0" algn="l" eaLnBrk="1" hangingPunct="1">
                <a:spcBef>
                  <a:spcPct val="0"/>
                </a:spcBef>
                <a:buNone/>
              </a:pPr>
              <a:endParaRPr sz="900" dirty="0">
                <a:solidFill>
                  <a:srgbClr val="FEFEFE"/>
                </a:solidFill>
              </a:endParaRPr>
            </a:p>
            <a:p>
              <a:pPr marL="0" lvl="0" indent="0" algn="l" eaLnBrk="1" hangingPunct="1">
                <a:spcBef>
                  <a:spcPct val="0"/>
                </a:spcBef>
                <a:buNone/>
              </a:pPr>
              <a:r>
                <a:rPr sz="900" b="1" dirty="0">
                  <a:solidFill>
                    <a:srgbClr val="FEFEFE"/>
                  </a:solidFill>
                </a:rPr>
                <a:t>token验证： </a:t>
              </a:r>
              <a:endParaRPr sz="900" dirty="0">
                <a:solidFill>
                  <a:srgbClr val="FEFEFE"/>
                </a:solidFill>
              </a:endParaRPr>
            </a:p>
            <a:p>
              <a:pPr marL="0" lvl="0" indent="0" algn="l" eaLnBrk="1" hangingPunct="1">
                <a:spcBef>
                  <a:spcPct val="0"/>
                </a:spcBef>
                <a:buNone/>
              </a:pPr>
              <a:r>
                <a:rPr sz="900" dirty="0">
                  <a:solidFill>
                    <a:srgbClr val="FEFEFE"/>
                  </a:solidFill>
                </a:rPr>
                <a:t>接口配置token认证插件时，将缓存redis绑定到对应接口，进行token验证；</a:t>
              </a:r>
              <a:endParaRPr sz="900" dirty="0">
                <a:solidFill>
                  <a:srgbClr val="FEFEFE"/>
                </a:solidFill>
              </a:endParaRPr>
            </a:p>
            <a:p>
              <a:pPr marL="0" lvl="0" indent="0" algn="l" eaLnBrk="1" hangingPunct="1">
                <a:spcBef>
                  <a:spcPct val="0"/>
                </a:spcBef>
                <a:buNone/>
              </a:pPr>
              <a:endParaRPr sz="900" dirty="0">
                <a:solidFill>
                  <a:srgbClr val="FEFEFE"/>
                </a:solidFill>
              </a:endParaRPr>
            </a:p>
            <a:p>
              <a:pPr marL="0" lvl="0" indent="0" algn="l" eaLnBrk="1" hangingPunct="1">
                <a:spcBef>
                  <a:spcPct val="0"/>
                </a:spcBef>
                <a:buNone/>
              </a:pPr>
              <a:endParaRPr sz="900" dirty="0">
                <a:solidFill>
                  <a:srgbClr val="FEFEFE"/>
                </a:solidFill>
              </a:endParaRPr>
            </a:p>
            <a:p>
              <a:pPr marL="0" lvl="0" indent="0" algn="l" eaLnBrk="1" hangingPunct="1">
                <a:spcBef>
                  <a:spcPct val="0"/>
                </a:spcBef>
                <a:buNone/>
              </a:pPr>
              <a:r>
                <a:rPr sz="900" b="1" dirty="0">
                  <a:solidFill>
                    <a:srgbClr val="FEFEFE"/>
                  </a:solidFill>
                </a:rPr>
                <a:t>对接方案</a:t>
              </a:r>
              <a:endParaRPr sz="900" dirty="0">
                <a:solidFill>
                  <a:srgbClr val="FEFEFE"/>
                </a:solidFill>
              </a:endParaRPr>
            </a:p>
            <a:p>
              <a:pPr marL="0" lvl="0" indent="0" algn="l" eaLnBrk="1" hangingPunct="1">
                <a:spcBef>
                  <a:spcPct val="0"/>
                </a:spcBef>
                <a:buNone/>
              </a:pPr>
              <a:r>
                <a:rPr sz="900" dirty="0">
                  <a:solidFill>
                    <a:srgbClr val="FEFEFE"/>
                  </a:solidFill>
                </a:rPr>
                <a:t>服务端接口需要进行用户身份认证的对接方案</a:t>
              </a:r>
              <a:endParaRPr sz="900" dirty="0">
                <a:solidFill>
                  <a:srgbClr val="FEFEFE"/>
                </a:solidFill>
              </a:endParaRPr>
            </a:p>
            <a:p>
              <a:pPr marL="0" lvl="0" indent="0" algn="l" eaLnBrk="1" hangingPunct="1">
                <a:spcBef>
                  <a:spcPct val="0"/>
                </a:spcBef>
                <a:buNone/>
              </a:pPr>
              <a:r>
                <a:rPr sz="900" dirty="0">
                  <a:solidFill>
                    <a:srgbClr val="FEFEFE"/>
                  </a:solidFill>
                </a:rPr>
                <a:t>统一采用Token认证，后端服务只需要提供登录账号信息校验即可；</a:t>
              </a:r>
              <a:endParaRPr sz="900" dirty="0">
                <a:solidFill>
                  <a:srgbClr val="FEFEFE"/>
                </a:solidFill>
              </a:endParaRPr>
            </a:p>
            <a:p>
              <a:pPr marL="0" lvl="0" indent="0" algn="l" eaLnBrk="1" hangingPunct="1">
                <a:spcBef>
                  <a:spcPct val="0"/>
                </a:spcBef>
                <a:buNone/>
              </a:pPr>
              <a:r>
                <a:rPr sz="900" dirty="0">
                  <a:solidFill>
                    <a:srgbClr val="FEFEFE"/>
                  </a:solidFill>
                </a:rPr>
                <a:t>登录接口在服务端完成认证后，将用户信息推送到网关，后续需要鉴权的接口都会在网关层完成认证；</a:t>
              </a:r>
              <a:endParaRPr sz="900" dirty="0">
                <a:solidFill>
                  <a:srgbClr val="FEFEFE"/>
                </a:solidFill>
              </a:endParaRPr>
            </a:p>
          </p:txBody>
        </p:sp>
        <p:sp>
          <p:nvSpPr>
            <p:cNvPr id="17" name="直接连接符 19"/>
            <p:cNvSpPr/>
            <p:nvPr/>
          </p:nvSpPr>
          <p:spPr>
            <a:xfrm>
              <a:off x="8172450" y="2211388"/>
              <a:ext cx="0" cy="1944687"/>
            </a:xfrm>
            <a:prstGeom prst="line">
              <a:avLst/>
            </a:prstGeom>
            <a:ln w="9525" cap="flat" cmpd="sng">
              <a:gradFill>
                <a:gsLst>
                  <a:gs pos="0">
                    <a:srgbClr val="425C8F"/>
                  </a:gs>
                  <a:gs pos="100000">
                    <a:srgbClr val="061C52"/>
                  </a:gs>
                </a:gsLst>
                <a:lin ang="5400000" scaled="1"/>
              </a:gra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8" name="直接连接符 20"/>
            <p:cNvSpPr/>
            <p:nvPr/>
          </p:nvSpPr>
          <p:spPr>
            <a:xfrm>
              <a:off x="1187450" y="2211388"/>
              <a:ext cx="0" cy="1944687"/>
            </a:xfrm>
            <a:prstGeom prst="line">
              <a:avLst/>
            </a:prstGeom>
            <a:ln w="9525" cap="flat" cmpd="sng">
              <a:gradFill>
                <a:gsLst>
                  <a:gs pos="0">
                    <a:srgbClr val="425C8F"/>
                  </a:gs>
                  <a:gs pos="100000">
                    <a:srgbClr val="061C52"/>
                  </a:gs>
                </a:gsLst>
                <a:lin ang="5400000" scaled="1"/>
              </a:gradFill>
              <a:prstDash val="solid"/>
              <a:bevel/>
              <a:headEnd type="none" w="med" len="med"/>
              <a:tailEnd type="none" w="med" len="med"/>
            </a:ln>
          </p:spPr>
        </p:sp>
      </p:grpSp>
      <p:pic>
        <p:nvPicPr>
          <p:cNvPr id="2" name="图片 1" descr="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735" y="1818640"/>
            <a:ext cx="5732780" cy="4088130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71875" y="233680"/>
            <a:ext cx="5049520" cy="6464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衍化至繁</a:t>
            </a:r>
            <a:r>
              <a:rPr lang="en-US" alt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-- token</a:t>
            </a:r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认证</a:t>
            </a:r>
            <a:endParaRPr lang="zh-CN" sz="3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859623" y="1646129"/>
            <a:ext cx="4472753" cy="5232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2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主讲内容</a:t>
            </a:r>
            <a:endParaRPr lang="zh-CN" sz="28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4599802" y="3145592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06620" y="3062856"/>
            <a:ext cx="11378761" cy="2618229"/>
            <a:chOff x="201930" y="3062856"/>
            <a:chExt cx="11378761" cy="2618229"/>
          </a:xfrm>
        </p:grpSpPr>
        <p:grpSp>
          <p:nvGrpSpPr>
            <p:cNvPr id="24" name="原创设计师QQ69613753    _6"/>
            <p:cNvGrpSpPr/>
            <p:nvPr/>
          </p:nvGrpSpPr>
          <p:grpSpPr>
            <a:xfrm>
              <a:off x="201930" y="3176653"/>
              <a:ext cx="3838131" cy="726617"/>
              <a:chOff x="640080" y="2297933"/>
              <a:chExt cx="3838131" cy="726617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40080" y="2687365"/>
                <a:ext cx="3838131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600" spc="-150" dirty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非学无以广才，非志无以成学。</a:t>
                </a:r>
                <a:endParaRPr lang="zh-CN" altLang="en-US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659864" y="2297933"/>
                <a:ext cx="2788921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dirty="0" smtClean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网关定位    </a:t>
                </a:r>
                <a:endParaRPr lang="zh-CN" altLang="en-US" sz="2000" dirty="0" smtClean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grpSp>
          <p:nvGrpSpPr>
            <p:cNvPr id="27" name="原创设计师QQ69613753    _7"/>
            <p:cNvGrpSpPr/>
            <p:nvPr/>
          </p:nvGrpSpPr>
          <p:grpSpPr>
            <a:xfrm>
              <a:off x="201930" y="4859892"/>
              <a:ext cx="3838131" cy="726617"/>
              <a:chOff x="640080" y="2297933"/>
              <a:chExt cx="3838131" cy="726617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640080" y="2687365"/>
                <a:ext cx="3838131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spc="-150" dirty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TGW</a:t>
                </a:r>
                <a:r>
                  <a:rPr lang="zh-CN" altLang="en-US" sz="1600" spc="-150" dirty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的组成及其相互关系</a:t>
                </a:r>
                <a:endParaRPr lang="zh-CN" altLang="en-US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659864" y="2297933"/>
                <a:ext cx="2788921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dirty="0" smtClean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架构方案</a:t>
                </a:r>
                <a:endParaRPr lang="zh-CN" altLang="en-US" sz="2000" dirty="0" smtClean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grpSp>
          <p:nvGrpSpPr>
            <p:cNvPr id="30" name="原创设计师QQ69613753    _8"/>
            <p:cNvGrpSpPr/>
            <p:nvPr/>
          </p:nvGrpSpPr>
          <p:grpSpPr>
            <a:xfrm>
              <a:off x="7742560" y="3176653"/>
              <a:ext cx="3838131" cy="726617"/>
              <a:chOff x="640080" y="2297933"/>
              <a:chExt cx="3838131" cy="726617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640080" y="2687365"/>
                <a:ext cx="3838131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-150" dirty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连接    过滤  </a:t>
                </a:r>
                <a:endParaRPr lang="en-US" altLang="zh-CN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40080" y="2297933"/>
                <a:ext cx="2788921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代理特性</a:t>
                </a:r>
                <a:endParaRPr lang="zh-CN" altLang="en-US" sz="20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grpSp>
          <p:nvGrpSpPr>
            <p:cNvPr id="33" name="原创设计师QQ69613753    _9"/>
            <p:cNvGrpSpPr/>
            <p:nvPr/>
          </p:nvGrpSpPr>
          <p:grpSpPr>
            <a:xfrm>
              <a:off x="7742560" y="4859892"/>
              <a:ext cx="3838131" cy="726617"/>
              <a:chOff x="640080" y="2297933"/>
              <a:chExt cx="3838131" cy="726617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640080" y="2687365"/>
                <a:ext cx="3838131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-150" dirty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  <a:sym typeface="+mn-ea"/>
                  </a:rPr>
                  <a:t>双向加解密</a:t>
                </a:r>
                <a:r>
                  <a:rPr lang="zh-CN" altLang="en-US" sz="1600" spc="-150" dirty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  <a:sym typeface="+mn-ea"/>
                  </a:rPr>
                  <a:t>，</a:t>
                </a:r>
                <a:r>
                  <a:rPr lang="en-US" altLang="zh-CN" sz="1600" spc="-150" dirty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  <a:sym typeface="+mn-ea"/>
                  </a:rPr>
                  <a:t>身份认证</a:t>
                </a:r>
                <a:r>
                  <a:rPr lang="zh-CN" altLang="en-US" sz="1600" spc="-150" dirty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  <a:sym typeface="+mn-ea"/>
                  </a:rPr>
                  <a:t>，</a:t>
                </a:r>
                <a:r>
                  <a:rPr lang="en-US" altLang="zh-CN" sz="1600" spc="-150" dirty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  <a:sym typeface="+mn-ea"/>
                  </a:rPr>
                  <a:t>限流降级</a:t>
                </a:r>
                <a:r>
                  <a:rPr lang="zh-CN" altLang="en-US" sz="1600" spc="-150" dirty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  <a:sym typeface="+mn-ea"/>
                  </a:rPr>
                  <a:t>等</a:t>
                </a:r>
                <a:r>
                  <a:rPr lang="en-US" altLang="zh-CN" sz="1600" spc="-150" dirty="0">
                    <a:gradFill>
                      <a:gsLst>
                        <a:gs pos="90000">
                          <a:srgbClr val="FEFEFF"/>
                        </a:gs>
                        <a:gs pos="10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  <a:sym typeface="+mn-ea"/>
                  </a:rPr>
                  <a:t>解析</a:t>
                </a:r>
                <a:endParaRPr lang="zh-CN" altLang="en-US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40080" y="2297933"/>
                <a:ext cx="2788921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  <a:sym typeface="+mn-ea"/>
                  </a:rPr>
                  <a:t>衍化至繁</a:t>
                </a:r>
                <a:endParaRPr lang="zh-CN" altLang="en-US" sz="2000" dirty="0" smtClean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sp>
          <p:nvSpPr>
            <p:cNvPr id="36" name="原创设计师QQ69613753    _10"/>
            <p:cNvSpPr/>
            <p:nvPr/>
          </p:nvSpPr>
          <p:spPr>
            <a:xfrm>
              <a:off x="4308906" y="3062856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1</a:t>
              </a:r>
              <a:endParaRPr lang="zh-CN" altLang="en-US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7" name="原创设计师QQ69613753    _11"/>
            <p:cNvSpPr/>
            <p:nvPr/>
          </p:nvSpPr>
          <p:spPr>
            <a:xfrm>
              <a:off x="6530544" y="3062856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3</a:t>
              </a:r>
              <a:endParaRPr lang="en-US" altLang="zh-CN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8" name="原创设计师QQ69613753    _12"/>
            <p:cNvSpPr/>
            <p:nvPr/>
          </p:nvSpPr>
          <p:spPr>
            <a:xfrm>
              <a:off x="4308906" y="476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2</a:t>
              </a:r>
              <a:endParaRPr lang="en-US" altLang="zh-CN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9" name="原创设计师QQ69613753    _13"/>
            <p:cNvSpPr/>
            <p:nvPr/>
          </p:nvSpPr>
          <p:spPr>
            <a:xfrm>
              <a:off x="6530544" y="476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4</a:t>
              </a:r>
              <a:endParaRPr lang="zh-CN" altLang="en-US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 rot="18900000">
            <a:off x="4597372" y="4865275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18900000">
            <a:off x="6817809" y="3145592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8900000">
            <a:off x="6815379" y="4865275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bldLvl="0" animBg="1"/>
      <p:bldP spid="41" grpId="0" bldLvl="0" animBg="1"/>
      <p:bldP spid="42" grpId="0" bldLvl="0" animBg="1"/>
      <p:bldP spid="4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571875" y="233680"/>
            <a:ext cx="4567555" cy="6464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衍化至繁</a:t>
            </a:r>
            <a:r>
              <a:rPr lang="en-US" alt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-- </a:t>
            </a:r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限流</a:t>
            </a:r>
            <a:endParaRPr lang="zh-CN" sz="3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89281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限流是对系统的出入流量进行控制，防止大流量出入，导致资源不足，系统不稳定。</a:t>
            </a:r>
            <a:endParaRPr lang="en-US" altLang="ko-KR" sz="1300" b="0">
              <a:effectLst/>
              <a:latin typeface="Calibri" panose="020F0502020204030204" pitchFamily="34" charset="0"/>
            </a:endParaRPr>
          </a:p>
          <a:p>
            <a:pPr latinLnBrk="0"/>
            <a:endParaRPr lang="en-US" altLang="ko-KR" sz="1300" b="0">
              <a:effectLst/>
              <a:latin typeface="Calibri" panose="020F0502020204030204" pitchFamily="34" charset="0"/>
            </a:endParaRPr>
          </a:p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限流系统是对资源访问的控制组件，控制主要的两个功能：限流策略和熔断策略，对于熔断策略，不同的系统有不同的熔断策略诉求，有的系统希望直接拒绝、有的系统希望排队等待、有的系统希望服务降级、有的系统会定制自己的熔断策略</a:t>
            </a:r>
            <a:endParaRPr lang="en-US" altLang="ko-KR" sz="1300" b="0">
              <a:effectLst/>
              <a:latin typeface="Calibri" panose="020F0502020204030204" pitchFamily="34" charset="0"/>
            </a:endParaRPr>
          </a:p>
        </p:txBody>
      </p:sp>
      <p:pic>
        <p:nvPicPr>
          <p:cNvPr id="22" name="图片 21" descr="未命名文件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1347470"/>
            <a:ext cx="10058400" cy="32321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223010" y="5012690"/>
            <a:ext cx="844105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警惕流量，用户量的增长：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引入行为识别前，监控里流量十万十万的上涨无疑是很高兴的，但引入用户行为识别后，我们发现一大半的流量可能来自于脚本。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抢单场景，假设我们没有做行为识别，一个普通用户，稍微慢几秒就得不到奖品，来这么两三次，估计就不会来参加你的活动了，正常用户就这么一个个流失了，这种负面影响想想就让人背后发凉。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所以当看到用户量快速增长，在高兴的同时，一定要意识到其中可能的风险，引入必要管控手段，过滤提炼真正的用户的用户体验。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73530" y="1558925"/>
            <a:ext cx="6804840" cy="1663973"/>
            <a:chOff x="738960" y="2514600"/>
            <a:chExt cx="6804840" cy="1663973"/>
          </a:xfrm>
        </p:grpSpPr>
        <p:sp>
          <p:nvSpPr>
            <p:cNvPr id="5" name="文本框 4"/>
            <p:cNvSpPr txBox="1"/>
            <p:nvPr/>
          </p:nvSpPr>
          <p:spPr>
            <a:xfrm>
              <a:off x="971550" y="2514600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spc="300" dirty="0" smtClean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感谢观看</a:t>
              </a:r>
              <a:endParaRPr lang="zh-CN" altLang="en-US" sz="6600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9"/>
            <p:cNvSpPr>
              <a:spLocks noChangeArrowheads="1"/>
            </p:cNvSpPr>
            <p:nvPr/>
          </p:nvSpPr>
          <p:spPr bwMode="auto">
            <a:xfrm>
              <a:off x="1043383" y="3718198"/>
              <a:ext cx="650041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en-US" altLang="zh-CN" sz="1600" dirty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" y="3222625"/>
            <a:ext cx="2413635" cy="3208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13944" y="3516582"/>
            <a:ext cx="5375726" cy="5848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20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网关定位</a:t>
            </a:r>
            <a:endParaRPr lang="zh-CN" sz="32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13944" y="2619717"/>
            <a:ext cx="774482" cy="77162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dirty="0" smtClean="0">
                <a:effectLst/>
                <a:latin typeface="Calibri" panose="020F0502020204030204" pitchFamily="34" charset="0"/>
              </a:rPr>
              <a:t>01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09469" y="2768972"/>
            <a:ext cx="2475673" cy="4616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 latinLnBrk="0"/>
            <a:r>
              <a:rPr lang="en-US" altLang="ko-KR" sz="1200" dirty="0">
                <a:effectLst/>
                <a:latin typeface="Calibri" panose="020F0502020204030204" pitchFamily="34" charset="0"/>
              </a:rPr>
              <a:t>夫学须静也，才须学也，</a:t>
            </a:r>
            <a:endParaRPr lang="en-US" altLang="ko-KR" sz="1200" dirty="0">
              <a:effectLst/>
              <a:latin typeface="Calibri" panose="020F0502020204030204" pitchFamily="34" charset="0"/>
            </a:endParaRPr>
          </a:p>
          <a:p>
            <a:pPr algn="r" latinLnBrk="0"/>
            <a:r>
              <a:rPr lang="en-US" altLang="ko-KR" sz="1200" dirty="0">
                <a:effectLst/>
                <a:latin typeface="Calibri" panose="020F0502020204030204" pitchFamily="34" charset="0"/>
              </a:rPr>
              <a:t>非学无以广才，非志无以成学。</a:t>
            </a:r>
            <a:endParaRPr lang="en-US" altLang="ko-KR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36732" y="4300516"/>
            <a:ext cx="3927476" cy="30797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01-1. 企业服务网关。</a:t>
            </a:r>
            <a:endParaRPr lang="en-US" altLang="ko-KR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36732" y="4619604"/>
            <a:ext cx="3927476" cy="30797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01-2. 内部业务网关。</a:t>
            </a:r>
            <a:endParaRPr lang="en-US" altLang="ko-KR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7997" y="2600668"/>
            <a:ext cx="3768529" cy="771622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86175" y="259080"/>
            <a:ext cx="5506085" cy="6464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sz="3600" dirty="0" smtClean="0">
                <a:effectLst/>
                <a:latin typeface="Calibri" panose="020F0502020204030204" pitchFamily="34" charset="0"/>
              </a:rPr>
              <a:t>网关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定位</a:t>
            </a:r>
            <a:endParaRPr lang="zh-CN" sz="3600" dirty="0" smtClean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49276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endParaRPr sz="1300" b="0">
              <a:effectLst/>
              <a:latin typeface="Calibri" panose="020F0502020204030204" pitchFamily="34" charset="0"/>
            </a:endParaRPr>
          </a:p>
          <a:p>
            <a:pPr latinLnBrk="0"/>
            <a:r>
              <a:rPr sz="1300" b="0">
                <a:effectLst/>
                <a:latin typeface="Calibri" panose="020F0502020204030204" pitchFamily="34" charset="0"/>
              </a:rPr>
              <a:t>统一解决：认证、鉴权、安全、流量管控、缓存、服务路由，协议转换、服务编排、熔断、灰度发布、监控报警等</a:t>
            </a:r>
            <a:endParaRPr sz="1300" b="0">
              <a:effectLst/>
              <a:latin typeface="Calibri" panose="020F0502020204030204" pitchFamily="34" charset="0"/>
            </a:endParaRPr>
          </a:p>
        </p:txBody>
      </p:sp>
      <p:sp>
        <p:nvSpPr>
          <p:cNvPr id="28" name="原创设计师QQ69613753    _1"/>
          <p:cNvSpPr>
            <a:spLocks noChangeArrowheads="1"/>
          </p:cNvSpPr>
          <p:nvPr/>
        </p:nvSpPr>
        <p:spPr bwMode="auto">
          <a:xfrm>
            <a:off x="7984188" y="2347516"/>
            <a:ext cx="1081238" cy="1083368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/>
          </a:p>
        </p:txBody>
      </p:sp>
      <p:sp>
        <p:nvSpPr>
          <p:cNvPr id="29" name="原创设计师QQ69613753    _2"/>
          <p:cNvSpPr>
            <a:spLocks noChangeArrowheads="1"/>
          </p:cNvSpPr>
          <p:nvPr/>
        </p:nvSpPr>
        <p:spPr bwMode="auto">
          <a:xfrm>
            <a:off x="9304301" y="2539754"/>
            <a:ext cx="835176" cy="83543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/>
          </a:p>
        </p:txBody>
      </p:sp>
      <p:sp>
        <p:nvSpPr>
          <p:cNvPr id="30" name="原创设计师QQ69613753    _3"/>
          <p:cNvSpPr>
            <a:spLocks noChangeArrowheads="1"/>
          </p:cNvSpPr>
          <p:nvPr/>
        </p:nvSpPr>
        <p:spPr bwMode="auto">
          <a:xfrm>
            <a:off x="8641550" y="3091318"/>
            <a:ext cx="1081238" cy="108157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/>
          </a:p>
        </p:txBody>
      </p:sp>
      <p:sp>
        <p:nvSpPr>
          <p:cNvPr id="31" name="原创设计师QQ69613753    _4"/>
          <p:cNvSpPr>
            <a:spLocks noChangeArrowheads="1"/>
          </p:cNvSpPr>
          <p:nvPr/>
        </p:nvSpPr>
        <p:spPr bwMode="auto">
          <a:xfrm>
            <a:off x="9333038" y="3069759"/>
            <a:ext cx="1018375" cy="101868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/>
          </a:p>
        </p:txBody>
      </p:sp>
      <p:sp>
        <p:nvSpPr>
          <p:cNvPr id="32" name="原创设计师QQ69613753    _5"/>
          <p:cNvSpPr>
            <a:spLocks noChangeArrowheads="1"/>
          </p:cNvSpPr>
          <p:nvPr/>
        </p:nvSpPr>
        <p:spPr bwMode="auto">
          <a:xfrm>
            <a:off x="9740748" y="3477594"/>
            <a:ext cx="1018375" cy="101868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/>
          </a:p>
        </p:txBody>
      </p:sp>
      <p:sp>
        <p:nvSpPr>
          <p:cNvPr id="33" name="原创设计师QQ69613753    _6"/>
          <p:cNvSpPr>
            <a:spLocks noChangeArrowheads="1"/>
          </p:cNvSpPr>
          <p:nvPr/>
        </p:nvSpPr>
        <p:spPr bwMode="auto">
          <a:xfrm>
            <a:off x="8230248" y="3804581"/>
            <a:ext cx="1018375" cy="101868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/>
          </a:p>
        </p:txBody>
      </p:sp>
      <p:sp>
        <p:nvSpPr>
          <p:cNvPr id="34" name="原创设计师QQ69613753    _7"/>
          <p:cNvSpPr>
            <a:spLocks noChangeArrowheads="1"/>
          </p:cNvSpPr>
          <p:nvPr/>
        </p:nvSpPr>
        <p:spPr bwMode="auto">
          <a:xfrm>
            <a:off x="7355562" y="3524306"/>
            <a:ext cx="793865" cy="78872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/>
          </a:p>
        </p:txBody>
      </p:sp>
      <p:sp>
        <p:nvSpPr>
          <p:cNvPr id="35" name="原创设计师QQ69613753    _8"/>
          <p:cNvSpPr/>
          <p:nvPr/>
        </p:nvSpPr>
        <p:spPr bwMode="auto">
          <a:xfrm>
            <a:off x="7987781" y="2611618"/>
            <a:ext cx="2525282" cy="3395630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/>
          </a:p>
        </p:txBody>
      </p:sp>
      <p:sp>
        <p:nvSpPr>
          <p:cNvPr id="36" name="原创设计师QQ69613753    _9"/>
          <p:cNvSpPr>
            <a:spLocks noChangeArrowheads="1"/>
          </p:cNvSpPr>
          <p:nvPr/>
        </p:nvSpPr>
        <p:spPr bwMode="auto">
          <a:xfrm>
            <a:off x="7355562" y="2724807"/>
            <a:ext cx="1285989" cy="1286387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01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反向代理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原创设计师QQ69613753    _10"/>
          <p:cNvSpPr>
            <a:spLocks noChangeArrowheads="1"/>
          </p:cNvSpPr>
          <p:nvPr/>
        </p:nvSpPr>
        <p:spPr bwMode="auto">
          <a:xfrm>
            <a:off x="8627183" y="1942375"/>
            <a:ext cx="1285989" cy="1286387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流量管控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原创设计师QQ69613753    _13"/>
          <p:cNvSpPr>
            <a:spLocks noEditPoints="1"/>
          </p:cNvSpPr>
          <p:nvPr/>
        </p:nvSpPr>
        <p:spPr bwMode="auto">
          <a:xfrm>
            <a:off x="5160371" y="4630158"/>
            <a:ext cx="415174" cy="337642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/>
          </a:p>
        </p:txBody>
      </p:sp>
      <p:sp>
        <p:nvSpPr>
          <p:cNvPr id="41" name="原创设计师QQ69613753    _14"/>
          <p:cNvSpPr>
            <a:spLocks noEditPoints="1"/>
          </p:cNvSpPr>
          <p:nvPr/>
        </p:nvSpPr>
        <p:spPr bwMode="auto">
          <a:xfrm>
            <a:off x="2282822" y="1498558"/>
            <a:ext cx="351040" cy="395041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/>
          </a:p>
        </p:txBody>
      </p:sp>
      <p:sp>
        <p:nvSpPr>
          <p:cNvPr id="43" name="原创设计师QQ69613753    _16"/>
          <p:cNvSpPr>
            <a:spLocks noChangeArrowheads="1"/>
          </p:cNvSpPr>
          <p:nvPr/>
        </p:nvSpPr>
        <p:spPr bwMode="auto">
          <a:xfrm>
            <a:off x="1159972" y="2125573"/>
            <a:ext cx="2596741" cy="267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企业服务网关</a:t>
            </a:r>
            <a:endParaRPr lang="zh-CN" altLang="en-US" sz="1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企业需要将自身数据、能力等作为开发平台</a:t>
            </a:r>
            <a:r>
              <a:rPr lang="en-US" altLang="zh-CN" sz="11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向外提供服务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，以特定协议向外开放；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对企业内外服务间的调用治理，需要满足如下需求：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一、企业将自身数据、能力对外提供服务需要做到服务的高可用性（多路</a:t>
            </a:r>
            <a:r>
              <a:rPr lang="en-US" altLang="zh-CN" sz="11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负载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），能力的多样性（灵活</a:t>
            </a:r>
            <a:r>
              <a:rPr lang="en-US" altLang="zh-CN" sz="11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聚合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）；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二、</a:t>
            </a:r>
            <a:r>
              <a:rPr lang="en-US" altLang="zh-CN" sz="11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开放协议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涉及到企业应用或第三方服务的接入、接入规则的转换、接入权限的管理、调用频率管理等；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以上需求抽象成独立产品--企业服务网关。 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原创设计师QQ69613753    _17"/>
          <p:cNvSpPr>
            <a:spLocks noChangeArrowheads="1"/>
          </p:cNvSpPr>
          <p:nvPr/>
        </p:nvSpPr>
        <p:spPr bwMode="auto">
          <a:xfrm>
            <a:off x="2350135" y="5099050"/>
            <a:ext cx="6036945" cy="166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内部业务</a:t>
            </a:r>
            <a:r>
              <a:rPr lang="en-US" altLang="zh-CN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网关</a:t>
            </a:r>
            <a:endParaRPr lang="zh-CN" altLang="en-US" sz="1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、满足</a:t>
            </a:r>
            <a:r>
              <a:rPr lang="zh-CN" altLang="en-US" sz="11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前端服务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后端不同服务群体，不需要群体访问，通过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代理网关进行聚合；</a:t>
            </a:r>
            <a:endParaRPr lang="en-US" altLang="zh-CN" sz="11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2、</a:t>
            </a:r>
            <a:r>
              <a:rPr lang="en-US" altLang="zh-CN" sz="11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微服务架构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对企业实施上是逐步完成的，前期企业有很多</a:t>
            </a:r>
            <a:r>
              <a:rPr lang="en-US" altLang="zh-CN" sz="11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遗留系统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不同的语言开发设计的系统也比较多，要全部抽取为同一群体的微服务管理成本也会更复杂。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因此组织架构情况必然面临：多个独立的</a:t>
            </a:r>
            <a:r>
              <a:rPr lang="zh-CN" altLang="en-US" sz="11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服务群体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但由于不同微服务群体间存在大量的API服务互相调用，对服务间调用的治理，需处理其负载均衡，路由分发，访问控制，服务代理等功能；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因此API网关就随之诞生，成为企业内部各微服务群体之间的API管理平台。 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原创设计师QQ69613753    _19"/>
          <p:cNvSpPr>
            <a:spLocks noChangeArrowheads="1"/>
          </p:cNvSpPr>
          <p:nvPr/>
        </p:nvSpPr>
        <p:spPr bwMode="auto">
          <a:xfrm>
            <a:off x="9913172" y="2369076"/>
            <a:ext cx="1285989" cy="1286387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03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分而治之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原创设计师QQ69613753    _20"/>
          <p:cNvSpPr>
            <a:spLocks noChangeArrowheads="1"/>
          </p:cNvSpPr>
          <p:nvPr/>
        </p:nvSpPr>
        <p:spPr bwMode="auto">
          <a:xfrm>
            <a:off x="9247036" y="3579105"/>
            <a:ext cx="1285989" cy="1286387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04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高度自治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64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功能案例场景</a:t>
            </a:r>
            <a:endParaRPr lang="zh-CN" sz="3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9"/>
          <p:cNvSpPr/>
          <p:nvPr/>
        </p:nvSpPr>
        <p:spPr>
          <a:xfrm>
            <a:off x="4440657" y="2543348"/>
            <a:ext cx="3310686" cy="331068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141E40">
                  <a:alpha val="0"/>
                </a:srgbClr>
              </a:gs>
              <a:gs pos="53000">
                <a:srgbClr val="0B1123"/>
              </a:gs>
            </a:gsLst>
            <a:lin ang="16200000" scaled="1"/>
            <a:tileRect/>
          </a:gradFill>
          <a:ln>
            <a:solidFill>
              <a:srgbClr val="1B2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6" name="Chart 8"/>
          <p:cNvGraphicFramePr/>
          <p:nvPr/>
        </p:nvGraphicFramePr>
        <p:xfrm>
          <a:off x="3279175" y="2214711"/>
          <a:ext cx="5633651" cy="3755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7" name="Group 1"/>
          <p:cNvGrpSpPr/>
          <p:nvPr/>
        </p:nvGrpSpPr>
        <p:grpSpPr>
          <a:xfrm>
            <a:off x="4470796" y="2494533"/>
            <a:ext cx="3250408" cy="3099816"/>
            <a:chOff x="4470796" y="2494533"/>
            <a:chExt cx="3250408" cy="3099816"/>
          </a:xfrm>
        </p:grpSpPr>
        <p:sp>
          <p:nvSpPr>
            <p:cNvPr id="8" name="Oval 30"/>
            <p:cNvSpPr/>
            <p:nvPr/>
          </p:nvSpPr>
          <p:spPr>
            <a:xfrm>
              <a:off x="5074443" y="5518149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31"/>
            <p:cNvSpPr/>
            <p:nvPr/>
          </p:nvSpPr>
          <p:spPr>
            <a:xfrm>
              <a:off x="7041355" y="5518149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33"/>
            <p:cNvSpPr/>
            <p:nvPr/>
          </p:nvSpPr>
          <p:spPr>
            <a:xfrm>
              <a:off x="6057899" y="2494533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32"/>
            <p:cNvSpPr/>
            <p:nvPr/>
          </p:nvSpPr>
          <p:spPr>
            <a:xfrm>
              <a:off x="7645002" y="3644899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34"/>
            <p:cNvSpPr/>
            <p:nvPr/>
          </p:nvSpPr>
          <p:spPr>
            <a:xfrm>
              <a:off x="4470796" y="3644899"/>
              <a:ext cx="76202" cy="76200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0"/>
          <p:cNvGrpSpPr/>
          <p:nvPr/>
        </p:nvGrpSpPr>
        <p:grpSpPr>
          <a:xfrm flipH="1">
            <a:off x="7815392" y="5262963"/>
            <a:ext cx="2333682" cy="1310761"/>
            <a:chOff x="2511622" y="5314347"/>
            <a:chExt cx="2430509" cy="1365147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2705100" y="5621338"/>
              <a:ext cx="2237030" cy="1058156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en-US" altLang="ko-KR" sz="1000" b="0">
                  <a:effectLst/>
                  <a:latin typeface="Calibri" panose="020F0502020204030204" pitchFamily="34" charset="0"/>
                </a:rPr>
                <a:t>随着移动、物联网的普及，API 需要支持更多的终端设备，以扩充业务规模，但同时也带来系统复杂性的提升。通过 API 网关可以使 API 适配多端，企业只需要在 API 网关调整 API 定义，无需做额外工作</a:t>
              </a:r>
              <a:endParaRPr lang="en-US" altLang="ko-KR" sz="1000" b="0"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1" name="TextBox 22"/>
            <p:cNvSpPr txBox="1"/>
            <p:nvPr/>
          </p:nvSpPr>
          <p:spPr>
            <a:xfrm>
              <a:off x="2511622" y="5314347"/>
              <a:ext cx="2430509" cy="38358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多端兼容</a:t>
              </a:r>
              <a:endParaRPr lang="zh-CN" altLang="en-US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Group 38"/>
          <p:cNvGrpSpPr/>
          <p:nvPr/>
        </p:nvGrpSpPr>
        <p:grpSpPr>
          <a:xfrm>
            <a:off x="7338732" y="5416415"/>
            <a:ext cx="391869" cy="390149"/>
            <a:chOff x="2840038" y="4406900"/>
            <a:chExt cx="723900" cy="720725"/>
          </a:xfrm>
          <a:solidFill>
            <a:schemeClr val="bg1"/>
          </a:solidFill>
        </p:grpSpPr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2840038" y="4406900"/>
              <a:ext cx="723900" cy="720725"/>
            </a:xfrm>
            <a:custGeom>
              <a:avLst/>
              <a:gdLst>
                <a:gd name="T0" fmla="*/ 440 w 456"/>
                <a:gd name="T1" fmla="*/ 141 h 454"/>
                <a:gd name="T2" fmla="*/ 404 w 456"/>
                <a:gd name="T3" fmla="*/ 82 h 454"/>
                <a:gd name="T4" fmla="*/ 287 w 456"/>
                <a:gd name="T5" fmla="*/ 7 h 454"/>
                <a:gd name="T6" fmla="*/ 192 w 456"/>
                <a:gd name="T7" fmla="*/ 2 h 454"/>
                <a:gd name="T8" fmla="*/ 146 w 456"/>
                <a:gd name="T9" fmla="*/ 15 h 454"/>
                <a:gd name="T10" fmla="*/ 63 w 456"/>
                <a:gd name="T11" fmla="*/ 70 h 454"/>
                <a:gd name="T12" fmla="*/ 8 w 456"/>
                <a:gd name="T13" fmla="*/ 168 h 454"/>
                <a:gd name="T14" fmla="*/ 0 w 456"/>
                <a:gd name="T15" fmla="*/ 227 h 454"/>
                <a:gd name="T16" fmla="*/ 1 w 456"/>
                <a:gd name="T17" fmla="*/ 246 h 454"/>
                <a:gd name="T18" fmla="*/ 2 w 456"/>
                <a:gd name="T19" fmla="*/ 256 h 454"/>
                <a:gd name="T20" fmla="*/ 20 w 456"/>
                <a:gd name="T21" fmla="*/ 319 h 454"/>
                <a:gd name="T22" fmla="*/ 45 w 456"/>
                <a:gd name="T23" fmla="*/ 364 h 454"/>
                <a:gd name="T24" fmla="*/ 122 w 456"/>
                <a:gd name="T25" fmla="*/ 428 h 454"/>
                <a:gd name="T26" fmla="*/ 204 w 456"/>
                <a:gd name="T27" fmla="*/ 453 h 454"/>
                <a:gd name="T28" fmla="*/ 218 w 456"/>
                <a:gd name="T29" fmla="*/ 454 h 454"/>
                <a:gd name="T30" fmla="*/ 264 w 456"/>
                <a:gd name="T31" fmla="*/ 452 h 454"/>
                <a:gd name="T32" fmla="*/ 362 w 456"/>
                <a:gd name="T33" fmla="*/ 411 h 454"/>
                <a:gd name="T34" fmla="*/ 418 w 456"/>
                <a:gd name="T35" fmla="*/ 354 h 454"/>
                <a:gd name="T36" fmla="*/ 455 w 456"/>
                <a:gd name="T37" fmla="*/ 249 h 454"/>
                <a:gd name="T38" fmla="*/ 313 w 456"/>
                <a:gd name="T39" fmla="*/ 344 h 454"/>
                <a:gd name="T40" fmla="*/ 240 w 456"/>
                <a:gd name="T41" fmla="*/ 372 h 454"/>
                <a:gd name="T42" fmla="*/ 159 w 456"/>
                <a:gd name="T43" fmla="*/ 355 h 454"/>
                <a:gd name="T44" fmla="*/ 94 w 456"/>
                <a:gd name="T45" fmla="*/ 284 h 454"/>
                <a:gd name="T46" fmla="*/ 84 w 456"/>
                <a:gd name="T47" fmla="*/ 204 h 454"/>
                <a:gd name="T48" fmla="*/ 118 w 456"/>
                <a:gd name="T49" fmla="*/ 132 h 454"/>
                <a:gd name="T50" fmla="*/ 184 w 456"/>
                <a:gd name="T51" fmla="*/ 88 h 454"/>
                <a:gd name="T52" fmla="*/ 228 w 456"/>
                <a:gd name="T53" fmla="*/ 82 h 454"/>
                <a:gd name="T54" fmla="*/ 323 w 456"/>
                <a:gd name="T55" fmla="*/ 116 h 454"/>
                <a:gd name="T56" fmla="*/ 363 w 456"/>
                <a:gd name="T57" fmla="*/ 171 h 454"/>
                <a:gd name="T58" fmla="*/ 374 w 456"/>
                <a:gd name="T59" fmla="*/ 227 h 454"/>
                <a:gd name="T60" fmla="*/ 339 w 456"/>
                <a:gd name="T61" fmla="*/ 321 h 454"/>
                <a:gd name="T62" fmla="*/ 387 w 456"/>
                <a:gd name="T63" fmla="*/ 209 h 454"/>
                <a:gd name="T64" fmla="*/ 362 w 456"/>
                <a:gd name="T65" fmla="*/ 139 h 454"/>
                <a:gd name="T66" fmla="*/ 435 w 456"/>
                <a:gd name="T67" fmla="*/ 176 h 454"/>
                <a:gd name="T68" fmla="*/ 240 w 456"/>
                <a:gd name="T69" fmla="*/ 14 h 454"/>
                <a:gd name="T70" fmla="*/ 362 w 456"/>
                <a:gd name="T71" fmla="*/ 59 h 454"/>
                <a:gd name="T72" fmla="*/ 341 w 456"/>
                <a:gd name="T73" fmla="*/ 114 h 454"/>
                <a:gd name="T74" fmla="*/ 228 w 456"/>
                <a:gd name="T75" fmla="*/ 68 h 454"/>
                <a:gd name="T76" fmla="*/ 169 w 456"/>
                <a:gd name="T77" fmla="*/ 22 h 454"/>
                <a:gd name="T78" fmla="*/ 228 w 456"/>
                <a:gd name="T79" fmla="*/ 440 h 454"/>
                <a:gd name="T80" fmla="*/ 215 w 456"/>
                <a:gd name="T81" fmla="*/ 440 h 454"/>
                <a:gd name="T82" fmla="*/ 165 w 456"/>
                <a:gd name="T83" fmla="*/ 432 h 454"/>
                <a:gd name="T84" fmla="*/ 84 w 456"/>
                <a:gd name="T85" fmla="*/ 384 h 454"/>
                <a:gd name="T86" fmla="*/ 36 w 456"/>
                <a:gd name="T87" fmla="*/ 319 h 454"/>
                <a:gd name="T88" fmla="*/ 17 w 456"/>
                <a:gd name="T89" fmla="*/ 262 h 454"/>
                <a:gd name="T90" fmla="*/ 16 w 456"/>
                <a:gd name="T91" fmla="*/ 250 h 454"/>
                <a:gd name="T92" fmla="*/ 15 w 456"/>
                <a:gd name="T93" fmla="*/ 227 h 454"/>
                <a:gd name="T94" fmla="*/ 18 w 456"/>
                <a:gd name="T95" fmla="*/ 186 h 454"/>
                <a:gd name="T96" fmla="*/ 63 w 456"/>
                <a:gd name="T97" fmla="*/ 90 h 454"/>
                <a:gd name="T98" fmla="*/ 150 w 456"/>
                <a:gd name="T99" fmla="*/ 28 h 454"/>
                <a:gd name="T100" fmla="*/ 150 w 456"/>
                <a:gd name="T101" fmla="*/ 88 h 454"/>
                <a:gd name="T102" fmla="*/ 91 w 456"/>
                <a:gd name="T103" fmla="*/ 145 h 454"/>
                <a:gd name="T104" fmla="*/ 68 w 456"/>
                <a:gd name="T105" fmla="*/ 227 h 454"/>
                <a:gd name="T106" fmla="*/ 96 w 456"/>
                <a:gd name="T107" fmla="*/ 316 h 454"/>
                <a:gd name="T108" fmla="*/ 180 w 456"/>
                <a:gd name="T109" fmla="*/ 380 h 454"/>
                <a:gd name="T110" fmla="*/ 264 w 456"/>
                <a:gd name="T111" fmla="*/ 383 h 454"/>
                <a:gd name="T112" fmla="*/ 348 w 456"/>
                <a:gd name="T113" fmla="*/ 404 h 454"/>
                <a:gd name="T114" fmla="*/ 244 w 456"/>
                <a:gd name="T115" fmla="*/ 440 h 454"/>
                <a:gd name="T116" fmla="*/ 441 w 456"/>
                <a:gd name="T117" fmla="*/ 249 h 454"/>
                <a:gd name="T118" fmla="*/ 379 w 456"/>
                <a:gd name="T119" fmla="*/ 378 h 454"/>
                <a:gd name="T120" fmla="*/ 340 w 456"/>
                <a:gd name="T121" fmla="*/ 341 h 454"/>
                <a:gd name="T122" fmla="*/ 388 w 456"/>
                <a:gd name="T123" fmla="*/ 23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6" h="454">
                  <a:moveTo>
                    <a:pt x="456" y="226"/>
                  </a:moveTo>
                  <a:lnTo>
                    <a:pt x="456" y="226"/>
                  </a:lnTo>
                  <a:lnTo>
                    <a:pt x="456" y="209"/>
                  </a:lnTo>
                  <a:lnTo>
                    <a:pt x="454" y="192"/>
                  </a:lnTo>
                  <a:lnTo>
                    <a:pt x="450" y="175"/>
                  </a:lnTo>
                  <a:lnTo>
                    <a:pt x="445" y="157"/>
                  </a:lnTo>
                  <a:lnTo>
                    <a:pt x="440" y="141"/>
                  </a:lnTo>
                  <a:lnTo>
                    <a:pt x="432" y="126"/>
                  </a:lnTo>
                  <a:lnTo>
                    <a:pt x="423" y="110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0" y="90"/>
                  </a:lnTo>
                  <a:lnTo>
                    <a:pt x="410" y="90"/>
                  </a:lnTo>
                  <a:lnTo>
                    <a:pt x="404" y="82"/>
                  </a:lnTo>
                  <a:lnTo>
                    <a:pt x="404" y="82"/>
                  </a:lnTo>
                  <a:lnTo>
                    <a:pt x="388" y="64"/>
                  </a:lnTo>
                  <a:lnTo>
                    <a:pt x="371" y="48"/>
                  </a:lnTo>
                  <a:lnTo>
                    <a:pt x="351" y="34"/>
                  </a:lnTo>
                  <a:lnTo>
                    <a:pt x="332" y="23"/>
                  </a:lnTo>
                  <a:lnTo>
                    <a:pt x="310" y="14"/>
                  </a:lnTo>
                  <a:lnTo>
                    <a:pt x="287" y="7"/>
                  </a:lnTo>
                  <a:lnTo>
                    <a:pt x="265" y="2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10" y="0"/>
                  </a:lnTo>
                  <a:lnTo>
                    <a:pt x="192" y="2"/>
                  </a:lnTo>
                  <a:lnTo>
                    <a:pt x="175" y="5"/>
                  </a:lnTo>
                  <a:lnTo>
                    <a:pt x="158" y="10"/>
                  </a:lnTo>
                  <a:lnTo>
                    <a:pt x="157" y="10"/>
                  </a:lnTo>
                  <a:lnTo>
                    <a:pt x="156" y="11"/>
                  </a:lnTo>
                  <a:lnTo>
                    <a:pt x="156" y="11"/>
                  </a:lnTo>
                  <a:lnTo>
                    <a:pt x="148" y="14"/>
                  </a:lnTo>
                  <a:lnTo>
                    <a:pt x="146" y="15"/>
                  </a:lnTo>
                  <a:lnTo>
                    <a:pt x="146" y="15"/>
                  </a:lnTo>
                  <a:lnTo>
                    <a:pt x="130" y="21"/>
                  </a:lnTo>
                  <a:lnTo>
                    <a:pt x="115" y="30"/>
                  </a:lnTo>
                  <a:lnTo>
                    <a:pt x="101" y="38"/>
                  </a:lnTo>
                  <a:lnTo>
                    <a:pt x="88" y="47"/>
                  </a:lnTo>
                  <a:lnTo>
                    <a:pt x="75" y="58"/>
                  </a:lnTo>
                  <a:lnTo>
                    <a:pt x="63" y="70"/>
                  </a:lnTo>
                  <a:lnTo>
                    <a:pt x="52" y="82"/>
                  </a:lnTo>
                  <a:lnTo>
                    <a:pt x="42" y="95"/>
                  </a:lnTo>
                  <a:lnTo>
                    <a:pt x="34" y="108"/>
                  </a:lnTo>
                  <a:lnTo>
                    <a:pt x="25" y="122"/>
                  </a:lnTo>
                  <a:lnTo>
                    <a:pt x="18" y="137"/>
                  </a:lnTo>
                  <a:lnTo>
                    <a:pt x="13" y="152"/>
                  </a:lnTo>
                  <a:lnTo>
                    <a:pt x="8" y="168"/>
                  </a:lnTo>
                  <a:lnTo>
                    <a:pt x="4" y="184"/>
                  </a:lnTo>
                  <a:lnTo>
                    <a:pt x="2" y="200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0" y="223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36"/>
                  </a:lnTo>
                  <a:lnTo>
                    <a:pt x="1" y="237"/>
                  </a:lnTo>
                  <a:lnTo>
                    <a:pt x="1" y="237"/>
                  </a:lnTo>
                  <a:lnTo>
                    <a:pt x="1" y="239"/>
                  </a:lnTo>
                  <a:lnTo>
                    <a:pt x="1" y="239"/>
                  </a:lnTo>
                  <a:lnTo>
                    <a:pt x="1" y="246"/>
                  </a:lnTo>
                  <a:lnTo>
                    <a:pt x="1" y="248"/>
                  </a:lnTo>
                  <a:lnTo>
                    <a:pt x="1" y="248"/>
                  </a:lnTo>
                  <a:lnTo>
                    <a:pt x="2" y="251"/>
                  </a:lnTo>
                  <a:lnTo>
                    <a:pt x="2" y="251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2" y="256"/>
                  </a:lnTo>
                  <a:lnTo>
                    <a:pt x="3" y="263"/>
                  </a:lnTo>
                  <a:lnTo>
                    <a:pt x="3" y="264"/>
                  </a:lnTo>
                  <a:lnTo>
                    <a:pt x="3" y="264"/>
                  </a:lnTo>
                  <a:lnTo>
                    <a:pt x="7" y="278"/>
                  </a:lnTo>
                  <a:lnTo>
                    <a:pt x="10" y="292"/>
                  </a:lnTo>
                  <a:lnTo>
                    <a:pt x="14" y="305"/>
                  </a:lnTo>
                  <a:lnTo>
                    <a:pt x="20" y="319"/>
                  </a:lnTo>
                  <a:lnTo>
                    <a:pt x="21" y="320"/>
                  </a:lnTo>
                  <a:lnTo>
                    <a:pt x="21" y="320"/>
                  </a:lnTo>
                  <a:lnTo>
                    <a:pt x="23" y="326"/>
                  </a:lnTo>
                  <a:lnTo>
                    <a:pt x="23" y="326"/>
                  </a:lnTo>
                  <a:lnTo>
                    <a:pt x="30" y="339"/>
                  </a:lnTo>
                  <a:lnTo>
                    <a:pt x="38" y="352"/>
                  </a:lnTo>
                  <a:lnTo>
                    <a:pt x="45" y="364"/>
                  </a:lnTo>
                  <a:lnTo>
                    <a:pt x="55" y="374"/>
                  </a:lnTo>
                  <a:lnTo>
                    <a:pt x="65" y="385"/>
                  </a:lnTo>
                  <a:lnTo>
                    <a:pt x="75" y="395"/>
                  </a:lnTo>
                  <a:lnTo>
                    <a:pt x="85" y="405"/>
                  </a:lnTo>
                  <a:lnTo>
                    <a:pt x="97" y="413"/>
                  </a:lnTo>
                  <a:lnTo>
                    <a:pt x="109" y="421"/>
                  </a:lnTo>
                  <a:lnTo>
                    <a:pt x="122" y="428"/>
                  </a:lnTo>
                  <a:lnTo>
                    <a:pt x="135" y="435"/>
                  </a:lnTo>
                  <a:lnTo>
                    <a:pt x="148" y="440"/>
                  </a:lnTo>
                  <a:lnTo>
                    <a:pt x="162" y="445"/>
                  </a:lnTo>
                  <a:lnTo>
                    <a:pt x="176" y="449"/>
                  </a:lnTo>
                  <a:lnTo>
                    <a:pt x="190" y="451"/>
                  </a:lnTo>
                  <a:lnTo>
                    <a:pt x="204" y="453"/>
                  </a:lnTo>
                  <a:lnTo>
                    <a:pt x="204" y="453"/>
                  </a:lnTo>
                  <a:lnTo>
                    <a:pt x="205" y="453"/>
                  </a:lnTo>
                  <a:lnTo>
                    <a:pt x="205" y="453"/>
                  </a:lnTo>
                  <a:lnTo>
                    <a:pt x="214" y="454"/>
                  </a:lnTo>
                  <a:lnTo>
                    <a:pt x="215" y="454"/>
                  </a:lnTo>
                  <a:lnTo>
                    <a:pt x="215" y="454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3" y="454"/>
                  </a:lnTo>
                  <a:lnTo>
                    <a:pt x="226" y="454"/>
                  </a:lnTo>
                  <a:lnTo>
                    <a:pt x="226" y="454"/>
                  </a:lnTo>
                  <a:lnTo>
                    <a:pt x="228" y="454"/>
                  </a:lnTo>
                  <a:lnTo>
                    <a:pt x="228" y="454"/>
                  </a:lnTo>
                  <a:lnTo>
                    <a:pt x="246" y="454"/>
                  </a:lnTo>
                  <a:lnTo>
                    <a:pt x="264" y="452"/>
                  </a:lnTo>
                  <a:lnTo>
                    <a:pt x="282" y="449"/>
                  </a:lnTo>
                  <a:lnTo>
                    <a:pt x="298" y="443"/>
                  </a:lnTo>
                  <a:lnTo>
                    <a:pt x="315" y="437"/>
                  </a:lnTo>
                  <a:lnTo>
                    <a:pt x="332" y="429"/>
                  </a:lnTo>
                  <a:lnTo>
                    <a:pt x="347" y="42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73" y="404"/>
                  </a:lnTo>
                  <a:lnTo>
                    <a:pt x="373" y="404"/>
                  </a:lnTo>
                  <a:lnTo>
                    <a:pt x="390" y="388"/>
                  </a:lnTo>
                  <a:lnTo>
                    <a:pt x="405" y="371"/>
                  </a:lnTo>
                  <a:lnTo>
                    <a:pt x="418" y="354"/>
                  </a:lnTo>
                  <a:lnTo>
                    <a:pt x="430" y="335"/>
                  </a:lnTo>
                  <a:lnTo>
                    <a:pt x="439" y="315"/>
                  </a:lnTo>
                  <a:lnTo>
                    <a:pt x="446" y="294"/>
                  </a:lnTo>
                  <a:lnTo>
                    <a:pt x="452" y="273"/>
                  </a:lnTo>
                  <a:lnTo>
                    <a:pt x="455" y="250"/>
                  </a:lnTo>
                  <a:lnTo>
                    <a:pt x="455" y="249"/>
                  </a:lnTo>
                  <a:lnTo>
                    <a:pt x="455" y="249"/>
                  </a:lnTo>
                  <a:lnTo>
                    <a:pt x="456" y="239"/>
                  </a:lnTo>
                  <a:lnTo>
                    <a:pt x="456" y="239"/>
                  </a:lnTo>
                  <a:lnTo>
                    <a:pt x="456" y="239"/>
                  </a:lnTo>
                  <a:lnTo>
                    <a:pt x="456" y="226"/>
                  </a:lnTo>
                  <a:lnTo>
                    <a:pt x="456" y="226"/>
                  </a:lnTo>
                  <a:close/>
                  <a:moveTo>
                    <a:pt x="313" y="344"/>
                  </a:moveTo>
                  <a:lnTo>
                    <a:pt x="313" y="344"/>
                  </a:lnTo>
                  <a:lnTo>
                    <a:pt x="305" y="351"/>
                  </a:lnTo>
                  <a:lnTo>
                    <a:pt x="294" y="357"/>
                  </a:lnTo>
                  <a:lnTo>
                    <a:pt x="284" y="361"/>
                  </a:lnTo>
                  <a:lnTo>
                    <a:pt x="273" y="366"/>
                  </a:lnTo>
                  <a:lnTo>
                    <a:pt x="263" y="369"/>
                  </a:lnTo>
                  <a:lnTo>
                    <a:pt x="251" y="371"/>
                  </a:lnTo>
                  <a:lnTo>
                    <a:pt x="240" y="372"/>
                  </a:lnTo>
                  <a:lnTo>
                    <a:pt x="228" y="372"/>
                  </a:lnTo>
                  <a:lnTo>
                    <a:pt x="228" y="372"/>
                  </a:lnTo>
                  <a:lnTo>
                    <a:pt x="214" y="372"/>
                  </a:lnTo>
                  <a:lnTo>
                    <a:pt x="199" y="369"/>
                  </a:lnTo>
                  <a:lnTo>
                    <a:pt x="185" y="366"/>
                  </a:lnTo>
                  <a:lnTo>
                    <a:pt x="172" y="361"/>
                  </a:lnTo>
                  <a:lnTo>
                    <a:pt x="159" y="355"/>
                  </a:lnTo>
                  <a:lnTo>
                    <a:pt x="147" y="347"/>
                  </a:lnTo>
                  <a:lnTo>
                    <a:pt x="136" y="339"/>
                  </a:lnTo>
                  <a:lnTo>
                    <a:pt x="125" y="330"/>
                  </a:lnTo>
                  <a:lnTo>
                    <a:pt x="116" y="319"/>
                  </a:lnTo>
                  <a:lnTo>
                    <a:pt x="108" y="308"/>
                  </a:lnTo>
                  <a:lnTo>
                    <a:pt x="101" y="297"/>
                  </a:lnTo>
                  <a:lnTo>
                    <a:pt x="94" y="284"/>
                  </a:lnTo>
                  <a:lnTo>
                    <a:pt x="90" y="271"/>
                  </a:lnTo>
                  <a:lnTo>
                    <a:pt x="85" y="257"/>
                  </a:lnTo>
                  <a:lnTo>
                    <a:pt x="83" y="242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16"/>
                  </a:lnTo>
                  <a:lnTo>
                    <a:pt x="84" y="204"/>
                  </a:lnTo>
                  <a:lnTo>
                    <a:pt x="86" y="192"/>
                  </a:lnTo>
                  <a:lnTo>
                    <a:pt x="90" y="181"/>
                  </a:lnTo>
                  <a:lnTo>
                    <a:pt x="94" y="170"/>
                  </a:lnTo>
                  <a:lnTo>
                    <a:pt x="98" y="161"/>
                  </a:lnTo>
                  <a:lnTo>
                    <a:pt x="104" y="151"/>
                  </a:lnTo>
                  <a:lnTo>
                    <a:pt x="110" y="141"/>
                  </a:lnTo>
                  <a:lnTo>
                    <a:pt x="118" y="132"/>
                  </a:lnTo>
                  <a:lnTo>
                    <a:pt x="125" y="124"/>
                  </a:lnTo>
                  <a:lnTo>
                    <a:pt x="133" y="116"/>
                  </a:lnTo>
                  <a:lnTo>
                    <a:pt x="143" y="110"/>
                  </a:lnTo>
                  <a:lnTo>
                    <a:pt x="151" y="103"/>
                  </a:lnTo>
                  <a:lnTo>
                    <a:pt x="162" y="98"/>
                  </a:lnTo>
                  <a:lnTo>
                    <a:pt x="172" y="92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94" y="85"/>
                  </a:lnTo>
                  <a:lnTo>
                    <a:pt x="205" y="83"/>
                  </a:lnTo>
                  <a:lnTo>
                    <a:pt x="217" y="82"/>
                  </a:lnTo>
                  <a:lnTo>
                    <a:pt x="228" y="82"/>
                  </a:lnTo>
                  <a:lnTo>
                    <a:pt x="228" y="82"/>
                  </a:lnTo>
                  <a:lnTo>
                    <a:pt x="245" y="83"/>
                  </a:lnTo>
                  <a:lnTo>
                    <a:pt x="263" y="86"/>
                  </a:lnTo>
                  <a:lnTo>
                    <a:pt x="279" y="90"/>
                  </a:lnTo>
                  <a:lnTo>
                    <a:pt x="294" y="98"/>
                  </a:lnTo>
                  <a:lnTo>
                    <a:pt x="309" y="105"/>
                  </a:lnTo>
                  <a:lnTo>
                    <a:pt x="323" y="116"/>
                  </a:lnTo>
                  <a:lnTo>
                    <a:pt x="335" y="128"/>
                  </a:lnTo>
                  <a:lnTo>
                    <a:pt x="346" y="141"/>
                  </a:lnTo>
                  <a:lnTo>
                    <a:pt x="346" y="141"/>
                  </a:lnTo>
                  <a:lnTo>
                    <a:pt x="346" y="141"/>
                  </a:lnTo>
                  <a:lnTo>
                    <a:pt x="352" y="151"/>
                  </a:lnTo>
                  <a:lnTo>
                    <a:pt x="358" y="161"/>
                  </a:lnTo>
                  <a:lnTo>
                    <a:pt x="363" y="171"/>
                  </a:lnTo>
                  <a:lnTo>
                    <a:pt x="366" y="182"/>
                  </a:lnTo>
                  <a:lnTo>
                    <a:pt x="369" y="193"/>
                  </a:lnTo>
                  <a:lnTo>
                    <a:pt x="372" y="204"/>
                  </a:lnTo>
                  <a:lnTo>
                    <a:pt x="374" y="216"/>
                  </a:lnTo>
                  <a:lnTo>
                    <a:pt x="374" y="226"/>
                  </a:lnTo>
                  <a:lnTo>
                    <a:pt x="374" y="227"/>
                  </a:lnTo>
                  <a:lnTo>
                    <a:pt x="374" y="227"/>
                  </a:lnTo>
                  <a:lnTo>
                    <a:pt x="374" y="227"/>
                  </a:lnTo>
                  <a:lnTo>
                    <a:pt x="373" y="244"/>
                  </a:lnTo>
                  <a:lnTo>
                    <a:pt x="369" y="261"/>
                  </a:lnTo>
                  <a:lnTo>
                    <a:pt x="365" y="277"/>
                  </a:lnTo>
                  <a:lnTo>
                    <a:pt x="358" y="293"/>
                  </a:lnTo>
                  <a:lnTo>
                    <a:pt x="349" y="307"/>
                  </a:lnTo>
                  <a:lnTo>
                    <a:pt x="339" y="321"/>
                  </a:lnTo>
                  <a:lnTo>
                    <a:pt x="327" y="333"/>
                  </a:lnTo>
                  <a:lnTo>
                    <a:pt x="313" y="344"/>
                  </a:lnTo>
                  <a:lnTo>
                    <a:pt x="313" y="344"/>
                  </a:lnTo>
                  <a:close/>
                  <a:moveTo>
                    <a:pt x="442" y="220"/>
                  </a:moveTo>
                  <a:lnTo>
                    <a:pt x="388" y="220"/>
                  </a:lnTo>
                  <a:lnTo>
                    <a:pt x="388" y="220"/>
                  </a:lnTo>
                  <a:lnTo>
                    <a:pt x="387" y="209"/>
                  </a:lnTo>
                  <a:lnTo>
                    <a:pt x="386" y="198"/>
                  </a:lnTo>
                  <a:lnTo>
                    <a:pt x="383" y="188"/>
                  </a:lnTo>
                  <a:lnTo>
                    <a:pt x="380" y="178"/>
                  </a:lnTo>
                  <a:lnTo>
                    <a:pt x="377" y="167"/>
                  </a:lnTo>
                  <a:lnTo>
                    <a:pt x="373" y="157"/>
                  </a:lnTo>
                  <a:lnTo>
                    <a:pt x="367" y="149"/>
                  </a:lnTo>
                  <a:lnTo>
                    <a:pt x="362" y="139"/>
                  </a:lnTo>
                  <a:lnTo>
                    <a:pt x="405" y="108"/>
                  </a:lnTo>
                  <a:lnTo>
                    <a:pt x="405" y="108"/>
                  </a:lnTo>
                  <a:lnTo>
                    <a:pt x="413" y="119"/>
                  </a:lnTo>
                  <a:lnTo>
                    <a:pt x="420" y="134"/>
                  </a:lnTo>
                  <a:lnTo>
                    <a:pt x="427" y="146"/>
                  </a:lnTo>
                  <a:lnTo>
                    <a:pt x="431" y="161"/>
                  </a:lnTo>
                  <a:lnTo>
                    <a:pt x="435" y="176"/>
                  </a:lnTo>
                  <a:lnTo>
                    <a:pt x="439" y="190"/>
                  </a:lnTo>
                  <a:lnTo>
                    <a:pt x="441" y="205"/>
                  </a:lnTo>
                  <a:lnTo>
                    <a:pt x="442" y="220"/>
                  </a:lnTo>
                  <a:lnTo>
                    <a:pt x="442" y="220"/>
                  </a:lnTo>
                  <a:close/>
                  <a:moveTo>
                    <a:pt x="228" y="14"/>
                  </a:moveTo>
                  <a:lnTo>
                    <a:pt x="228" y="14"/>
                  </a:lnTo>
                  <a:lnTo>
                    <a:pt x="240" y="14"/>
                  </a:lnTo>
                  <a:lnTo>
                    <a:pt x="240" y="14"/>
                  </a:lnTo>
                  <a:lnTo>
                    <a:pt x="263" y="16"/>
                  </a:lnTo>
                  <a:lnTo>
                    <a:pt x="284" y="20"/>
                  </a:lnTo>
                  <a:lnTo>
                    <a:pt x="305" y="27"/>
                  </a:lnTo>
                  <a:lnTo>
                    <a:pt x="325" y="35"/>
                  </a:lnTo>
                  <a:lnTo>
                    <a:pt x="344" y="46"/>
                  </a:lnTo>
                  <a:lnTo>
                    <a:pt x="362" y="59"/>
                  </a:lnTo>
                  <a:lnTo>
                    <a:pt x="378" y="74"/>
                  </a:lnTo>
                  <a:lnTo>
                    <a:pt x="393" y="91"/>
                  </a:lnTo>
                  <a:lnTo>
                    <a:pt x="393" y="91"/>
                  </a:lnTo>
                  <a:lnTo>
                    <a:pt x="396" y="96"/>
                  </a:lnTo>
                  <a:lnTo>
                    <a:pt x="353" y="127"/>
                  </a:lnTo>
                  <a:lnTo>
                    <a:pt x="353" y="127"/>
                  </a:lnTo>
                  <a:lnTo>
                    <a:pt x="341" y="114"/>
                  </a:lnTo>
                  <a:lnTo>
                    <a:pt x="327" y="102"/>
                  </a:lnTo>
                  <a:lnTo>
                    <a:pt x="313" y="91"/>
                  </a:lnTo>
                  <a:lnTo>
                    <a:pt x="297" y="83"/>
                  </a:lnTo>
                  <a:lnTo>
                    <a:pt x="281" y="76"/>
                  </a:lnTo>
                  <a:lnTo>
                    <a:pt x="264" y="71"/>
                  </a:lnTo>
                  <a:lnTo>
                    <a:pt x="246" y="69"/>
                  </a:lnTo>
                  <a:lnTo>
                    <a:pt x="228" y="68"/>
                  </a:lnTo>
                  <a:lnTo>
                    <a:pt x="228" y="68"/>
                  </a:lnTo>
                  <a:lnTo>
                    <a:pt x="217" y="68"/>
                  </a:lnTo>
                  <a:lnTo>
                    <a:pt x="206" y="69"/>
                  </a:lnTo>
                  <a:lnTo>
                    <a:pt x="197" y="71"/>
                  </a:lnTo>
                  <a:lnTo>
                    <a:pt x="186" y="73"/>
                  </a:lnTo>
                  <a:lnTo>
                    <a:pt x="169" y="22"/>
                  </a:lnTo>
                  <a:lnTo>
                    <a:pt x="169" y="22"/>
                  </a:lnTo>
                  <a:lnTo>
                    <a:pt x="184" y="18"/>
                  </a:lnTo>
                  <a:lnTo>
                    <a:pt x="198" y="16"/>
                  </a:lnTo>
                  <a:lnTo>
                    <a:pt x="213" y="14"/>
                  </a:lnTo>
                  <a:lnTo>
                    <a:pt x="228" y="14"/>
                  </a:lnTo>
                  <a:lnTo>
                    <a:pt x="228" y="14"/>
                  </a:lnTo>
                  <a:close/>
                  <a:moveTo>
                    <a:pt x="228" y="440"/>
                  </a:moveTo>
                  <a:lnTo>
                    <a:pt x="228" y="440"/>
                  </a:lnTo>
                  <a:lnTo>
                    <a:pt x="226" y="440"/>
                  </a:lnTo>
                  <a:lnTo>
                    <a:pt x="223" y="440"/>
                  </a:lnTo>
                  <a:lnTo>
                    <a:pt x="223" y="440"/>
                  </a:lnTo>
                  <a:lnTo>
                    <a:pt x="218" y="440"/>
                  </a:lnTo>
                  <a:lnTo>
                    <a:pt x="218" y="440"/>
                  </a:lnTo>
                  <a:lnTo>
                    <a:pt x="216" y="440"/>
                  </a:lnTo>
                  <a:lnTo>
                    <a:pt x="215" y="440"/>
                  </a:lnTo>
                  <a:lnTo>
                    <a:pt x="215" y="440"/>
                  </a:lnTo>
                  <a:lnTo>
                    <a:pt x="207" y="439"/>
                  </a:lnTo>
                  <a:lnTo>
                    <a:pt x="206" y="439"/>
                  </a:lnTo>
                  <a:lnTo>
                    <a:pt x="206" y="439"/>
                  </a:lnTo>
                  <a:lnTo>
                    <a:pt x="192" y="437"/>
                  </a:lnTo>
                  <a:lnTo>
                    <a:pt x="179" y="435"/>
                  </a:lnTo>
                  <a:lnTo>
                    <a:pt x="165" y="432"/>
                  </a:lnTo>
                  <a:lnTo>
                    <a:pt x="153" y="427"/>
                  </a:lnTo>
                  <a:lnTo>
                    <a:pt x="140" y="422"/>
                  </a:lnTo>
                  <a:lnTo>
                    <a:pt x="129" y="415"/>
                  </a:lnTo>
                  <a:lnTo>
                    <a:pt x="117" y="409"/>
                  </a:lnTo>
                  <a:lnTo>
                    <a:pt x="106" y="401"/>
                  </a:lnTo>
                  <a:lnTo>
                    <a:pt x="95" y="394"/>
                  </a:lnTo>
                  <a:lnTo>
                    <a:pt x="84" y="384"/>
                  </a:lnTo>
                  <a:lnTo>
                    <a:pt x="75" y="375"/>
                  </a:lnTo>
                  <a:lnTo>
                    <a:pt x="66" y="365"/>
                  </a:lnTo>
                  <a:lnTo>
                    <a:pt x="57" y="355"/>
                  </a:lnTo>
                  <a:lnTo>
                    <a:pt x="50" y="343"/>
                  </a:lnTo>
                  <a:lnTo>
                    <a:pt x="42" y="331"/>
                  </a:lnTo>
                  <a:lnTo>
                    <a:pt x="36" y="319"/>
                  </a:lnTo>
                  <a:lnTo>
                    <a:pt x="36" y="319"/>
                  </a:lnTo>
                  <a:lnTo>
                    <a:pt x="34" y="315"/>
                  </a:lnTo>
                  <a:lnTo>
                    <a:pt x="32" y="314"/>
                  </a:lnTo>
                  <a:lnTo>
                    <a:pt x="32" y="314"/>
                  </a:lnTo>
                  <a:lnTo>
                    <a:pt x="28" y="301"/>
                  </a:lnTo>
                  <a:lnTo>
                    <a:pt x="24" y="288"/>
                  </a:lnTo>
                  <a:lnTo>
                    <a:pt x="21" y="275"/>
                  </a:lnTo>
                  <a:lnTo>
                    <a:pt x="17" y="262"/>
                  </a:lnTo>
                  <a:lnTo>
                    <a:pt x="17" y="261"/>
                  </a:lnTo>
                  <a:lnTo>
                    <a:pt x="17" y="261"/>
                  </a:lnTo>
                  <a:lnTo>
                    <a:pt x="16" y="253"/>
                  </a:lnTo>
                  <a:lnTo>
                    <a:pt x="16" y="252"/>
                  </a:lnTo>
                  <a:lnTo>
                    <a:pt x="16" y="252"/>
                  </a:lnTo>
                  <a:lnTo>
                    <a:pt x="16" y="250"/>
                  </a:lnTo>
                  <a:lnTo>
                    <a:pt x="16" y="250"/>
                  </a:lnTo>
                  <a:lnTo>
                    <a:pt x="15" y="247"/>
                  </a:lnTo>
                  <a:lnTo>
                    <a:pt x="15" y="244"/>
                  </a:lnTo>
                  <a:lnTo>
                    <a:pt x="15" y="244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5" y="236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15" y="223"/>
                  </a:lnTo>
                  <a:lnTo>
                    <a:pt x="15" y="223"/>
                  </a:lnTo>
                  <a:lnTo>
                    <a:pt x="15" y="218"/>
                  </a:lnTo>
                  <a:lnTo>
                    <a:pt x="15" y="218"/>
                  </a:lnTo>
                  <a:lnTo>
                    <a:pt x="16" y="203"/>
                  </a:lnTo>
                  <a:lnTo>
                    <a:pt x="18" y="186"/>
                  </a:lnTo>
                  <a:lnTo>
                    <a:pt x="22" y="171"/>
                  </a:lnTo>
                  <a:lnTo>
                    <a:pt x="26" y="156"/>
                  </a:lnTo>
                  <a:lnTo>
                    <a:pt x="31" y="142"/>
                  </a:lnTo>
                  <a:lnTo>
                    <a:pt x="38" y="128"/>
                  </a:lnTo>
                  <a:lnTo>
                    <a:pt x="45" y="115"/>
                  </a:lnTo>
                  <a:lnTo>
                    <a:pt x="54" y="102"/>
                  </a:lnTo>
                  <a:lnTo>
                    <a:pt x="63" y="90"/>
                  </a:lnTo>
                  <a:lnTo>
                    <a:pt x="74" y="80"/>
                  </a:lnTo>
                  <a:lnTo>
                    <a:pt x="84" y="69"/>
                  </a:lnTo>
                  <a:lnTo>
                    <a:pt x="96" y="59"/>
                  </a:lnTo>
                  <a:lnTo>
                    <a:pt x="108" y="49"/>
                  </a:lnTo>
                  <a:lnTo>
                    <a:pt x="122" y="42"/>
                  </a:lnTo>
                  <a:lnTo>
                    <a:pt x="136" y="34"/>
                  </a:lnTo>
                  <a:lnTo>
                    <a:pt x="150" y="28"/>
                  </a:lnTo>
                  <a:lnTo>
                    <a:pt x="152" y="28"/>
                  </a:lnTo>
                  <a:lnTo>
                    <a:pt x="152" y="28"/>
                  </a:lnTo>
                  <a:lnTo>
                    <a:pt x="156" y="27"/>
                  </a:lnTo>
                  <a:lnTo>
                    <a:pt x="172" y="77"/>
                  </a:lnTo>
                  <a:lnTo>
                    <a:pt x="172" y="77"/>
                  </a:lnTo>
                  <a:lnTo>
                    <a:pt x="161" y="82"/>
                  </a:lnTo>
                  <a:lnTo>
                    <a:pt x="150" y="88"/>
                  </a:lnTo>
                  <a:lnTo>
                    <a:pt x="139" y="95"/>
                  </a:lnTo>
                  <a:lnTo>
                    <a:pt x="130" y="101"/>
                  </a:lnTo>
                  <a:lnTo>
                    <a:pt x="121" y="109"/>
                  </a:lnTo>
                  <a:lnTo>
                    <a:pt x="112" y="117"/>
                  </a:lnTo>
                  <a:lnTo>
                    <a:pt x="104" y="126"/>
                  </a:lnTo>
                  <a:lnTo>
                    <a:pt x="97" y="136"/>
                  </a:lnTo>
                  <a:lnTo>
                    <a:pt x="91" y="145"/>
                  </a:lnTo>
                  <a:lnTo>
                    <a:pt x="85" y="156"/>
                  </a:lnTo>
                  <a:lnTo>
                    <a:pt x="80" y="167"/>
                  </a:lnTo>
                  <a:lnTo>
                    <a:pt x="76" y="179"/>
                  </a:lnTo>
                  <a:lnTo>
                    <a:pt x="72" y="191"/>
                  </a:lnTo>
                  <a:lnTo>
                    <a:pt x="70" y="203"/>
                  </a:lnTo>
                  <a:lnTo>
                    <a:pt x="69" y="215"/>
                  </a:lnTo>
                  <a:lnTo>
                    <a:pt x="68" y="227"/>
                  </a:lnTo>
                  <a:lnTo>
                    <a:pt x="68" y="227"/>
                  </a:lnTo>
                  <a:lnTo>
                    <a:pt x="69" y="244"/>
                  </a:lnTo>
                  <a:lnTo>
                    <a:pt x="71" y="259"/>
                  </a:lnTo>
                  <a:lnTo>
                    <a:pt x="76" y="274"/>
                  </a:lnTo>
                  <a:lnTo>
                    <a:pt x="81" y="289"/>
                  </a:lnTo>
                  <a:lnTo>
                    <a:pt x="88" y="303"/>
                  </a:lnTo>
                  <a:lnTo>
                    <a:pt x="96" y="316"/>
                  </a:lnTo>
                  <a:lnTo>
                    <a:pt x="105" y="328"/>
                  </a:lnTo>
                  <a:lnTo>
                    <a:pt x="116" y="340"/>
                  </a:lnTo>
                  <a:lnTo>
                    <a:pt x="126" y="351"/>
                  </a:lnTo>
                  <a:lnTo>
                    <a:pt x="139" y="359"/>
                  </a:lnTo>
                  <a:lnTo>
                    <a:pt x="152" y="367"/>
                  </a:lnTo>
                  <a:lnTo>
                    <a:pt x="166" y="374"/>
                  </a:lnTo>
                  <a:lnTo>
                    <a:pt x="180" y="380"/>
                  </a:lnTo>
                  <a:lnTo>
                    <a:pt x="197" y="383"/>
                  </a:lnTo>
                  <a:lnTo>
                    <a:pt x="212" y="386"/>
                  </a:lnTo>
                  <a:lnTo>
                    <a:pt x="228" y="386"/>
                  </a:lnTo>
                  <a:lnTo>
                    <a:pt x="228" y="386"/>
                  </a:lnTo>
                  <a:lnTo>
                    <a:pt x="240" y="386"/>
                  </a:lnTo>
                  <a:lnTo>
                    <a:pt x="252" y="385"/>
                  </a:lnTo>
                  <a:lnTo>
                    <a:pt x="264" y="383"/>
                  </a:lnTo>
                  <a:lnTo>
                    <a:pt x="274" y="380"/>
                  </a:lnTo>
                  <a:lnTo>
                    <a:pt x="285" y="377"/>
                  </a:lnTo>
                  <a:lnTo>
                    <a:pt x="296" y="371"/>
                  </a:lnTo>
                  <a:lnTo>
                    <a:pt x="307" y="367"/>
                  </a:lnTo>
                  <a:lnTo>
                    <a:pt x="317" y="360"/>
                  </a:lnTo>
                  <a:lnTo>
                    <a:pt x="348" y="404"/>
                  </a:lnTo>
                  <a:lnTo>
                    <a:pt x="348" y="404"/>
                  </a:lnTo>
                  <a:lnTo>
                    <a:pt x="335" y="412"/>
                  </a:lnTo>
                  <a:lnTo>
                    <a:pt x="321" y="420"/>
                  </a:lnTo>
                  <a:lnTo>
                    <a:pt x="306" y="426"/>
                  </a:lnTo>
                  <a:lnTo>
                    <a:pt x="291" y="432"/>
                  </a:lnTo>
                  <a:lnTo>
                    <a:pt x="275" y="435"/>
                  </a:lnTo>
                  <a:lnTo>
                    <a:pt x="260" y="438"/>
                  </a:lnTo>
                  <a:lnTo>
                    <a:pt x="244" y="440"/>
                  </a:lnTo>
                  <a:lnTo>
                    <a:pt x="228" y="440"/>
                  </a:lnTo>
                  <a:lnTo>
                    <a:pt x="228" y="440"/>
                  </a:lnTo>
                  <a:close/>
                  <a:moveTo>
                    <a:pt x="442" y="239"/>
                  </a:moveTo>
                  <a:lnTo>
                    <a:pt x="442" y="239"/>
                  </a:lnTo>
                  <a:lnTo>
                    <a:pt x="441" y="248"/>
                  </a:lnTo>
                  <a:lnTo>
                    <a:pt x="441" y="249"/>
                  </a:lnTo>
                  <a:lnTo>
                    <a:pt x="441" y="249"/>
                  </a:lnTo>
                  <a:lnTo>
                    <a:pt x="437" y="270"/>
                  </a:lnTo>
                  <a:lnTo>
                    <a:pt x="433" y="290"/>
                  </a:lnTo>
                  <a:lnTo>
                    <a:pt x="426" y="310"/>
                  </a:lnTo>
                  <a:lnTo>
                    <a:pt x="417" y="328"/>
                  </a:lnTo>
                  <a:lnTo>
                    <a:pt x="406" y="346"/>
                  </a:lnTo>
                  <a:lnTo>
                    <a:pt x="394" y="362"/>
                  </a:lnTo>
                  <a:lnTo>
                    <a:pt x="379" y="378"/>
                  </a:lnTo>
                  <a:lnTo>
                    <a:pt x="364" y="392"/>
                  </a:lnTo>
                  <a:lnTo>
                    <a:pt x="364" y="392"/>
                  </a:lnTo>
                  <a:lnTo>
                    <a:pt x="360" y="396"/>
                  </a:lnTo>
                  <a:lnTo>
                    <a:pt x="354" y="388"/>
                  </a:lnTo>
                  <a:lnTo>
                    <a:pt x="327" y="352"/>
                  </a:lnTo>
                  <a:lnTo>
                    <a:pt x="327" y="352"/>
                  </a:lnTo>
                  <a:lnTo>
                    <a:pt x="340" y="341"/>
                  </a:lnTo>
                  <a:lnTo>
                    <a:pt x="352" y="328"/>
                  </a:lnTo>
                  <a:lnTo>
                    <a:pt x="362" y="314"/>
                  </a:lnTo>
                  <a:lnTo>
                    <a:pt x="371" y="300"/>
                  </a:lnTo>
                  <a:lnTo>
                    <a:pt x="377" y="284"/>
                  </a:lnTo>
                  <a:lnTo>
                    <a:pt x="382" y="267"/>
                  </a:lnTo>
                  <a:lnTo>
                    <a:pt x="386" y="251"/>
                  </a:lnTo>
                  <a:lnTo>
                    <a:pt x="388" y="234"/>
                  </a:lnTo>
                  <a:lnTo>
                    <a:pt x="442" y="234"/>
                  </a:lnTo>
                  <a:lnTo>
                    <a:pt x="442" y="234"/>
                  </a:lnTo>
                  <a:lnTo>
                    <a:pt x="442" y="238"/>
                  </a:lnTo>
                  <a:lnTo>
                    <a:pt x="442" y="239"/>
                  </a:lnTo>
                  <a:lnTo>
                    <a:pt x="442" y="239"/>
                  </a:lnTo>
                  <a:lnTo>
                    <a:pt x="442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40"/>
            <p:cNvSpPr>
              <a:spLocks noEditPoints="1"/>
            </p:cNvSpPr>
            <p:nvPr/>
          </p:nvSpPr>
          <p:spPr bwMode="auto">
            <a:xfrm>
              <a:off x="3022600" y="4586288"/>
              <a:ext cx="360363" cy="361950"/>
            </a:xfrm>
            <a:custGeom>
              <a:avLst/>
              <a:gdLst>
                <a:gd name="T0" fmla="*/ 101 w 227"/>
                <a:gd name="T1" fmla="*/ 0 h 228"/>
                <a:gd name="T2" fmla="*/ 69 w 227"/>
                <a:gd name="T3" fmla="*/ 9 h 228"/>
                <a:gd name="T4" fmla="*/ 41 w 227"/>
                <a:gd name="T5" fmla="*/ 26 h 228"/>
                <a:gd name="T6" fmla="*/ 19 w 227"/>
                <a:gd name="T7" fmla="*/ 51 h 228"/>
                <a:gd name="T8" fmla="*/ 4 w 227"/>
                <a:gd name="T9" fmla="*/ 80 h 228"/>
                <a:gd name="T10" fmla="*/ 0 w 227"/>
                <a:gd name="T11" fmla="*/ 113 h 228"/>
                <a:gd name="T12" fmla="*/ 2 w 227"/>
                <a:gd name="T13" fmla="*/ 137 h 228"/>
                <a:gd name="T14" fmla="*/ 13 w 227"/>
                <a:gd name="T15" fmla="*/ 168 h 228"/>
                <a:gd name="T16" fmla="*/ 33 w 227"/>
                <a:gd name="T17" fmla="*/ 194 h 228"/>
                <a:gd name="T18" fmla="*/ 59 w 227"/>
                <a:gd name="T19" fmla="*/ 214 h 228"/>
                <a:gd name="T20" fmla="*/ 90 w 227"/>
                <a:gd name="T21" fmla="*/ 226 h 228"/>
                <a:gd name="T22" fmla="*/ 113 w 227"/>
                <a:gd name="T23" fmla="*/ 228 h 228"/>
                <a:gd name="T24" fmla="*/ 148 w 227"/>
                <a:gd name="T25" fmla="*/ 222 h 228"/>
                <a:gd name="T26" fmla="*/ 177 w 227"/>
                <a:gd name="T27" fmla="*/ 208 h 228"/>
                <a:gd name="T28" fmla="*/ 202 w 227"/>
                <a:gd name="T29" fmla="*/ 187 h 228"/>
                <a:gd name="T30" fmla="*/ 219 w 227"/>
                <a:gd name="T31" fmla="*/ 159 h 228"/>
                <a:gd name="T32" fmla="*/ 226 w 227"/>
                <a:gd name="T33" fmla="*/ 125 h 228"/>
                <a:gd name="T34" fmla="*/ 226 w 227"/>
                <a:gd name="T35" fmla="*/ 103 h 228"/>
                <a:gd name="T36" fmla="*/ 219 w 227"/>
                <a:gd name="T37" fmla="*/ 69 h 228"/>
                <a:gd name="T38" fmla="*/ 202 w 227"/>
                <a:gd name="T39" fmla="*/ 41 h 228"/>
                <a:gd name="T40" fmla="*/ 177 w 227"/>
                <a:gd name="T41" fmla="*/ 19 h 228"/>
                <a:gd name="T42" fmla="*/ 148 w 227"/>
                <a:gd name="T43" fmla="*/ 5 h 228"/>
                <a:gd name="T44" fmla="*/ 113 w 227"/>
                <a:gd name="T45" fmla="*/ 0 h 228"/>
                <a:gd name="T46" fmla="*/ 113 w 227"/>
                <a:gd name="T47" fmla="*/ 214 h 228"/>
                <a:gd name="T48" fmla="*/ 84 w 227"/>
                <a:gd name="T49" fmla="*/ 210 h 228"/>
                <a:gd name="T50" fmla="*/ 58 w 227"/>
                <a:gd name="T51" fmla="*/ 197 h 228"/>
                <a:gd name="T52" fmla="*/ 36 w 227"/>
                <a:gd name="T53" fmla="*/ 177 h 228"/>
                <a:gd name="T54" fmla="*/ 21 w 227"/>
                <a:gd name="T55" fmla="*/ 152 h 228"/>
                <a:gd name="T56" fmla="*/ 14 w 227"/>
                <a:gd name="T57" fmla="*/ 124 h 228"/>
                <a:gd name="T58" fmla="*/ 14 w 227"/>
                <a:gd name="T59" fmla="*/ 104 h 228"/>
                <a:gd name="T60" fmla="*/ 21 w 227"/>
                <a:gd name="T61" fmla="*/ 76 h 228"/>
                <a:gd name="T62" fmla="*/ 36 w 227"/>
                <a:gd name="T63" fmla="*/ 51 h 228"/>
                <a:gd name="T64" fmla="*/ 58 w 227"/>
                <a:gd name="T65" fmla="*/ 31 h 228"/>
                <a:gd name="T66" fmla="*/ 84 w 227"/>
                <a:gd name="T67" fmla="*/ 18 h 228"/>
                <a:gd name="T68" fmla="*/ 113 w 227"/>
                <a:gd name="T69" fmla="*/ 14 h 228"/>
                <a:gd name="T70" fmla="*/ 133 w 227"/>
                <a:gd name="T71" fmla="*/ 16 h 228"/>
                <a:gd name="T72" fmla="*/ 160 w 227"/>
                <a:gd name="T73" fmla="*/ 26 h 228"/>
                <a:gd name="T74" fmla="*/ 184 w 227"/>
                <a:gd name="T75" fmla="*/ 43 h 228"/>
                <a:gd name="T76" fmla="*/ 202 w 227"/>
                <a:gd name="T77" fmla="*/ 66 h 228"/>
                <a:gd name="T78" fmla="*/ 211 w 227"/>
                <a:gd name="T79" fmla="*/ 94 h 228"/>
                <a:gd name="T80" fmla="*/ 213 w 227"/>
                <a:gd name="T81" fmla="*/ 113 h 228"/>
                <a:gd name="T82" fmla="*/ 209 w 227"/>
                <a:gd name="T83" fmla="*/ 144 h 228"/>
                <a:gd name="T84" fmla="*/ 196 w 227"/>
                <a:gd name="T85" fmla="*/ 170 h 228"/>
                <a:gd name="T86" fmla="*/ 177 w 227"/>
                <a:gd name="T87" fmla="*/ 191 h 228"/>
                <a:gd name="T88" fmla="*/ 152 w 227"/>
                <a:gd name="T89" fmla="*/ 206 h 228"/>
                <a:gd name="T90" fmla="*/ 124 w 227"/>
                <a:gd name="T91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7" h="228">
                  <a:moveTo>
                    <a:pt x="113" y="0"/>
                  </a:moveTo>
                  <a:lnTo>
                    <a:pt x="113" y="0"/>
                  </a:lnTo>
                  <a:lnTo>
                    <a:pt x="101" y="0"/>
                  </a:lnTo>
                  <a:lnTo>
                    <a:pt x="90" y="2"/>
                  </a:lnTo>
                  <a:lnTo>
                    <a:pt x="79" y="5"/>
                  </a:lnTo>
                  <a:lnTo>
                    <a:pt x="69" y="9"/>
                  </a:lnTo>
                  <a:lnTo>
                    <a:pt x="59" y="14"/>
                  </a:lnTo>
                  <a:lnTo>
                    <a:pt x="49" y="19"/>
                  </a:lnTo>
                  <a:lnTo>
                    <a:pt x="41" y="26"/>
                  </a:lnTo>
                  <a:lnTo>
                    <a:pt x="33" y="33"/>
                  </a:lnTo>
                  <a:lnTo>
                    <a:pt x="25" y="41"/>
                  </a:lnTo>
                  <a:lnTo>
                    <a:pt x="19" y="51"/>
                  </a:lnTo>
                  <a:lnTo>
                    <a:pt x="13" y="59"/>
                  </a:lnTo>
                  <a:lnTo>
                    <a:pt x="8" y="69"/>
                  </a:lnTo>
                  <a:lnTo>
                    <a:pt x="4" y="80"/>
                  </a:lnTo>
                  <a:lnTo>
                    <a:pt x="2" y="91"/>
                  </a:lnTo>
                  <a:lnTo>
                    <a:pt x="0" y="10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25"/>
                  </a:lnTo>
                  <a:lnTo>
                    <a:pt x="2" y="137"/>
                  </a:lnTo>
                  <a:lnTo>
                    <a:pt x="4" y="148"/>
                  </a:lnTo>
                  <a:lnTo>
                    <a:pt x="8" y="159"/>
                  </a:lnTo>
                  <a:lnTo>
                    <a:pt x="13" y="168"/>
                  </a:lnTo>
                  <a:lnTo>
                    <a:pt x="19" y="177"/>
                  </a:lnTo>
                  <a:lnTo>
                    <a:pt x="25" y="187"/>
                  </a:lnTo>
                  <a:lnTo>
                    <a:pt x="33" y="194"/>
                  </a:lnTo>
                  <a:lnTo>
                    <a:pt x="41" y="202"/>
                  </a:lnTo>
                  <a:lnTo>
                    <a:pt x="49" y="208"/>
                  </a:lnTo>
                  <a:lnTo>
                    <a:pt x="59" y="214"/>
                  </a:lnTo>
                  <a:lnTo>
                    <a:pt x="69" y="219"/>
                  </a:lnTo>
                  <a:lnTo>
                    <a:pt x="79" y="222"/>
                  </a:lnTo>
                  <a:lnTo>
                    <a:pt x="90" y="226"/>
                  </a:lnTo>
                  <a:lnTo>
                    <a:pt x="101" y="228"/>
                  </a:lnTo>
                  <a:lnTo>
                    <a:pt x="113" y="228"/>
                  </a:lnTo>
                  <a:lnTo>
                    <a:pt x="113" y="228"/>
                  </a:lnTo>
                  <a:lnTo>
                    <a:pt x="125" y="228"/>
                  </a:lnTo>
                  <a:lnTo>
                    <a:pt x="137" y="226"/>
                  </a:lnTo>
                  <a:lnTo>
                    <a:pt x="148" y="222"/>
                  </a:lnTo>
                  <a:lnTo>
                    <a:pt x="157" y="219"/>
                  </a:lnTo>
                  <a:lnTo>
                    <a:pt x="168" y="214"/>
                  </a:lnTo>
                  <a:lnTo>
                    <a:pt x="177" y="208"/>
                  </a:lnTo>
                  <a:lnTo>
                    <a:pt x="185" y="202"/>
                  </a:lnTo>
                  <a:lnTo>
                    <a:pt x="194" y="194"/>
                  </a:lnTo>
                  <a:lnTo>
                    <a:pt x="202" y="187"/>
                  </a:lnTo>
                  <a:lnTo>
                    <a:pt x="208" y="177"/>
                  </a:lnTo>
                  <a:lnTo>
                    <a:pt x="213" y="168"/>
                  </a:lnTo>
                  <a:lnTo>
                    <a:pt x="219" y="159"/>
                  </a:lnTo>
                  <a:lnTo>
                    <a:pt x="222" y="148"/>
                  </a:lnTo>
                  <a:lnTo>
                    <a:pt x="225" y="137"/>
                  </a:lnTo>
                  <a:lnTo>
                    <a:pt x="226" y="125"/>
                  </a:lnTo>
                  <a:lnTo>
                    <a:pt x="227" y="113"/>
                  </a:lnTo>
                  <a:lnTo>
                    <a:pt x="227" y="113"/>
                  </a:lnTo>
                  <a:lnTo>
                    <a:pt x="226" y="103"/>
                  </a:lnTo>
                  <a:lnTo>
                    <a:pt x="225" y="91"/>
                  </a:lnTo>
                  <a:lnTo>
                    <a:pt x="222" y="80"/>
                  </a:lnTo>
                  <a:lnTo>
                    <a:pt x="219" y="69"/>
                  </a:lnTo>
                  <a:lnTo>
                    <a:pt x="213" y="59"/>
                  </a:lnTo>
                  <a:lnTo>
                    <a:pt x="208" y="51"/>
                  </a:lnTo>
                  <a:lnTo>
                    <a:pt x="202" y="41"/>
                  </a:lnTo>
                  <a:lnTo>
                    <a:pt x="194" y="33"/>
                  </a:lnTo>
                  <a:lnTo>
                    <a:pt x="185" y="26"/>
                  </a:lnTo>
                  <a:lnTo>
                    <a:pt x="177" y="19"/>
                  </a:lnTo>
                  <a:lnTo>
                    <a:pt x="168" y="14"/>
                  </a:lnTo>
                  <a:lnTo>
                    <a:pt x="157" y="9"/>
                  </a:lnTo>
                  <a:lnTo>
                    <a:pt x="148" y="5"/>
                  </a:lnTo>
                  <a:lnTo>
                    <a:pt x="137" y="2"/>
                  </a:lnTo>
                  <a:lnTo>
                    <a:pt x="125" y="0"/>
                  </a:lnTo>
                  <a:lnTo>
                    <a:pt x="113" y="0"/>
                  </a:lnTo>
                  <a:lnTo>
                    <a:pt x="113" y="0"/>
                  </a:lnTo>
                  <a:close/>
                  <a:moveTo>
                    <a:pt x="113" y="214"/>
                  </a:moveTo>
                  <a:lnTo>
                    <a:pt x="113" y="214"/>
                  </a:lnTo>
                  <a:lnTo>
                    <a:pt x="103" y="213"/>
                  </a:lnTo>
                  <a:lnTo>
                    <a:pt x="94" y="212"/>
                  </a:lnTo>
                  <a:lnTo>
                    <a:pt x="84" y="210"/>
                  </a:lnTo>
                  <a:lnTo>
                    <a:pt x="74" y="206"/>
                  </a:lnTo>
                  <a:lnTo>
                    <a:pt x="65" y="202"/>
                  </a:lnTo>
                  <a:lnTo>
                    <a:pt x="58" y="197"/>
                  </a:lnTo>
                  <a:lnTo>
                    <a:pt x="49" y="191"/>
                  </a:lnTo>
                  <a:lnTo>
                    <a:pt x="43" y="185"/>
                  </a:lnTo>
                  <a:lnTo>
                    <a:pt x="36" y="177"/>
                  </a:lnTo>
                  <a:lnTo>
                    <a:pt x="31" y="170"/>
                  </a:lnTo>
                  <a:lnTo>
                    <a:pt x="25" y="162"/>
                  </a:lnTo>
                  <a:lnTo>
                    <a:pt x="21" y="152"/>
                  </a:lnTo>
                  <a:lnTo>
                    <a:pt x="18" y="144"/>
                  </a:lnTo>
                  <a:lnTo>
                    <a:pt x="16" y="134"/>
                  </a:lnTo>
                  <a:lnTo>
                    <a:pt x="14" y="124"/>
                  </a:lnTo>
                  <a:lnTo>
                    <a:pt x="14" y="113"/>
                  </a:lnTo>
                  <a:lnTo>
                    <a:pt x="14" y="113"/>
                  </a:lnTo>
                  <a:lnTo>
                    <a:pt x="14" y="104"/>
                  </a:lnTo>
                  <a:lnTo>
                    <a:pt x="16" y="94"/>
                  </a:lnTo>
                  <a:lnTo>
                    <a:pt x="18" y="84"/>
                  </a:lnTo>
                  <a:lnTo>
                    <a:pt x="21" y="76"/>
                  </a:lnTo>
                  <a:lnTo>
                    <a:pt x="25" y="66"/>
                  </a:lnTo>
                  <a:lnTo>
                    <a:pt x="31" y="58"/>
                  </a:lnTo>
                  <a:lnTo>
                    <a:pt x="36" y="51"/>
                  </a:lnTo>
                  <a:lnTo>
                    <a:pt x="43" y="43"/>
                  </a:lnTo>
                  <a:lnTo>
                    <a:pt x="49" y="37"/>
                  </a:lnTo>
                  <a:lnTo>
                    <a:pt x="58" y="31"/>
                  </a:lnTo>
                  <a:lnTo>
                    <a:pt x="65" y="26"/>
                  </a:lnTo>
                  <a:lnTo>
                    <a:pt x="74" y="22"/>
                  </a:lnTo>
                  <a:lnTo>
                    <a:pt x="84" y="18"/>
                  </a:lnTo>
                  <a:lnTo>
                    <a:pt x="94" y="16"/>
                  </a:lnTo>
                  <a:lnTo>
                    <a:pt x="103" y="15"/>
                  </a:lnTo>
                  <a:lnTo>
                    <a:pt x="113" y="14"/>
                  </a:lnTo>
                  <a:lnTo>
                    <a:pt x="113" y="14"/>
                  </a:lnTo>
                  <a:lnTo>
                    <a:pt x="124" y="15"/>
                  </a:lnTo>
                  <a:lnTo>
                    <a:pt x="133" y="16"/>
                  </a:lnTo>
                  <a:lnTo>
                    <a:pt x="143" y="18"/>
                  </a:lnTo>
                  <a:lnTo>
                    <a:pt x="152" y="22"/>
                  </a:lnTo>
                  <a:lnTo>
                    <a:pt x="160" y="26"/>
                  </a:lnTo>
                  <a:lnTo>
                    <a:pt x="169" y="31"/>
                  </a:lnTo>
                  <a:lnTo>
                    <a:pt x="177" y="37"/>
                  </a:lnTo>
                  <a:lnTo>
                    <a:pt x="184" y="43"/>
                  </a:lnTo>
                  <a:lnTo>
                    <a:pt x="191" y="51"/>
                  </a:lnTo>
                  <a:lnTo>
                    <a:pt x="196" y="58"/>
                  </a:lnTo>
                  <a:lnTo>
                    <a:pt x="202" y="66"/>
                  </a:lnTo>
                  <a:lnTo>
                    <a:pt x="205" y="76"/>
                  </a:lnTo>
                  <a:lnTo>
                    <a:pt x="209" y="84"/>
                  </a:lnTo>
                  <a:lnTo>
                    <a:pt x="211" y="94"/>
                  </a:lnTo>
                  <a:lnTo>
                    <a:pt x="212" y="104"/>
                  </a:lnTo>
                  <a:lnTo>
                    <a:pt x="213" y="113"/>
                  </a:lnTo>
                  <a:lnTo>
                    <a:pt x="213" y="113"/>
                  </a:lnTo>
                  <a:lnTo>
                    <a:pt x="212" y="124"/>
                  </a:lnTo>
                  <a:lnTo>
                    <a:pt x="211" y="134"/>
                  </a:lnTo>
                  <a:lnTo>
                    <a:pt x="209" y="144"/>
                  </a:lnTo>
                  <a:lnTo>
                    <a:pt x="205" y="152"/>
                  </a:lnTo>
                  <a:lnTo>
                    <a:pt x="202" y="162"/>
                  </a:lnTo>
                  <a:lnTo>
                    <a:pt x="196" y="170"/>
                  </a:lnTo>
                  <a:lnTo>
                    <a:pt x="191" y="177"/>
                  </a:lnTo>
                  <a:lnTo>
                    <a:pt x="184" y="185"/>
                  </a:lnTo>
                  <a:lnTo>
                    <a:pt x="177" y="191"/>
                  </a:lnTo>
                  <a:lnTo>
                    <a:pt x="169" y="197"/>
                  </a:lnTo>
                  <a:lnTo>
                    <a:pt x="160" y="202"/>
                  </a:lnTo>
                  <a:lnTo>
                    <a:pt x="152" y="206"/>
                  </a:lnTo>
                  <a:lnTo>
                    <a:pt x="143" y="210"/>
                  </a:lnTo>
                  <a:lnTo>
                    <a:pt x="133" y="212"/>
                  </a:lnTo>
                  <a:lnTo>
                    <a:pt x="124" y="213"/>
                  </a:lnTo>
                  <a:lnTo>
                    <a:pt x="113" y="214"/>
                  </a:lnTo>
                  <a:lnTo>
                    <a:pt x="113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41"/>
            <p:cNvSpPr>
              <a:spLocks noEditPoints="1"/>
            </p:cNvSpPr>
            <p:nvPr/>
          </p:nvSpPr>
          <p:spPr bwMode="auto">
            <a:xfrm>
              <a:off x="3060700" y="4625975"/>
              <a:ext cx="282575" cy="282575"/>
            </a:xfrm>
            <a:custGeom>
              <a:avLst/>
              <a:gdLst>
                <a:gd name="T0" fmla="*/ 80 w 178"/>
                <a:gd name="T1" fmla="*/ 1 h 178"/>
                <a:gd name="T2" fmla="*/ 54 w 178"/>
                <a:gd name="T3" fmla="*/ 7 h 178"/>
                <a:gd name="T4" fmla="*/ 33 w 178"/>
                <a:gd name="T5" fmla="*/ 20 h 178"/>
                <a:gd name="T6" fmla="*/ 16 w 178"/>
                <a:gd name="T7" fmla="*/ 40 h 178"/>
                <a:gd name="T8" fmla="*/ 5 w 178"/>
                <a:gd name="T9" fmla="*/ 62 h 178"/>
                <a:gd name="T10" fmla="*/ 0 w 178"/>
                <a:gd name="T11" fmla="*/ 88 h 178"/>
                <a:gd name="T12" fmla="*/ 3 w 178"/>
                <a:gd name="T13" fmla="*/ 107 h 178"/>
                <a:gd name="T14" fmla="*/ 11 w 178"/>
                <a:gd name="T15" fmla="*/ 132 h 178"/>
                <a:gd name="T16" fmla="*/ 26 w 178"/>
                <a:gd name="T17" fmla="*/ 152 h 178"/>
                <a:gd name="T18" fmla="*/ 47 w 178"/>
                <a:gd name="T19" fmla="*/ 167 h 178"/>
                <a:gd name="T20" fmla="*/ 72 w 178"/>
                <a:gd name="T21" fmla="*/ 176 h 178"/>
                <a:gd name="T22" fmla="*/ 89 w 178"/>
                <a:gd name="T23" fmla="*/ 178 h 178"/>
                <a:gd name="T24" fmla="*/ 116 w 178"/>
                <a:gd name="T25" fmla="*/ 174 h 178"/>
                <a:gd name="T26" fmla="*/ 139 w 178"/>
                <a:gd name="T27" fmla="*/ 163 h 178"/>
                <a:gd name="T28" fmla="*/ 158 w 178"/>
                <a:gd name="T29" fmla="*/ 146 h 178"/>
                <a:gd name="T30" fmla="*/ 171 w 178"/>
                <a:gd name="T31" fmla="*/ 123 h 178"/>
                <a:gd name="T32" fmla="*/ 178 w 178"/>
                <a:gd name="T33" fmla="*/ 98 h 178"/>
                <a:gd name="T34" fmla="*/ 178 w 178"/>
                <a:gd name="T35" fmla="*/ 80 h 178"/>
                <a:gd name="T36" fmla="*/ 171 w 178"/>
                <a:gd name="T37" fmla="*/ 55 h 178"/>
                <a:gd name="T38" fmla="*/ 158 w 178"/>
                <a:gd name="T39" fmla="*/ 32 h 178"/>
                <a:gd name="T40" fmla="*/ 139 w 178"/>
                <a:gd name="T41" fmla="*/ 15 h 178"/>
                <a:gd name="T42" fmla="*/ 116 w 178"/>
                <a:gd name="T43" fmla="*/ 4 h 178"/>
                <a:gd name="T44" fmla="*/ 89 w 178"/>
                <a:gd name="T45" fmla="*/ 0 h 178"/>
                <a:gd name="T46" fmla="*/ 89 w 178"/>
                <a:gd name="T47" fmla="*/ 164 h 178"/>
                <a:gd name="T48" fmla="*/ 67 w 178"/>
                <a:gd name="T49" fmla="*/ 160 h 178"/>
                <a:gd name="T50" fmla="*/ 48 w 178"/>
                <a:gd name="T51" fmla="*/ 151 h 178"/>
                <a:gd name="T52" fmla="*/ 32 w 178"/>
                <a:gd name="T53" fmla="*/ 136 h 178"/>
                <a:gd name="T54" fmla="*/ 21 w 178"/>
                <a:gd name="T55" fmla="*/ 118 h 178"/>
                <a:gd name="T56" fmla="*/ 16 w 178"/>
                <a:gd name="T57" fmla="*/ 97 h 178"/>
                <a:gd name="T58" fmla="*/ 16 w 178"/>
                <a:gd name="T59" fmla="*/ 81 h 178"/>
                <a:gd name="T60" fmla="*/ 21 w 178"/>
                <a:gd name="T61" fmla="*/ 60 h 178"/>
                <a:gd name="T62" fmla="*/ 32 w 178"/>
                <a:gd name="T63" fmla="*/ 42 h 178"/>
                <a:gd name="T64" fmla="*/ 48 w 178"/>
                <a:gd name="T65" fmla="*/ 27 h 178"/>
                <a:gd name="T66" fmla="*/ 67 w 178"/>
                <a:gd name="T67" fmla="*/ 18 h 178"/>
                <a:gd name="T68" fmla="*/ 89 w 178"/>
                <a:gd name="T69" fmla="*/ 14 h 178"/>
                <a:gd name="T70" fmla="*/ 104 w 178"/>
                <a:gd name="T71" fmla="*/ 16 h 178"/>
                <a:gd name="T72" fmla="*/ 125 w 178"/>
                <a:gd name="T73" fmla="*/ 24 h 178"/>
                <a:gd name="T74" fmla="*/ 142 w 178"/>
                <a:gd name="T75" fmla="*/ 37 h 178"/>
                <a:gd name="T76" fmla="*/ 155 w 178"/>
                <a:gd name="T77" fmla="*/ 54 h 178"/>
                <a:gd name="T78" fmla="*/ 162 w 178"/>
                <a:gd name="T79" fmla="*/ 74 h 178"/>
                <a:gd name="T80" fmla="*/ 163 w 178"/>
                <a:gd name="T81" fmla="*/ 88 h 178"/>
                <a:gd name="T82" fmla="*/ 160 w 178"/>
                <a:gd name="T83" fmla="*/ 111 h 178"/>
                <a:gd name="T84" fmla="*/ 152 w 178"/>
                <a:gd name="T85" fmla="*/ 131 h 178"/>
                <a:gd name="T86" fmla="*/ 136 w 178"/>
                <a:gd name="T87" fmla="*/ 147 h 178"/>
                <a:gd name="T88" fmla="*/ 118 w 178"/>
                <a:gd name="T89" fmla="*/ 158 h 178"/>
                <a:gd name="T90" fmla="*/ 97 w 178"/>
                <a:gd name="T91" fmla="*/ 1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8" h="178">
                  <a:moveTo>
                    <a:pt x="89" y="0"/>
                  </a:moveTo>
                  <a:lnTo>
                    <a:pt x="89" y="0"/>
                  </a:lnTo>
                  <a:lnTo>
                    <a:pt x="80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6"/>
                  </a:lnTo>
                  <a:lnTo>
                    <a:pt x="21" y="32"/>
                  </a:lnTo>
                  <a:lnTo>
                    <a:pt x="16" y="40"/>
                  </a:lnTo>
                  <a:lnTo>
                    <a:pt x="11" y="46"/>
                  </a:lnTo>
                  <a:lnTo>
                    <a:pt x="8" y="55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1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98"/>
                  </a:lnTo>
                  <a:lnTo>
                    <a:pt x="3" y="107"/>
                  </a:lnTo>
                  <a:lnTo>
                    <a:pt x="5" y="115"/>
                  </a:lnTo>
                  <a:lnTo>
                    <a:pt x="8" y="123"/>
                  </a:lnTo>
                  <a:lnTo>
                    <a:pt x="11" y="132"/>
                  </a:lnTo>
                  <a:lnTo>
                    <a:pt x="16" y="138"/>
                  </a:lnTo>
                  <a:lnTo>
                    <a:pt x="21" y="146"/>
                  </a:lnTo>
                  <a:lnTo>
                    <a:pt x="26" y="152"/>
                  </a:lnTo>
                  <a:lnTo>
                    <a:pt x="33" y="158"/>
                  </a:lnTo>
                  <a:lnTo>
                    <a:pt x="39" y="163"/>
                  </a:lnTo>
                  <a:lnTo>
                    <a:pt x="47" y="167"/>
                  </a:lnTo>
                  <a:lnTo>
                    <a:pt x="54" y="170"/>
                  </a:lnTo>
                  <a:lnTo>
                    <a:pt x="63" y="174"/>
                  </a:lnTo>
                  <a:lnTo>
                    <a:pt x="72" y="176"/>
                  </a:lnTo>
                  <a:lnTo>
                    <a:pt x="80" y="177"/>
                  </a:lnTo>
                  <a:lnTo>
                    <a:pt x="89" y="178"/>
                  </a:lnTo>
                  <a:lnTo>
                    <a:pt x="89" y="178"/>
                  </a:lnTo>
                  <a:lnTo>
                    <a:pt x="99" y="177"/>
                  </a:lnTo>
                  <a:lnTo>
                    <a:pt x="107" y="176"/>
                  </a:lnTo>
                  <a:lnTo>
                    <a:pt x="116" y="174"/>
                  </a:lnTo>
                  <a:lnTo>
                    <a:pt x="124" y="170"/>
                  </a:lnTo>
                  <a:lnTo>
                    <a:pt x="131" y="167"/>
                  </a:lnTo>
                  <a:lnTo>
                    <a:pt x="139" y="163"/>
                  </a:lnTo>
                  <a:lnTo>
                    <a:pt x="146" y="158"/>
                  </a:lnTo>
                  <a:lnTo>
                    <a:pt x="152" y="152"/>
                  </a:lnTo>
                  <a:lnTo>
                    <a:pt x="158" y="146"/>
                  </a:lnTo>
                  <a:lnTo>
                    <a:pt x="162" y="138"/>
                  </a:lnTo>
                  <a:lnTo>
                    <a:pt x="168" y="132"/>
                  </a:lnTo>
                  <a:lnTo>
                    <a:pt x="171" y="123"/>
                  </a:lnTo>
                  <a:lnTo>
                    <a:pt x="174" y="115"/>
                  </a:lnTo>
                  <a:lnTo>
                    <a:pt x="176" y="107"/>
                  </a:lnTo>
                  <a:lnTo>
                    <a:pt x="178" y="98"/>
                  </a:lnTo>
                  <a:lnTo>
                    <a:pt x="178" y="88"/>
                  </a:lnTo>
                  <a:lnTo>
                    <a:pt x="178" y="88"/>
                  </a:lnTo>
                  <a:lnTo>
                    <a:pt x="178" y="80"/>
                  </a:lnTo>
                  <a:lnTo>
                    <a:pt x="176" y="71"/>
                  </a:lnTo>
                  <a:lnTo>
                    <a:pt x="174" y="62"/>
                  </a:lnTo>
                  <a:lnTo>
                    <a:pt x="171" y="55"/>
                  </a:lnTo>
                  <a:lnTo>
                    <a:pt x="168" y="46"/>
                  </a:lnTo>
                  <a:lnTo>
                    <a:pt x="162" y="40"/>
                  </a:lnTo>
                  <a:lnTo>
                    <a:pt x="158" y="32"/>
                  </a:lnTo>
                  <a:lnTo>
                    <a:pt x="152" y="26"/>
                  </a:lnTo>
                  <a:lnTo>
                    <a:pt x="146" y="20"/>
                  </a:lnTo>
                  <a:lnTo>
                    <a:pt x="139" y="15"/>
                  </a:lnTo>
                  <a:lnTo>
                    <a:pt x="131" y="11"/>
                  </a:lnTo>
                  <a:lnTo>
                    <a:pt x="124" y="7"/>
                  </a:lnTo>
                  <a:lnTo>
                    <a:pt x="116" y="4"/>
                  </a:lnTo>
                  <a:lnTo>
                    <a:pt x="107" y="2"/>
                  </a:lnTo>
                  <a:lnTo>
                    <a:pt x="99" y="1"/>
                  </a:lnTo>
                  <a:lnTo>
                    <a:pt x="89" y="0"/>
                  </a:lnTo>
                  <a:lnTo>
                    <a:pt x="89" y="0"/>
                  </a:lnTo>
                  <a:close/>
                  <a:moveTo>
                    <a:pt x="89" y="164"/>
                  </a:moveTo>
                  <a:lnTo>
                    <a:pt x="89" y="164"/>
                  </a:lnTo>
                  <a:lnTo>
                    <a:pt x="81" y="163"/>
                  </a:lnTo>
                  <a:lnTo>
                    <a:pt x="74" y="162"/>
                  </a:lnTo>
                  <a:lnTo>
                    <a:pt x="67" y="160"/>
                  </a:lnTo>
                  <a:lnTo>
                    <a:pt x="60" y="158"/>
                  </a:lnTo>
                  <a:lnTo>
                    <a:pt x="53" y="154"/>
                  </a:lnTo>
                  <a:lnTo>
                    <a:pt x="48" y="151"/>
                  </a:lnTo>
                  <a:lnTo>
                    <a:pt x="41" y="147"/>
                  </a:lnTo>
                  <a:lnTo>
                    <a:pt x="36" y="141"/>
                  </a:lnTo>
                  <a:lnTo>
                    <a:pt x="32" y="136"/>
                  </a:lnTo>
                  <a:lnTo>
                    <a:pt x="27" y="131"/>
                  </a:lnTo>
                  <a:lnTo>
                    <a:pt x="24" y="124"/>
                  </a:lnTo>
                  <a:lnTo>
                    <a:pt x="21" y="118"/>
                  </a:lnTo>
                  <a:lnTo>
                    <a:pt x="18" y="111"/>
                  </a:lnTo>
                  <a:lnTo>
                    <a:pt x="17" y="104"/>
                  </a:lnTo>
                  <a:lnTo>
                    <a:pt x="16" y="9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6" y="81"/>
                  </a:lnTo>
                  <a:lnTo>
                    <a:pt x="17" y="74"/>
                  </a:lnTo>
                  <a:lnTo>
                    <a:pt x="18" y="67"/>
                  </a:lnTo>
                  <a:lnTo>
                    <a:pt x="21" y="60"/>
                  </a:lnTo>
                  <a:lnTo>
                    <a:pt x="24" y="54"/>
                  </a:lnTo>
                  <a:lnTo>
                    <a:pt x="27" y="47"/>
                  </a:lnTo>
                  <a:lnTo>
                    <a:pt x="32" y="42"/>
                  </a:lnTo>
                  <a:lnTo>
                    <a:pt x="36" y="37"/>
                  </a:lnTo>
                  <a:lnTo>
                    <a:pt x="41" y="31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0" y="20"/>
                  </a:lnTo>
                  <a:lnTo>
                    <a:pt x="67" y="18"/>
                  </a:lnTo>
                  <a:lnTo>
                    <a:pt x="74" y="16"/>
                  </a:lnTo>
                  <a:lnTo>
                    <a:pt x="81" y="15"/>
                  </a:lnTo>
                  <a:lnTo>
                    <a:pt x="89" y="14"/>
                  </a:lnTo>
                  <a:lnTo>
                    <a:pt x="89" y="14"/>
                  </a:lnTo>
                  <a:lnTo>
                    <a:pt x="97" y="15"/>
                  </a:lnTo>
                  <a:lnTo>
                    <a:pt x="104" y="16"/>
                  </a:lnTo>
                  <a:lnTo>
                    <a:pt x="112" y="18"/>
                  </a:lnTo>
                  <a:lnTo>
                    <a:pt x="118" y="20"/>
                  </a:lnTo>
                  <a:lnTo>
                    <a:pt x="125" y="24"/>
                  </a:lnTo>
                  <a:lnTo>
                    <a:pt x="131" y="27"/>
                  </a:lnTo>
                  <a:lnTo>
                    <a:pt x="136" y="31"/>
                  </a:lnTo>
                  <a:lnTo>
                    <a:pt x="142" y="37"/>
                  </a:lnTo>
                  <a:lnTo>
                    <a:pt x="147" y="42"/>
                  </a:lnTo>
                  <a:lnTo>
                    <a:pt x="152" y="47"/>
                  </a:lnTo>
                  <a:lnTo>
                    <a:pt x="155" y="54"/>
                  </a:lnTo>
                  <a:lnTo>
                    <a:pt x="158" y="60"/>
                  </a:lnTo>
                  <a:lnTo>
                    <a:pt x="160" y="67"/>
                  </a:lnTo>
                  <a:lnTo>
                    <a:pt x="162" y="74"/>
                  </a:lnTo>
                  <a:lnTo>
                    <a:pt x="163" y="81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3" y="97"/>
                  </a:lnTo>
                  <a:lnTo>
                    <a:pt x="162" y="104"/>
                  </a:lnTo>
                  <a:lnTo>
                    <a:pt x="160" y="111"/>
                  </a:lnTo>
                  <a:lnTo>
                    <a:pt x="158" y="118"/>
                  </a:lnTo>
                  <a:lnTo>
                    <a:pt x="155" y="124"/>
                  </a:lnTo>
                  <a:lnTo>
                    <a:pt x="152" y="131"/>
                  </a:lnTo>
                  <a:lnTo>
                    <a:pt x="147" y="136"/>
                  </a:lnTo>
                  <a:lnTo>
                    <a:pt x="142" y="141"/>
                  </a:lnTo>
                  <a:lnTo>
                    <a:pt x="136" y="147"/>
                  </a:lnTo>
                  <a:lnTo>
                    <a:pt x="131" y="151"/>
                  </a:lnTo>
                  <a:lnTo>
                    <a:pt x="125" y="154"/>
                  </a:lnTo>
                  <a:lnTo>
                    <a:pt x="118" y="158"/>
                  </a:lnTo>
                  <a:lnTo>
                    <a:pt x="112" y="160"/>
                  </a:lnTo>
                  <a:lnTo>
                    <a:pt x="104" y="162"/>
                  </a:lnTo>
                  <a:lnTo>
                    <a:pt x="97" y="163"/>
                  </a:lnTo>
                  <a:lnTo>
                    <a:pt x="89" y="164"/>
                  </a:lnTo>
                  <a:lnTo>
                    <a:pt x="89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42"/>
            <p:cNvSpPr>
              <a:spLocks noEditPoints="1"/>
            </p:cNvSpPr>
            <p:nvPr/>
          </p:nvSpPr>
          <p:spPr bwMode="auto">
            <a:xfrm>
              <a:off x="3152775" y="4668838"/>
              <a:ext cx="98425" cy="188913"/>
            </a:xfrm>
            <a:custGeom>
              <a:avLst/>
              <a:gdLst>
                <a:gd name="T0" fmla="*/ 39 w 62"/>
                <a:gd name="T1" fmla="*/ 0 h 119"/>
                <a:gd name="T2" fmla="*/ 24 w 62"/>
                <a:gd name="T3" fmla="*/ 3 h 119"/>
                <a:gd name="T4" fmla="*/ 23 w 62"/>
                <a:gd name="T5" fmla="*/ 3 h 119"/>
                <a:gd name="T6" fmla="*/ 15 w 62"/>
                <a:gd name="T7" fmla="*/ 5 h 119"/>
                <a:gd name="T8" fmla="*/ 6 w 62"/>
                <a:gd name="T9" fmla="*/ 11 h 119"/>
                <a:gd name="T10" fmla="*/ 1 w 62"/>
                <a:gd name="T11" fmla="*/ 18 h 119"/>
                <a:gd name="T12" fmla="*/ 0 w 62"/>
                <a:gd name="T13" fmla="*/ 28 h 119"/>
                <a:gd name="T14" fmla="*/ 0 w 62"/>
                <a:gd name="T15" fmla="*/ 40 h 119"/>
                <a:gd name="T16" fmla="*/ 3 w 62"/>
                <a:gd name="T17" fmla="*/ 51 h 119"/>
                <a:gd name="T18" fmla="*/ 13 w 62"/>
                <a:gd name="T19" fmla="*/ 59 h 119"/>
                <a:gd name="T20" fmla="*/ 17 w 62"/>
                <a:gd name="T21" fmla="*/ 61 h 119"/>
                <a:gd name="T22" fmla="*/ 24 w 62"/>
                <a:gd name="T23" fmla="*/ 100 h 119"/>
                <a:gd name="T24" fmla="*/ 23 w 62"/>
                <a:gd name="T25" fmla="*/ 100 h 119"/>
                <a:gd name="T26" fmla="*/ 17 w 62"/>
                <a:gd name="T27" fmla="*/ 98 h 119"/>
                <a:gd name="T28" fmla="*/ 14 w 62"/>
                <a:gd name="T29" fmla="*/ 91 h 119"/>
                <a:gd name="T30" fmla="*/ 0 w 62"/>
                <a:gd name="T31" fmla="*/ 85 h 119"/>
                <a:gd name="T32" fmla="*/ 0 w 62"/>
                <a:gd name="T33" fmla="*/ 91 h 119"/>
                <a:gd name="T34" fmla="*/ 1 w 62"/>
                <a:gd name="T35" fmla="*/ 100 h 119"/>
                <a:gd name="T36" fmla="*/ 6 w 62"/>
                <a:gd name="T37" fmla="*/ 108 h 119"/>
                <a:gd name="T38" fmla="*/ 15 w 62"/>
                <a:gd name="T39" fmla="*/ 113 h 119"/>
                <a:gd name="T40" fmla="*/ 23 w 62"/>
                <a:gd name="T41" fmla="*/ 115 h 119"/>
                <a:gd name="T42" fmla="*/ 24 w 62"/>
                <a:gd name="T43" fmla="*/ 119 h 119"/>
                <a:gd name="T44" fmla="*/ 39 w 62"/>
                <a:gd name="T45" fmla="*/ 114 h 119"/>
                <a:gd name="T46" fmla="*/ 44 w 62"/>
                <a:gd name="T47" fmla="*/ 114 h 119"/>
                <a:gd name="T48" fmla="*/ 51 w 62"/>
                <a:gd name="T49" fmla="*/ 110 h 119"/>
                <a:gd name="T50" fmla="*/ 58 w 62"/>
                <a:gd name="T51" fmla="*/ 104 h 119"/>
                <a:gd name="T52" fmla="*/ 62 w 62"/>
                <a:gd name="T53" fmla="*/ 95 h 119"/>
                <a:gd name="T54" fmla="*/ 62 w 62"/>
                <a:gd name="T55" fmla="*/ 79 h 119"/>
                <a:gd name="T56" fmla="*/ 61 w 62"/>
                <a:gd name="T57" fmla="*/ 73 h 119"/>
                <a:gd name="T58" fmla="*/ 55 w 62"/>
                <a:gd name="T59" fmla="*/ 64 h 119"/>
                <a:gd name="T60" fmla="*/ 45 w 62"/>
                <a:gd name="T61" fmla="*/ 57 h 119"/>
                <a:gd name="T62" fmla="*/ 39 w 62"/>
                <a:gd name="T63" fmla="*/ 55 h 119"/>
                <a:gd name="T64" fmla="*/ 39 w 62"/>
                <a:gd name="T65" fmla="*/ 18 h 119"/>
                <a:gd name="T66" fmla="*/ 45 w 62"/>
                <a:gd name="T67" fmla="*/ 21 h 119"/>
                <a:gd name="T68" fmla="*/ 48 w 62"/>
                <a:gd name="T69" fmla="*/ 28 h 119"/>
                <a:gd name="T70" fmla="*/ 62 w 62"/>
                <a:gd name="T71" fmla="*/ 33 h 119"/>
                <a:gd name="T72" fmla="*/ 62 w 62"/>
                <a:gd name="T73" fmla="*/ 28 h 119"/>
                <a:gd name="T74" fmla="*/ 60 w 62"/>
                <a:gd name="T75" fmla="*/ 19 h 119"/>
                <a:gd name="T76" fmla="*/ 56 w 62"/>
                <a:gd name="T77" fmla="*/ 11 h 119"/>
                <a:gd name="T78" fmla="*/ 48 w 62"/>
                <a:gd name="T79" fmla="*/ 6 h 119"/>
                <a:gd name="T80" fmla="*/ 39 w 62"/>
                <a:gd name="T81" fmla="*/ 4 h 119"/>
                <a:gd name="T82" fmla="*/ 48 w 62"/>
                <a:gd name="T83" fmla="*/ 79 h 119"/>
                <a:gd name="T84" fmla="*/ 48 w 62"/>
                <a:gd name="T85" fmla="*/ 91 h 119"/>
                <a:gd name="T86" fmla="*/ 45 w 62"/>
                <a:gd name="T87" fmla="*/ 97 h 119"/>
                <a:gd name="T88" fmla="*/ 39 w 62"/>
                <a:gd name="T89" fmla="*/ 100 h 119"/>
                <a:gd name="T90" fmla="*/ 42 w 62"/>
                <a:gd name="T91" fmla="*/ 71 h 119"/>
                <a:gd name="T92" fmla="*/ 46 w 62"/>
                <a:gd name="T93" fmla="*/ 75 h 119"/>
                <a:gd name="T94" fmla="*/ 48 w 62"/>
                <a:gd name="T95" fmla="*/ 79 h 119"/>
                <a:gd name="T96" fmla="*/ 22 w 62"/>
                <a:gd name="T97" fmla="*/ 48 h 119"/>
                <a:gd name="T98" fmla="*/ 22 w 62"/>
                <a:gd name="T99" fmla="*/ 48 h 119"/>
                <a:gd name="T100" fmla="*/ 19 w 62"/>
                <a:gd name="T101" fmla="*/ 47 h 119"/>
                <a:gd name="T102" fmla="*/ 14 w 62"/>
                <a:gd name="T103" fmla="*/ 42 h 119"/>
                <a:gd name="T104" fmla="*/ 14 w 62"/>
                <a:gd name="T105" fmla="*/ 28 h 119"/>
                <a:gd name="T106" fmla="*/ 15 w 62"/>
                <a:gd name="T107" fmla="*/ 24 h 119"/>
                <a:gd name="T108" fmla="*/ 20 w 62"/>
                <a:gd name="T109" fmla="*/ 18 h 119"/>
                <a:gd name="T110" fmla="*/ 24 w 62"/>
                <a:gd name="T111" fmla="*/ 18 h 119"/>
                <a:gd name="T112" fmla="*/ 22 w 62"/>
                <a:gd name="T113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" h="119">
                  <a:moveTo>
                    <a:pt x="39" y="4"/>
                  </a:moveTo>
                  <a:lnTo>
                    <a:pt x="39" y="0"/>
                  </a:lnTo>
                  <a:lnTo>
                    <a:pt x="24" y="0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19" y="4"/>
                  </a:lnTo>
                  <a:lnTo>
                    <a:pt x="15" y="5"/>
                  </a:lnTo>
                  <a:lnTo>
                    <a:pt x="10" y="7"/>
                  </a:lnTo>
                  <a:lnTo>
                    <a:pt x="6" y="11"/>
                  </a:lnTo>
                  <a:lnTo>
                    <a:pt x="4" y="14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3" y="51"/>
                  </a:lnTo>
                  <a:lnTo>
                    <a:pt x="7" y="55"/>
                  </a:lnTo>
                  <a:lnTo>
                    <a:pt x="13" y="59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24" y="65"/>
                  </a:lnTo>
                  <a:lnTo>
                    <a:pt x="24" y="100"/>
                  </a:lnTo>
                  <a:lnTo>
                    <a:pt x="23" y="100"/>
                  </a:lnTo>
                  <a:lnTo>
                    <a:pt x="23" y="100"/>
                  </a:lnTo>
                  <a:lnTo>
                    <a:pt x="20" y="100"/>
                  </a:lnTo>
                  <a:lnTo>
                    <a:pt x="17" y="98"/>
                  </a:lnTo>
                  <a:lnTo>
                    <a:pt x="15" y="95"/>
                  </a:lnTo>
                  <a:lnTo>
                    <a:pt x="14" y="91"/>
                  </a:lnTo>
                  <a:lnTo>
                    <a:pt x="14" y="85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1" y="100"/>
                  </a:lnTo>
                  <a:lnTo>
                    <a:pt x="4" y="105"/>
                  </a:lnTo>
                  <a:lnTo>
                    <a:pt x="6" y="108"/>
                  </a:lnTo>
                  <a:lnTo>
                    <a:pt x="10" y="111"/>
                  </a:lnTo>
                  <a:lnTo>
                    <a:pt x="15" y="113"/>
                  </a:lnTo>
                  <a:lnTo>
                    <a:pt x="19" y="114"/>
                  </a:lnTo>
                  <a:lnTo>
                    <a:pt x="23" y="115"/>
                  </a:lnTo>
                  <a:lnTo>
                    <a:pt x="24" y="115"/>
                  </a:lnTo>
                  <a:lnTo>
                    <a:pt x="24" y="119"/>
                  </a:lnTo>
                  <a:lnTo>
                    <a:pt x="39" y="119"/>
                  </a:lnTo>
                  <a:lnTo>
                    <a:pt x="39" y="114"/>
                  </a:lnTo>
                  <a:lnTo>
                    <a:pt x="39" y="114"/>
                  </a:lnTo>
                  <a:lnTo>
                    <a:pt x="44" y="114"/>
                  </a:lnTo>
                  <a:lnTo>
                    <a:pt x="48" y="112"/>
                  </a:lnTo>
                  <a:lnTo>
                    <a:pt x="51" y="110"/>
                  </a:lnTo>
                  <a:lnTo>
                    <a:pt x="56" y="107"/>
                  </a:lnTo>
                  <a:lnTo>
                    <a:pt x="58" y="104"/>
                  </a:lnTo>
                  <a:lnTo>
                    <a:pt x="60" y="99"/>
                  </a:lnTo>
                  <a:lnTo>
                    <a:pt x="62" y="95"/>
                  </a:lnTo>
                  <a:lnTo>
                    <a:pt x="62" y="91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1" y="73"/>
                  </a:lnTo>
                  <a:lnTo>
                    <a:pt x="59" y="68"/>
                  </a:lnTo>
                  <a:lnTo>
                    <a:pt x="55" y="64"/>
                  </a:lnTo>
                  <a:lnTo>
                    <a:pt x="49" y="58"/>
                  </a:lnTo>
                  <a:lnTo>
                    <a:pt x="45" y="57"/>
                  </a:lnTo>
                  <a:lnTo>
                    <a:pt x="45" y="57"/>
                  </a:lnTo>
                  <a:lnTo>
                    <a:pt x="39" y="5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43" y="19"/>
                  </a:lnTo>
                  <a:lnTo>
                    <a:pt x="45" y="21"/>
                  </a:lnTo>
                  <a:lnTo>
                    <a:pt x="47" y="25"/>
                  </a:lnTo>
                  <a:lnTo>
                    <a:pt x="48" y="28"/>
                  </a:lnTo>
                  <a:lnTo>
                    <a:pt x="48" y="33"/>
                  </a:lnTo>
                  <a:lnTo>
                    <a:pt x="62" y="33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6" y="11"/>
                  </a:lnTo>
                  <a:lnTo>
                    <a:pt x="51" y="8"/>
                  </a:lnTo>
                  <a:lnTo>
                    <a:pt x="48" y="6"/>
                  </a:lnTo>
                  <a:lnTo>
                    <a:pt x="44" y="4"/>
                  </a:lnTo>
                  <a:lnTo>
                    <a:pt x="39" y="4"/>
                  </a:lnTo>
                  <a:lnTo>
                    <a:pt x="39" y="4"/>
                  </a:lnTo>
                  <a:close/>
                  <a:moveTo>
                    <a:pt x="48" y="79"/>
                  </a:moveTo>
                  <a:lnTo>
                    <a:pt x="48" y="91"/>
                  </a:lnTo>
                  <a:lnTo>
                    <a:pt x="48" y="91"/>
                  </a:lnTo>
                  <a:lnTo>
                    <a:pt x="47" y="94"/>
                  </a:lnTo>
                  <a:lnTo>
                    <a:pt x="45" y="97"/>
                  </a:lnTo>
                  <a:lnTo>
                    <a:pt x="43" y="99"/>
                  </a:lnTo>
                  <a:lnTo>
                    <a:pt x="39" y="100"/>
                  </a:lnTo>
                  <a:lnTo>
                    <a:pt x="39" y="70"/>
                  </a:lnTo>
                  <a:lnTo>
                    <a:pt x="42" y="71"/>
                  </a:lnTo>
                  <a:lnTo>
                    <a:pt x="42" y="71"/>
                  </a:lnTo>
                  <a:lnTo>
                    <a:pt x="46" y="75"/>
                  </a:lnTo>
                  <a:lnTo>
                    <a:pt x="47" y="77"/>
                  </a:lnTo>
                  <a:lnTo>
                    <a:pt x="48" y="79"/>
                  </a:lnTo>
                  <a:lnTo>
                    <a:pt x="48" y="79"/>
                  </a:lnTo>
                  <a:close/>
                  <a:moveTo>
                    <a:pt x="22" y="48"/>
                  </a:moveTo>
                  <a:lnTo>
                    <a:pt x="22" y="48"/>
                  </a:lnTo>
                  <a:lnTo>
                    <a:pt x="22" y="48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24"/>
                  </a:lnTo>
                  <a:lnTo>
                    <a:pt x="17" y="20"/>
                  </a:lnTo>
                  <a:lnTo>
                    <a:pt x="20" y="18"/>
                  </a:lnTo>
                  <a:lnTo>
                    <a:pt x="23" y="18"/>
                  </a:lnTo>
                  <a:lnTo>
                    <a:pt x="24" y="18"/>
                  </a:lnTo>
                  <a:lnTo>
                    <a:pt x="24" y="50"/>
                  </a:lnTo>
                  <a:lnTo>
                    <a:pt x="2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6"/>
          <p:cNvGrpSpPr/>
          <p:nvPr/>
        </p:nvGrpSpPr>
        <p:grpSpPr>
          <a:xfrm>
            <a:off x="1981250" y="5262963"/>
            <a:ext cx="2471461" cy="1310761"/>
            <a:chOff x="2368126" y="5314347"/>
            <a:chExt cx="2574004" cy="1365147"/>
          </a:xfrm>
        </p:grpSpPr>
        <p:sp>
          <p:nvSpPr>
            <p:cNvPr id="27" name="Rectangle 3"/>
            <p:cNvSpPr txBox="1">
              <a:spLocks noChangeArrowheads="1"/>
            </p:cNvSpPr>
            <p:nvPr/>
          </p:nvSpPr>
          <p:spPr bwMode="auto">
            <a:xfrm>
              <a:off x="2705100" y="5621338"/>
              <a:ext cx="2237030" cy="1058156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r" latinLnBrk="0"/>
              <a:r>
                <a:rPr lang="en-US" altLang="ko-KR" sz="1000" b="0" dirty="0">
                  <a:effectLst/>
                  <a:latin typeface="Calibri" panose="020F0502020204030204" pitchFamily="34" charset="0"/>
                </a:rPr>
                <a:t>通过 API 网关对系统间接口进行规范统一，用标准化的接口实现系统集成；</a:t>
              </a:r>
              <a:endParaRPr lang="en-US" altLang="ko-KR" sz="1000" b="0" dirty="0">
                <a:effectLst/>
                <a:latin typeface="Calibri" panose="020F0502020204030204" pitchFamily="34" charset="0"/>
              </a:endParaRPr>
            </a:p>
            <a:p>
              <a:pPr algn="r" latinLnBrk="0"/>
              <a:r>
                <a:rPr lang="en-US" altLang="ko-KR" sz="1000" b="0" dirty="0">
                  <a:effectLst/>
                  <a:latin typeface="Calibri" panose="020F0502020204030204" pitchFamily="34" charset="0"/>
                </a:rPr>
                <a:t>快速完成资源整合和管理，消除快速发展造成的冗余和浪费，聚力发展业务。</a:t>
              </a:r>
              <a:endParaRPr lang="en-US" altLang="ko-KR" sz="1000" b="0" dirty="0"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2368126" y="5314347"/>
              <a:ext cx="2574004" cy="38358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b="1">
                  <a:solidFill>
                    <a:schemeClr val="bg1"/>
                  </a:solidFill>
                  <a:latin typeface="Calibri" panose="020F0502020204030204" pitchFamily="34" charset="0"/>
                </a:rPr>
                <a:t>服务标准化</a:t>
              </a:r>
              <a:endParaRPr lang="zh-CN" altLang="en-US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Group 43"/>
          <p:cNvGrpSpPr/>
          <p:nvPr/>
        </p:nvGrpSpPr>
        <p:grpSpPr>
          <a:xfrm>
            <a:off x="4548014" y="5407391"/>
            <a:ext cx="340307" cy="408197"/>
            <a:chOff x="4051300" y="3109913"/>
            <a:chExt cx="628650" cy="754063"/>
          </a:xfrm>
          <a:solidFill>
            <a:schemeClr val="bg1"/>
          </a:solidFill>
        </p:grpSpPr>
        <p:sp>
          <p:nvSpPr>
            <p:cNvPr id="25" name="Freeform 44"/>
            <p:cNvSpPr>
              <a:spLocks noEditPoints="1"/>
            </p:cNvSpPr>
            <p:nvPr/>
          </p:nvSpPr>
          <p:spPr bwMode="auto">
            <a:xfrm>
              <a:off x="4051300" y="3109913"/>
              <a:ext cx="628650" cy="754063"/>
            </a:xfrm>
            <a:custGeom>
              <a:avLst/>
              <a:gdLst>
                <a:gd name="T0" fmla="*/ 376 w 396"/>
                <a:gd name="T1" fmla="*/ 361 h 475"/>
                <a:gd name="T2" fmla="*/ 287 w 396"/>
                <a:gd name="T3" fmla="*/ 265 h 475"/>
                <a:gd name="T4" fmla="*/ 258 w 396"/>
                <a:gd name="T5" fmla="*/ 133 h 475"/>
                <a:gd name="T6" fmla="*/ 244 w 396"/>
                <a:gd name="T7" fmla="*/ 70 h 475"/>
                <a:gd name="T8" fmla="*/ 237 w 396"/>
                <a:gd name="T9" fmla="*/ 52 h 475"/>
                <a:gd name="T10" fmla="*/ 233 w 396"/>
                <a:gd name="T11" fmla="*/ 39 h 475"/>
                <a:gd name="T12" fmla="*/ 226 w 396"/>
                <a:gd name="T13" fmla="*/ 27 h 475"/>
                <a:gd name="T14" fmla="*/ 220 w 396"/>
                <a:gd name="T15" fmla="*/ 17 h 475"/>
                <a:gd name="T16" fmla="*/ 213 w 396"/>
                <a:gd name="T17" fmla="*/ 10 h 475"/>
                <a:gd name="T18" fmla="*/ 189 w 396"/>
                <a:gd name="T19" fmla="*/ 6 h 475"/>
                <a:gd name="T20" fmla="*/ 182 w 396"/>
                <a:gd name="T21" fmla="*/ 11 h 475"/>
                <a:gd name="T22" fmla="*/ 176 w 396"/>
                <a:gd name="T23" fmla="*/ 18 h 475"/>
                <a:gd name="T24" fmla="*/ 169 w 396"/>
                <a:gd name="T25" fmla="*/ 28 h 475"/>
                <a:gd name="T26" fmla="*/ 164 w 396"/>
                <a:gd name="T27" fmla="*/ 41 h 475"/>
                <a:gd name="T28" fmla="*/ 157 w 396"/>
                <a:gd name="T29" fmla="*/ 55 h 475"/>
                <a:gd name="T30" fmla="*/ 152 w 396"/>
                <a:gd name="T31" fmla="*/ 70 h 475"/>
                <a:gd name="T32" fmla="*/ 139 w 396"/>
                <a:gd name="T33" fmla="*/ 144 h 475"/>
                <a:gd name="T34" fmla="*/ 102 w 396"/>
                <a:gd name="T35" fmla="*/ 278 h 475"/>
                <a:gd name="T36" fmla="*/ 19 w 396"/>
                <a:gd name="T37" fmla="*/ 362 h 475"/>
                <a:gd name="T38" fmla="*/ 1 w 396"/>
                <a:gd name="T39" fmla="*/ 438 h 475"/>
                <a:gd name="T40" fmla="*/ 124 w 396"/>
                <a:gd name="T41" fmla="*/ 474 h 475"/>
                <a:gd name="T42" fmla="*/ 258 w 396"/>
                <a:gd name="T43" fmla="*/ 469 h 475"/>
                <a:gd name="T44" fmla="*/ 339 w 396"/>
                <a:gd name="T45" fmla="*/ 461 h 475"/>
                <a:gd name="T46" fmla="*/ 374 w 396"/>
                <a:gd name="T47" fmla="*/ 378 h 475"/>
                <a:gd name="T48" fmla="*/ 328 w 396"/>
                <a:gd name="T49" fmla="*/ 355 h 475"/>
                <a:gd name="T50" fmla="*/ 262 w 396"/>
                <a:gd name="T51" fmla="*/ 259 h 475"/>
                <a:gd name="T52" fmla="*/ 351 w 396"/>
                <a:gd name="T53" fmla="*/ 360 h 475"/>
                <a:gd name="T54" fmla="*/ 168 w 396"/>
                <a:gd name="T55" fmla="*/ 68 h 475"/>
                <a:gd name="T56" fmla="*/ 172 w 396"/>
                <a:gd name="T57" fmla="*/ 55 h 475"/>
                <a:gd name="T58" fmla="*/ 178 w 396"/>
                <a:gd name="T59" fmla="*/ 43 h 475"/>
                <a:gd name="T60" fmla="*/ 182 w 396"/>
                <a:gd name="T61" fmla="*/ 35 h 475"/>
                <a:gd name="T62" fmla="*/ 187 w 396"/>
                <a:gd name="T63" fmla="*/ 26 h 475"/>
                <a:gd name="T64" fmla="*/ 194 w 396"/>
                <a:gd name="T65" fmla="*/ 20 h 475"/>
                <a:gd name="T66" fmla="*/ 203 w 396"/>
                <a:gd name="T67" fmla="*/ 20 h 475"/>
                <a:gd name="T68" fmla="*/ 208 w 396"/>
                <a:gd name="T69" fmla="*/ 25 h 475"/>
                <a:gd name="T70" fmla="*/ 213 w 396"/>
                <a:gd name="T71" fmla="*/ 34 h 475"/>
                <a:gd name="T72" fmla="*/ 218 w 396"/>
                <a:gd name="T73" fmla="*/ 42 h 475"/>
                <a:gd name="T74" fmla="*/ 223 w 396"/>
                <a:gd name="T75" fmla="*/ 55 h 475"/>
                <a:gd name="T76" fmla="*/ 166 w 396"/>
                <a:gd name="T77" fmla="*/ 75 h 475"/>
                <a:gd name="T78" fmla="*/ 243 w 396"/>
                <a:gd name="T79" fmla="*/ 142 h 475"/>
                <a:gd name="T80" fmla="*/ 154 w 396"/>
                <a:gd name="T81" fmla="*/ 132 h 475"/>
                <a:gd name="T82" fmla="*/ 62 w 396"/>
                <a:gd name="T83" fmla="*/ 347 h 475"/>
                <a:gd name="T84" fmla="*/ 129 w 396"/>
                <a:gd name="T85" fmla="*/ 273 h 475"/>
                <a:gd name="T86" fmla="*/ 56 w 396"/>
                <a:gd name="T87" fmla="*/ 364 h 475"/>
                <a:gd name="T88" fmla="*/ 22 w 396"/>
                <a:gd name="T89" fmla="*/ 378 h 475"/>
                <a:gd name="T90" fmla="*/ 27 w 396"/>
                <a:gd name="T91" fmla="*/ 395 h 475"/>
                <a:gd name="T92" fmla="*/ 139 w 396"/>
                <a:gd name="T93" fmla="*/ 436 h 475"/>
                <a:gd name="T94" fmla="*/ 99 w 396"/>
                <a:gd name="T95" fmla="*/ 371 h 475"/>
                <a:gd name="T96" fmla="*/ 62 w 396"/>
                <a:gd name="T97" fmla="*/ 401 h 475"/>
                <a:gd name="T98" fmla="*/ 72 w 396"/>
                <a:gd name="T99" fmla="*/ 436 h 475"/>
                <a:gd name="T100" fmla="*/ 95 w 396"/>
                <a:gd name="T101" fmla="*/ 385 h 475"/>
                <a:gd name="T102" fmla="*/ 72 w 396"/>
                <a:gd name="T103" fmla="*/ 460 h 475"/>
                <a:gd name="T104" fmla="*/ 153 w 396"/>
                <a:gd name="T105" fmla="*/ 448 h 475"/>
                <a:gd name="T106" fmla="*/ 325 w 396"/>
                <a:gd name="T107" fmla="*/ 450 h 475"/>
                <a:gd name="T108" fmla="*/ 294 w 396"/>
                <a:gd name="T109" fmla="*/ 392 h 475"/>
                <a:gd name="T110" fmla="*/ 322 w 396"/>
                <a:gd name="T111" fmla="*/ 416 h 475"/>
                <a:gd name="T112" fmla="*/ 326 w 396"/>
                <a:gd name="T113" fmla="*/ 382 h 475"/>
                <a:gd name="T114" fmla="*/ 290 w 396"/>
                <a:gd name="T115" fmla="*/ 375 h 475"/>
                <a:gd name="T116" fmla="*/ 258 w 396"/>
                <a:gd name="T117" fmla="*/ 292 h 475"/>
                <a:gd name="T118" fmla="*/ 375 w 396"/>
                <a:gd name="T119" fmla="*/ 40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475">
                  <a:moveTo>
                    <a:pt x="396" y="427"/>
                  </a:moveTo>
                  <a:lnTo>
                    <a:pt x="396" y="427"/>
                  </a:lnTo>
                  <a:lnTo>
                    <a:pt x="396" y="411"/>
                  </a:lnTo>
                  <a:lnTo>
                    <a:pt x="395" y="393"/>
                  </a:lnTo>
                  <a:lnTo>
                    <a:pt x="393" y="386"/>
                  </a:lnTo>
                  <a:lnTo>
                    <a:pt x="391" y="378"/>
                  </a:lnTo>
                  <a:lnTo>
                    <a:pt x="387" y="373"/>
                  </a:lnTo>
                  <a:lnTo>
                    <a:pt x="384" y="367"/>
                  </a:lnTo>
                  <a:lnTo>
                    <a:pt x="378" y="362"/>
                  </a:lnTo>
                  <a:lnTo>
                    <a:pt x="376" y="361"/>
                  </a:lnTo>
                  <a:lnTo>
                    <a:pt x="376" y="361"/>
                  </a:lnTo>
                  <a:lnTo>
                    <a:pt x="364" y="353"/>
                  </a:lnTo>
                  <a:lnTo>
                    <a:pt x="352" y="344"/>
                  </a:lnTo>
                  <a:lnTo>
                    <a:pt x="341" y="335"/>
                  </a:lnTo>
                  <a:lnTo>
                    <a:pt x="330" y="324"/>
                  </a:lnTo>
                  <a:lnTo>
                    <a:pt x="320" y="313"/>
                  </a:lnTo>
                  <a:lnTo>
                    <a:pt x="311" y="303"/>
                  </a:lnTo>
                  <a:lnTo>
                    <a:pt x="302" y="290"/>
                  </a:lnTo>
                  <a:lnTo>
                    <a:pt x="294" y="278"/>
                  </a:lnTo>
                  <a:lnTo>
                    <a:pt x="287" y="265"/>
                  </a:lnTo>
                  <a:lnTo>
                    <a:pt x="280" y="251"/>
                  </a:lnTo>
                  <a:lnTo>
                    <a:pt x="274" y="237"/>
                  </a:lnTo>
                  <a:lnTo>
                    <a:pt x="270" y="223"/>
                  </a:lnTo>
                  <a:lnTo>
                    <a:pt x="265" y="207"/>
                  </a:lnTo>
                  <a:lnTo>
                    <a:pt x="262" y="193"/>
                  </a:lnTo>
                  <a:lnTo>
                    <a:pt x="260" y="178"/>
                  </a:lnTo>
                  <a:lnTo>
                    <a:pt x="258" y="162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8" y="133"/>
                  </a:lnTo>
                  <a:lnTo>
                    <a:pt x="256" y="120"/>
                  </a:lnTo>
                  <a:lnTo>
                    <a:pt x="249" y="90"/>
                  </a:lnTo>
                  <a:lnTo>
                    <a:pt x="250" y="90"/>
                  </a:lnTo>
                  <a:lnTo>
                    <a:pt x="245" y="71"/>
                  </a:lnTo>
                  <a:lnTo>
                    <a:pt x="245" y="71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1" y="64"/>
                  </a:lnTo>
                  <a:lnTo>
                    <a:pt x="241" y="64"/>
                  </a:lnTo>
                  <a:lnTo>
                    <a:pt x="241" y="64"/>
                  </a:lnTo>
                  <a:lnTo>
                    <a:pt x="241" y="64"/>
                  </a:lnTo>
                  <a:lnTo>
                    <a:pt x="239" y="57"/>
                  </a:lnTo>
                  <a:lnTo>
                    <a:pt x="239" y="57"/>
                  </a:lnTo>
                  <a:lnTo>
                    <a:pt x="239" y="57"/>
                  </a:lnTo>
                  <a:lnTo>
                    <a:pt x="239" y="57"/>
                  </a:lnTo>
                  <a:lnTo>
                    <a:pt x="237" y="52"/>
                  </a:lnTo>
                  <a:lnTo>
                    <a:pt x="237" y="52"/>
                  </a:lnTo>
                  <a:lnTo>
                    <a:pt x="237" y="51"/>
                  </a:lnTo>
                  <a:lnTo>
                    <a:pt x="237" y="51"/>
                  </a:lnTo>
                  <a:lnTo>
                    <a:pt x="235" y="47"/>
                  </a:lnTo>
                  <a:lnTo>
                    <a:pt x="235" y="47"/>
                  </a:lnTo>
                  <a:lnTo>
                    <a:pt x="235" y="44"/>
                  </a:lnTo>
                  <a:lnTo>
                    <a:pt x="235" y="44"/>
                  </a:lnTo>
                  <a:lnTo>
                    <a:pt x="233" y="41"/>
                  </a:lnTo>
                  <a:lnTo>
                    <a:pt x="233" y="41"/>
                  </a:lnTo>
                  <a:lnTo>
                    <a:pt x="233" y="39"/>
                  </a:lnTo>
                  <a:lnTo>
                    <a:pt x="233" y="39"/>
                  </a:lnTo>
                  <a:lnTo>
                    <a:pt x="231" y="36"/>
                  </a:lnTo>
                  <a:lnTo>
                    <a:pt x="231" y="36"/>
                  </a:lnTo>
                  <a:lnTo>
                    <a:pt x="230" y="34"/>
                  </a:lnTo>
                  <a:lnTo>
                    <a:pt x="230" y="34"/>
                  </a:lnTo>
                  <a:lnTo>
                    <a:pt x="229" y="31"/>
                  </a:lnTo>
                  <a:lnTo>
                    <a:pt x="229" y="31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26" y="27"/>
                  </a:lnTo>
                  <a:lnTo>
                    <a:pt x="226" y="27"/>
                  </a:lnTo>
                  <a:lnTo>
                    <a:pt x="225" y="25"/>
                  </a:lnTo>
                  <a:lnTo>
                    <a:pt x="225" y="25"/>
                  </a:lnTo>
                  <a:lnTo>
                    <a:pt x="223" y="23"/>
                  </a:lnTo>
                  <a:lnTo>
                    <a:pt x="223" y="23"/>
                  </a:lnTo>
                  <a:lnTo>
                    <a:pt x="222" y="21"/>
                  </a:lnTo>
                  <a:lnTo>
                    <a:pt x="222" y="21"/>
                  </a:lnTo>
                  <a:lnTo>
                    <a:pt x="221" y="18"/>
                  </a:lnTo>
                  <a:lnTo>
                    <a:pt x="221" y="18"/>
                  </a:lnTo>
                  <a:lnTo>
                    <a:pt x="220" y="17"/>
                  </a:lnTo>
                  <a:lnTo>
                    <a:pt x="220" y="17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7" y="14"/>
                  </a:lnTo>
                  <a:lnTo>
                    <a:pt x="217" y="1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4" y="11"/>
                  </a:lnTo>
                  <a:lnTo>
                    <a:pt x="214" y="11"/>
                  </a:lnTo>
                  <a:lnTo>
                    <a:pt x="213" y="10"/>
                  </a:lnTo>
                  <a:lnTo>
                    <a:pt x="213" y="10"/>
                  </a:lnTo>
                  <a:lnTo>
                    <a:pt x="211" y="8"/>
                  </a:lnTo>
                  <a:lnTo>
                    <a:pt x="211" y="8"/>
                  </a:lnTo>
                  <a:lnTo>
                    <a:pt x="210" y="8"/>
                  </a:lnTo>
                  <a:lnTo>
                    <a:pt x="210" y="8"/>
                  </a:lnTo>
                  <a:lnTo>
                    <a:pt x="205" y="3"/>
                  </a:lnTo>
                  <a:lnTo>
                    <a:pt x="198" y="0"/>
                  </a:lnTo>
                  <a:lnTo>
                    <a:pt x="192" y="3"/>
                  </a:lnTo>
                  <a:lnTo>
                    <a:pt x="192" y="3"/>
                  </a:lnTo>
                  <a:lnTo>
                    <a:pt x="189" y="6"/>
                  </a:lnTo>
                  <a:lnTo>
                    <a:pt x="189" y="6"/>
                  </a:lnTo>
                  <a:lnTo>
                    <a:pt x="187" y="7"/>
                  </a:lnTo>
                  <a:lnTo>
                    <a:pt x="187" y="7"/>
                  </a:lnTo>
                  <a:lnTo>
                    <a:pt x="185" y="8"/>
                  </a:lnTo>
                  <a:lnTo>
                    <a:pt x="185" y="8"/>
                  </a:lnTo>
                  <a:lnTo>
                    <a:pt x="184" y="9"/>
                  </a:lnTo>
                  <a:lnTo>
                    <a:pt x="184" y="9"/>
                  </a:lnTo>
                  <a:lnTo>
                    <a:pt x="183" y="10"/>
                  </a:lnTo>
                  <a:lnTo>
                    <a:pt x="183" y="10"/>
                  </a:lnTo>
                  <a:lnTo>
                    <a:pt x="182" y="11"/>
                  </a:lnTo>
                  <a:lnTo>
                    <a:pt x="182" y="11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79" y="14"/>
                  </a:lnTo>
                  <a:lnTo>
                    <a:pt x="179" y="14"/>
                  </a:lnTo>
                  <a:lnTo>
                    <a:pt x="178" y="15"/>
                  </a:lnTo>
                  <a:lnTo>
                    <a:pt x="178" y="15"/>
                  </a:lnTo>
                  <a:lnTo>
                    <a:pt x="177" y="17"/>
                  </a:lnTo>
                  <a:lnTo>
                    <a:pt x="177" y="17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5" y="21"/>
                  </a:lnTo>
                  <a:lnTo>
                    <a:pt x="175" y="21"/>
                  </a:lnTo>
                  <a:lnTo>
                    <a:pt x="172" y="23"/>
                  </a:lnTo>
                  <a:lnTo>
                    <a:pt x="172" y="23"/>
                  </a:lnTo>
                  <a:lnTo>
                    <a:pt x="171" y="25"/>
                  </a:lnTo>
                  <a:lnTo>
                    <a:pt x="171" y="25"/>
                  </a:lnTo>
                  <a:lnTo>
                    <a:pt x="170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9" y="28"/>
                  </a:lnTo>
                  <a:lnTo>
                    <a:pt x="168" y="31"/>
                  </a:lnTo>
                  <a:lnTo>
                    <a:pt x="168" y="31"/>
                  </a:lnTo>
                  <a:lnTo>
                    <a:pt x="167" y="34"/>
                  </a:lnTo>
                  <a:lnTo>
                    <a:pt x="167" y="34"/>
                  </a:lnTo>
                  <a:lnTo>
                    <a:pt x="166" y="36"/>
                  </a:lnTo>
                  <a:lnTo>
                    <a:pt x="166" y="36"/>
                  </a:lnTo>
                  <a:lnTo>
                    <a:pt x="165" y="38"/>
                  </a:lnTo>
                  <a:lnTo>
                    <a:pt x="165" y="38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3" y="43"/>
                  </a:lnTo>
                  <a:lnTo>
                    <a:pt x="163" y="43"/>
                  </a:lnTo>
                  <a:lnTo>
                    <a:pt x="160" y="47"/>
                  </a:lnTo>
                  <a:lnTo>
                    <a:pt x="160" y="47"/>
                  </a:lnTo>
                  <a:lnTo>
                    <a:pt x="159" y="49"/>
                  </a:lnTo>
                  <a:lnTo>
                    <a:pt x="159" y="49"/>
                  </a:lnTo>
                  <a:lnTo>
                    <a:pt x="158" y="52"/>
                  </a:lnTo>
                  <a:lnTo>
                    <a:pt x="158" y="52"/>
                  </a:lnTo>
                  <a:lnTo>
                    <a:pt x="157" y="55"/>
                  </a:lnTo>
                  <a:lnTo>
                    <a:pt x="157" y="55"/>
                  </a:lnTo>
                  <a:lnTo>
                    <a:pt x="156" y="58"/>
                  </a:lnTo>
                  <a:lnTo>
                    <a:pt x="156" y="58"/>
                  </a:lnTo>
                  <a:lnTo>
                    <a:pt x="155" y="62"/>
                  </a:lnTo>
                  <a:lnTo>
                    <a:pt x="155" y="62"/>
                  </a:lnTo>
                  <a:lnTo>
                    <a:pt x="154" y="64"/>
                  </a:lnTo>
                  <a:lnTo>
                    <a:pt x="154" y="64"/>
                  </a:lnTo>
                  <a:lnTo>
                    <a:pt x="153" y="69"/>
                  </a:lnTo>
                  <a:lnTo>
                    <a:pt x="153" y="69"/>
                  </a:lnTo>
                  <a:lnTo>
                    <a:pt x="152" y="70"/>
                  </a:lnTo>
                  <a:lnTo>
                    <a:pt x="152" y="70"/>
                  </a:lnTo>
                  <a:lnTo>
                    <a:pt x="152" y="71"/>
                  </a:lnTo>
                  <a:lnTo>
                    <a:pt x="152" y="71"/>
                  </a:lnTo>
                  <a:lnTo>
                    <a:pt x="152" y="71"/>
                  </a:lnTo>
                  <a:lnTo>
                    <a:pt x="146" y="90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1" y="120"/>
                  </a:lnTo>
                  <a:lnTo>
                    <a:pt x="139" y="133"/>
                  </a:lnTo>
                  <a:lnTo>
                    <a:pt x="139" y="144"/>
                  </a:lnTo>
                  <a:lnTo>
                    <a:pt x="139" y="162"/>
                  </a:lnTo>
                  <a:lnTo>
                    <a:pt x="139" y="162"/>
                  </a:lnTo>
                  <a:lnTo>
                    <a:pt x="137" y="178"/>
                  </a:lnTo>
                  <a:lnTo>
                    <a:pt x="135" y="193"/>
                  </a:lnTo>
                  <a:lnTo>
                    <a:pt x="131" y="209"/>
                  </a:lnTo>
                  <a:lnTo>
                    <a:pt x="127" y="223"/>
                  </a:lnTo>
                  <a:lnTo>
                    <a:pt x="122" y="237"/>
                  </a:lnTo>
                  <a:lnTo>
                    <a:pt x="116" y="251"/>
                  </a:lnTo>
                  <a:lnTo>
                    <a:pt x="110" y="265"/>
                  </a:lnTo>
                  <a:lnTo>
                    <a:pt x="102" y="278"/>
                  </a:lnTo>
                  <a:lnTo>
                    <a:pt x="95" y="290"/>
                  </a:lnTo>
                  <a:lnTo>
                    <a:pt x="86" y="303"/>
                  </a:lnTo>
                  <a:lnTo>
                    <a:pt x="76" y="313"/>
                  </a:lnTo>
                  <a:lnTo>
                    <a:pt x="67" y="324"/>
                  </a:lnTo>
                  <a:lnTo>
                    <a:pt x="56" y="335"/>
                  </a:lnTo>
                  <a:lnTo>
                    <a:pt x="44" y="344"/>
                  </a:lnTo>
                  <a:lnTo>
                    <a:pt x="32" y="353"/>
                  </a:lnTo>
                  <a:lnTo>
                    <a:pt x="20" y="361"/>
                  </a:lnTo>
                  <a:lnTo>
                    <a:pt x="19" y="362"/>
                  </a:lnTo>
                  <a:lnTo>
                    <a:pt x="19" y="362"/>
                  </a:lnTo>
                  <a:lnTo>
                    <a:pt x="13" y="367"/>
                  </a:lnTo>
                  <a:lnTo>
                    <a:pt x="13" y="367"/>
                  </a:lnTo>
                  <a:lnTo>
                    <a:pt x="8" y="372"/>
                  </a:lnTo>
                  <a:lnTo>
                    <a:pt x="6" y="378"/>
                  </a:lnTo>
                  <a:lnTo>
                    <a:pt x="4" y="386"/>
                  </a:lnTo>
                  <a:lnTo>
                    <a:pt x="2" y="393"/>
                  </a:lnTo>
                  <a:lnTo>
                    <a:pt x="1" y="411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1" y="438"/>
                  </a:lnTo>
                  <a:lnTo>
                    <a:pt x="1" y="444"/>
                  </a:lnTo>
                  <a:lnTo>
                    <a:pt x="2" y="450"/>
                  </a:lnTo>
                  <a:lnTo>
                    <a:pt x="2" y="450"/>
                  </a:lnTo>
                  <a:lnTo>
                    <a:pt x="57" y="450"/>
                  </a:lnTo>
                  <a:lnTo>
                    <a:pt x="57" y="450"/>
                  </a:lnTo>
                  <a:lnTo>
                    <a:pt x="58" y="461"/>
                  </a:lnTo>
                  <a:lnTo>
                    <a:pt x="59" y="474"/>
                  </a:lnTo>
                  <a:lnTo>
                    <a:pt x="72" y="474"/>
                  </a:lnTo>
                  <a:lnTo>
                    <a:pt x="111" y="474"/>
                  </a:lnTo>
                  <a:lnTo>
                    <a:pt x="124" y="474"/>
                  </a:lnTo>
                  <a:lnTo>
                    <a:pt x="125" y="461"/>
                  </a:lnTo>
                  <a:lnTo>
                    <a:pt x="125" y="461"/>
                  </a:lnTo>
                  <a:lnTo>
                    <a:pt x="125" y="450"/>
                  </a:lnTo>
                  <a:lnTo>
                    <a:pt x="138" y="450"/>
                  </a:lnTo>
                  <a:lnTo>
                    <a:pt x="138" y="450"/>
                  </a:lnTo>
                  <a:lnTo>
                    <a:pt x="139" y="469"/>
                  </a:lnTo>
                  <a:lnTo>
                    <a:pt x="140" y="475"/>
                  </a:lnTo>
                  <a:lnTo>
                    <a:pt x="257" y="475"/>
                  </a:lnTo>
                  <a:lnTo>
                    <a:pt x="258" y="469"/>
                  </a:lnTo>
                  <a:lnTo>
                    <a:pt x="258" y="469"/>
                  </a:lnTo>
                  <a:lnTo>
                    <a:pt x="259" y="450"/>
                  </a:lnTo>
                  <a:lnTo>
                    <a:pt x="271" y="450"/>
                  </a:lnTo>
                  <a:lnTo>
                    <a:pt x="271" y="450"/>
                  </a:lnTo>
                  <a:lnTo>
                    <a:pt x="272" y="461"/>
                  </a:lnTo>
                  <a:lnTo>
                    <a:pt x="273" y="474"/>
                  </a:lnTo>
                  <a:lnTo>
                    <a:pt x="286" y="474"/>
                  </a:lnTo>
                  <a:lnTo>
                    <a:pt x="325" y="474"/>
                  </a:lnTo>
                  <a:lnTo>
                    <a:pt x="338" y="474"/>
                  </a:lnTo>
                  <a:lnTo>
                    <a:pt x="339" y="461"/>
                  </a:lnTo>
                  <a:lnTo>
                    <a:pt x="339" y="461"/>
                  </a:lnTo>
                  <a:lnTo>
                    <a:pt x="339" y="450"/>
                  </a:lnTo>
                  <a:lnTo>
                    <a:pt x="395" y="450"/>
                  </a:lnTo>
                  <a:lnTo>
                    <a:pt x="395" y="450"/>
                  </a:lnTo>
                  <a:lnTo>
                    <a:pt x="396" y="444"/>
                  </a:lnTo>
                  <a:lnTo>
                    <a:pt x="396" y="444"/>
                  </a:lnTo>
                  <a:lnTo>
                    <a:pt x="396" y="438"/>
                  </a:lnTo>
                  <a:lnTo>
                    <a:pt x="396" y="427"/>
                  </a:lnTo>
                  <a:lnTo>
                    <a:pt x="396" y="427"/>
                  </a:lnTo>
                  <a:close/>
                  <a:moveTo>
                    <a:pt x="369" y="373"/>
                  </a:moveTo>
                  <a:lnTo>
                    <a:pt x="374" y="378"/>
                  </a:lnTo>
                  <a:lnTo>
                    <a:pt x="374" y="378"/>
                  </a:lnTo>
                  <a:lnTo>
                    <a:pt x="376" y="380"/>
                  </a:lnTo>
                  <a:lnTo>
                    <a:pt x="378" y="384"/>
                  </a:lnTo>
                  <a:lnTo>
                    <a:pt x="376" y="384"/>
                  </a:lnTo>
                  <a:lnTo>
                    <a:pt x="375" y="382"/>
                  </a:lnTo>
                  <a:lnTo>
                    <a:pt x="375" y="382"/>
                  </a:lnTo>
                  <a:lnTo>
                    <a:pt x="362" y="377"/>
                  </a:lnTo>
                  <a:lnTo>
                    <a:pt x="351" y="371"/>
                  </a:lnTo>
                  <a:lnTo>
                    <a:pt x="339" y="363"/>
                  </a:lnTo>
                  <a:lnTo>
                    <a:pt x="328" y="355"/>
                  </a:lnTo>
                  <a:lnTo>
                    <a:pt x="318" y="348"/>
                  </a:lnTo>
                  <a:lnTo>
                    <a:pt x="308" y="339"/>
                  </a:lnTo>
                  <a:lnTo>
                    <a:pt x="300" y="331"/>
                  </a:lnTo>
                  <a:lnTo>
                    <a:pt x="292" y="322"/>
                  </a:lnTo>
                  <a:lnTo>
                    <a:pt x="285" y="312"/>
                  </a:lnTo>
                  <a:lnTo>
                    <a:pt x="279" y="303"/>
                  </a:lnTo>
                  <a:lnTo>
                    <a:pt x="274" y="292"/>
                  </a:lnTo>
                  <a:lnTo>
                    <a:pt x="268" y="281"/>
                  </a:lnTo>
                  <a:lnTo>
                    <a:pt x="265" y="270"/>
                  </a:lnTo>
                  <a:lnTo>
                    <a:pt x="262" y="259"/>
                  </a:lnTo>
                  <a:lnTo>
                    <a:pt x="260" y="249"/>
                  </a:lnTo>
                  <a:lnTo>
                    <a:pt x="259" y="237"/>
                  </a:lnTo>
                  <a:lnTo>
                    <a:pt x="259" y="237"/>
                  </a:lnTo>
                  <a:lnTo>
                    <a:pt x="267" y="257"/>
                  </a:lnTo>
                  <a:lnTo>
                    <a:pt x="278" y="278"/>
                  </a:lnTo>
                  <a:lnTo>
                    <a:pt x="289" y="296"/>
                  </a:lnTo>
                  <a:lnTo>
                    <a:pt x="302" y="314"/>
                  </a:lnTo>
                  <a:lnTo>
                    <a:pt x="317" y="331"/>
                  </a:lnTo>
                  <a:lnTo>
                    <a:pt x="333" y="347"/>
                  </a:lnTo>
                  <a:lnTo>
                    <a:pt x="351" y="360"/>
                  </a:lnTo>
                  <a:lnTo>
                    <a:pt x="369" y="373"/>
                  </a:lnTo>
                  <a:lnTo>
                    <a:pt x="369" y="373"/>
                  </a:lnTo>
                  <a:close/>
                  <a:moveTo>
                    <a:pt x="166" y="75"/>
                  </a:moveTo>
                  <a:lnTo>
                    <a:pt x="166" y="75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8" y="68"/>
                  </a:lnTo>
                  <a:lnTo>
                    <a:pt x="168" y="68"/>
                  </a:lnTo>
                  <a:lnTo>
                    <a:pt x="169" y="65"/>
                  </a:lnTo>
                  <a:lnTo>
                    <a:pt x="169" y="65"/>
                  </a:lnTo>
                  <a:lnTo>
                    <a:pt x="170" y="63"/>
                  </a:lnTo>
                  <a:lnTo>
                    <a:pt x="170" y="63"/>
                  </a:lnTo>
                  <a:lnTo>
                    <a:pt x="170" y="61"/>
                  </a:lnTo>
                  <a:lnTo>
                    <a:pt x="170" y="61"/>
                  </a:lnTo>
                  <a:lnTo>
                    <a:pt x="171" y="57"/>
                  </a:lnTo>
                  <a:lnTo>
                    <a:pt x="171" y="57"/>
                  </a:lnTo>
                  <a:lnTo>
                    <a:pt x="172" y="55"/>
                  </a:lnTo>
                  <a:lnTo>
                    <a:pt x="172" y="55"/>
                  </a:lnTo>
                  <a:lnTo>
                    <a:pt x="173" y="53"/>
                  </a:lnTo>
                  <a:lnTo>
                    <a:pt x="173" y="53"/>
                  </a:lnTo>
                  <a:lnTo>
                    <a:pt x="175" y="51"/>
                  </a:lnTo>
                  <a:lnTo>
                    <a:pt x="175" y="51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7" y="47"/>
                  </a:lnTo>
                  <a:lnTo>
                    <a:pt x="177" y="47"/>
                  </a:lnTo>
                  <a:lnTo>
                    <a:pt x="178" y="43"/>
                  </a:lnTo>
                  <a:lnTo>
                    <a:pt x="178" y="43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80" y="39"/>
                  </a:lnTo>
                  <a:lnTo>
                    <a:pt x="180" y="39"/>
                  </a:lnTo>
                  <a:lnTo>
                    <a:pt x="180" y="38"/>
                  </a:lnTo>
                  <a:lnTo>
                    <a:pt x="180" y="38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35"/>
                  </a:lnTo>
                  <a:lnTo>
                    <a:pt x="182" y="35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5" y="28"/>
                  </a:lnTo>
                  <a:lnTo>
                    <a:pt x="185" y="28"/>
                  </a:lnTo>
                  <a:lnTo>
                    <a:pt x="186" y="27"/>
                  </a:lnTo>
                  <a:lnTo>
                    <a:pt x="186" y="27"/>
                  </a:lnTo>
                  <a:lnTo>
                    <a:pt x="187" y="26"/>
                  </a:lnTo>
                  <a:lnTo>
                    <a:pt x="187" y="26"/>
                  </a:lnTo>
                  <a:lnTo>
                    <a:pt x="189" y="25"/>
                  </a:lnTo>
                  <a:lnTo>
                    <a:pt x="189" y="25"/>
                  </a:lnTo>
                  <a:lnTo>
                    <a:pt x="191" y="23"/>
                  </a:lnTo>
                  <a:lnTo>
                    <a:pt x="191" y="23"/>
                  </a:lnTo>
                  <a:lnTo>
                    <a:pt x="191" y="22"/>
                  </a:lnTo>
                  <a:lnTo>
                    <a:pt x="191" y="22"/>
                  </a:lnTo>
                  <a:lnTo>
                    <a:pt x="193" y="21"/>
                  </a:lnTo>
                  <a:lnTo>
                    <a:pt x="193" y="21"/>
                  </a:lnTo>
                  <a:lnTo>
                    <a:pt x="194" y="20"/>
                  </a:lnTo>
                  <a:lnTo>
                    <a:pt x="194" y="20"/>
                  </a:lnTo>
                  <a:lnTo>
                    <a:pt x="195" y="18"/>
                  </a:lnTo>
                  <a:lnTo>
                    <a:pt x="195" y="18"/>
                  </a:lnTo>
                  <a:lnTo>
                    <a:pt x="196" y="17"/>
                  </a:lnTo>
                  <a:lnTo>
                    <a:pt x="196" y="17"/>
                  </a:lnTo>
                  <a:lnTo>
                    <a:pt x="198" y="16"/>
                  </a:lnTo>
                  <a:lnTo>
                    <a:pt x="198" y="16"/>
                  </a:lnTo>
                  <a:lnTo>
                    <a:pt x="200" y="17"/>
                  </a:lnTo>
                  <a:lnTo>
                    <a:pt x="200" y="17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5" y="22"/>
                  </a:lnTo>
                  <a:lnTo>
                    <a:pt x="205" y="22"/>
                  </a:lnTo>
                  <a:lnTo>
                    <a:pt x="205" y="22"/>
                  </a:lnTo>
                  <a:lnTo>
                    <a:pt x="207" y="24"/>
                  </a:lnTo>
                  <a:lnTo>
                    <a:pt x="207" y="24"/>
                  </a:lnTo>
                  <a:lnTo>
                    <a:pt x="208" y="25"/>
                  </a:lnTo>
                  <a:lnTo>
                    <a:pt x="208" y="25"/>
                  </a:lnTo>
                  <a:lnTo>
                    <a:pt x="209" y="27"/>
                  </a:lnTo>
                  <a:lnTo>
                    <a:pt x="209" y="27"/>
                  </a:lnTo>
                  <a:lnTo>
                    <a:pt x="210" y="27"/>
                  </a:lnTo>
                  <a:lnTo>
                    <a:pt x="210" y="27"/>
                  </a:lnTo>
                  <a:lnTo>
                    <a:pt x="211" y="30"/>
                  </a:lnTo>
                  <a:lnTo>
                    <a:pt x="211" y="30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3" y="34"/>
                  </a:lnTo>
                  <a:lnTo>
                    <a:pt x="213" y="34"/>
                  </a:lnTo>
                  <a:lnTo>
                    <a:pt x="214" y="35"/>
                  </a:lnTo>
                  <a:lnTo>
                    <a:pt x="214" y="35"/>
                  </a:lnTo>
                  <a:lnTo>
                    <a:pt x="216" y="37"/>
                  </a:lnTo>
                  <a:lnTo>
                    <a:pt x="216" y="37"/>
                  </a:lnTo>
                  <a:lnTo>
                    <a:pt x="217" y="38"/>
                  </a:lnTo>
                  <a:lnTo>
                    <a:pt x="217" y="38"/>
                  </a:lnTo>
                  <a:lnTo>
                    <a:pt x="218" y="41"/>
                  </a:lnTo>
                  <a:lnTo>
                    <a:pt x="218" y="41"/>
                  </a:lnTo>
                  <a:lnTo>
                    <a:pt x="218" y="42"/>
                  </a:lnTo>
                  <a:lnTo>
                    <a:pt x="218" y="42"/>
                  </a:lnTo>
                  <a:lnTo>
                    <a:pt x="220" y="45"/>
                  </a:lnTo>
                  <a:lnTo>
                    <a:pt x="220" y="45"/>
                  </a:lnTo>
                  <a:lnTo>
                    <a:pt x="220" y="47"/>
                  </a:lnTo>
                  <a:lnTo>
                    <a:pt x="220" y="47"/>
                  </a:lnTo>
                  <a:lnTo>
                    <a:pt x="222" y="50"/>
                  </a:lnTo>
                  <a:lnTo>
                    <a:pt x="222" y="50"/>
                  </a:lnTo>
                  <a:lnTo>
                    <a:pt x="222" y="51"/>
                  </a:lnTo>
                  <a:lnTo>
                    <a:pt x="222" y="51"/>
                  </a:lnTo>
                  <a:lnTo>
                    <a:pt x="223" y="55"/>
                  </a:lnTo>
                  <a:lnTo>
                    <a:pt x="223" y="55"/>
                  </a:lnTo>
                  <a:lnTo>
                    <a:pt x="224" y="55"/>
                  </a:lnTo>
                  <a:lnTo>
                    <a:pt x="224" y="55"/>
                  </a:lnTo>
                  <a:lnTo>
                    <a:pt x="225" y="60"/>
                  </a:lnTo>
                  <a:lnTo>
                    <a:pt x="225" y="60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31" y="76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6" y="75"/>
                  </a:lnTo>
                  <a:lnTo>
                    <a:pt x="166" y="75"/>
                  </a:lnTo>
                  <a:close/>
                  <a:moveTo>
                    <a:pt x="166" y="90"/>
                  </a:moveTo>
                  <a:lnTo>
                    <a:pt x="231" y="90"/>
                  </a:lnTo>
                  <a:lnTo>
                    <a:pt x="235" y="90"/>
                  </a:lnTo>
                  <a:lnTo>
                    <a:pt x="235" y="90"/>
                  </a:lnTo>
                  <a:lnTo>
                    <a:pt x="238" y="105"/>
                  </a:lnTo>
                  <a:lnTo>
                    <a:pt x="241" y="119"/>
                  </a:lnTo>
                  <a:lnTo>
                    <a:pt x="243" y="132"/>
                  </a:lnTo>
                  <a:lnTo>
                    <a:pt x="244" y="142"/>
                  </a:lnTo>
                  <a:lnTo>
                    <a:pt x="243" y="142"/>
                  </a:lnTo>
                  <a:lnTo>
                    <a:pt x="243" y="142"/>
                  </a:lnTo>
                  <a:lnTo>
                    <a:pt x="244" y="163"/>
                  </a:lnTo>
                  <a:lnTo>
                    <a:pt x="244" y="434"/>
                  </a:lnTo>
                  <a:lnTo>
                    <a:pt x="153" y="434"/>
                  </a:lnTo>
                  <a:lnTo>
                    <a:pt x="153" y="163"/>
                  </a:lnTo>
                  <a:lnTo>
                    <a:pt x="153" y="163"/>
                  </a:lnTo>
                  <a:lnTo>
                    <a:pt x="154" y="142"/>
                  </a:lnTo>
                  <a:lnTo>
                    <a:pt x="153" y="142"/>
                  </a:lnTo>
                  <a:lnTo>
                    <a:pt x="153" y="142"/>
                  </a:lnTo>
                  <a:lnTo>
                    <a:pt x="154" y="132"/>
                  </a:lnTo>
                  <a:lnTo>
                    <a:pt x="155" y="119"/>
                  </a:lnTo>
                  <a:lnTo>
                    <a:pt x="158" y="105"/>
                  </a:lnTo>
                  <a:lnTo>
                    <a:pt x="162" y="90"/>
                  </a:lnTo>
                  <a:lnTo>
                    <a:pt x="166" y="90"/>
                  </a:lnTo>
                  <a:close/>
                  <a:moveTo>
                    <a:pt x="22" y="378"/>
                  </a:moveTo>
                  <a:lnTo>
                    <a:pt x="22" y="378"/>
                  </a:lnTo>
                  <a:lnTo>
                    <a:pt x="28" y="373"/>
                  </a:lnTo>
                  <a:lnTo>
                    <a:pt x="28" y="373"/>
                  </a:lnTo>
                  <a:lnTo>
                    <a:pt x="46" y="361"/>
                  </a:lnTo>
                  <a:lnTo>
                    <a:pt x="62" y="347"/>
                  </a:lnTo>
                  <a:lnTo>
                    <a:pt x="78" y="333"/>
                  </a:lnTo>
                  <a:lnTo>
                    <a:pt x="92" y="317"/>
                  </a:lnTo>
                  <a:lnTo>
                    <a:pt x="105" y="298"/>
                  </a:lnTo>
                  <a:lnTo>
                    <a:pt x="117" y="280"/>
                  </a:lnTo>
                  <a:lnTo>
                    <a:pt x="127" y="260"/>
                  </a:lnTo>
                  <a:lnTo>
                    <a:pt x="136" y="241"/>
                  </a:lnTo>
                  <a:lnTo>
                    <a:pt x="136" y="241"/>
                  </a:lnTo>
                  <a:lnTo>
                    <a:pt x="135" y="252"/>
                  </a:lnTo>
                  <a:lnTo>
                    <a:pt x="132" y="263"/>
                  </a:lnTo>
                  <a:lnTo>
                    <a:pt x="129" y="273"/>
                  </a:lnTo>
                  <a:lnTo>
                    <a:pt x="125" y="284"/>
                  </a:lnTo>
                  <a:lnTo>
                    <a:pt x="121" y="295"/>
                  </a:lnTo>
                  <a:lnTo>
                    <a:pt x="115" y="305"/>
                  </a:lnTo>
                  <a:lnTo>
                    <a:pt x="109" y="314"/>
                  </a:lnTo>
                  <a:lnTo>
                    <a:pt x="102" y="323"/>
                  </a:lnTo>
                  <a:lnTo>
                    <a:pt x="95" y="333"/>
                  </a:lnTo>
                  <a:lnTo>
                    <a:pt x="86" y="341"/>
                  </a:lnTo>
                  <a:lnTo>
                    <a:pt x="76" y="349"/>
                  </a:lnTo>
                  <a:lnTo>
                    <a:pt x="67" y="357"/>
                  </a:lnTo>
                  <a:lnTo>
                    <a:pt x="56" y="364"/>
                  </a:lnTo>
                  <a:lnTo>
                    <a:pt x="45" y="371"/>
                  </a:lnTo>
                  <a:lnTo>
                    <a:pt x="33" y="377"/>
                  </a:lnTo>
                  <a:lnTo>
                    <a:pt x="21" y="382"/>
                  </a:lnTo>
                  <a:lnTo>
                    <a:pt x="20" y="384"/>
                  </a:lnTo>
                  <a:lnTo>
                    <a:pt x="20" y="384"/>
                  </a:lnTo>
                  <a:lnTo>
                    <a:pt x="19" y="384"/>
                  </a:lnTo>
                  <a:lnTo>
                    <a:pt x="19" y="384"/>
                  </a:lnTo>
                  <a:lnTo>
                    <a:pt x="20" y="380"/>
                  </a:lnTo>
                  <a:lnTo>
                    <a:pt x="22" y="378"/>
                  </a:lnTo>
                  <a:lnTo>
                    <a:pt x="22" y="378"/>
                  </a:lnTo>
                  <a:close/>
                  <a:moveTo>
                    <a:pt x="15" y="428"/>
                  </a:moveTo>
                  <a:lnTo>
                    <a:pt x="15" y="428"/>
                  </a:lnTo>
                  <a:lnTo>
                    <a:pt x="15" y="418"/>
                  </a:lnTo>
                  <a:lnTo>
                    <a:pt x="16" y="409"/>
                  </a:lnTo>
                  <a:lnTo>
                    <a:pt x="18" y="403"/>
                  </a:lnTo>
                  <a:lnTo>
                    <a:pt x="19" y="401"/>
                  </a:lnTo>
                  <a:lnTo>
                    <a:pt x="21" y="400"/>
                  </a:lnTo>
                  <a:lnTo>
                    <a:pt x="21" y="400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46" y="386"/>
                  </a:lnTo>
                  <a:lnTo>
                    <a:pt x="64" y="375"/>
                  </a:lnTo>
                  <a:lnTo>
                    <a:pt x="82" y="364"/>
                  </a:lnTo>
                  <a:lnTo>
                    <a:pt x="97" y="351"/>
                  </a:lnTo>
                  <a:lnTo>
                    <a:pt x="110" y="337"/>
                  </a:lnTo>
                  <a:lnTo>
                    <a:pt x="121" y="322"/>
                  </a:lnTo>
                  <a:lnTo>
                    <a:pt x="130" y="306"/>
                  </a:lnTo>
                  <a:lnTo>
                    <a:pt x="139" y="290"/>
                  </a:lnTo>
                  <a:lnTo>
                    <a:pt x="139" y="434"/>
                  </a:lnTo>
                  <a:lnTo>
                    <a:pt x="139" y="436"/>
                  </a:lnTo>
                  <a:lnTo>
                    <a:pt x="125" y="436"/>
                  </a:lnTo>
                  <a:lnTo>
                    <a:pt x="125" y="436"/>
                  </a:lnTo>
                  <a:lnTo>
                    <a:pt x="125" y="425"/>
                  </a:lnTo>
                  <a:lnTo>
                    <a:pt x="123" y="413"/>
                  </a:lnTo>
                  <a:lnTo>
                    <a:pt x="121" y="401"/>
                  </a:lnTo>
                  <a:lnTo>
                    <a:pt x="116" y="391"/>
                  </a:lnTo>
                  <a:lnTo>
                    <a:pt x="112" y="382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99" y="371"/>
                  </a:lnTo>
                  <a:lnTo>
                    <a:pt x="96" y="369"/>
                  </a:lnTo>
                  <a:lnTo>
                    <a:pt x="91" y="369"/>
                  </a:lnTo>
                  <a:lnTo>
                    <a:pt x="91" y="369"/>
                  </a:lnTo>
                  <a:lnTo>
                    <a:pt x="87" y="369"/>
                  </a:lnTo>
                  <a:lnTo>
                    <a:pt x="83" y="371"/>
                  </a:lnTo>
                  <a:lnTo>
                    <a:pt x="79" y="373"/>
                  </a:lnTo>
                  <a:lnTo>
                    <a:pt x="76" y="375"/>
                  </a:lnTo>
                  <a:lnTo>
                    <a:pt x="71" y="382"/>
                  </a:lnTo>
                  <a:lnTo>
                    <a:pt x="65" y="391"/>
                  </a:lnTo>
                  <a:lnTo>
                    <a:pt x="62" y="401"/>
                  </a:lnTo>
                  <a:lnTo>
                    <a:pt x="60" y="413"/>
                  </a:lnTo>
                  <a:lnTo>
                    <a:pt x="58" y="425"/>
                  </a:lnTo>
                  <a:lnTo>
                    <a:pt x="57" y="436"/>
                  </a:lnTo>
                  <a:lnTo>
                    <a:pt x="15" y="436"/>
                  </a:lnTo>
                  <a:lnTo>
                    <a:pt x="15" y="436"/>
                  </a:lnTo>
                  <a:lnTo>
                    <a:pt x="15" y="428"/>
                  </a:lnTo>
                  <a:lnTo>
                    <a:pt x="15" y="428"/>
                  </a:lnTo>
                  <a:close/>
                  <a:moveTo>
                    <a:pt x="111" y="436"/>
                  </a:moveTo>
                  <a:lnTo>
                    <a:pt x="72" y="436"/>
                  </a:lnTo>
                  <a:lnTo>
                    <a:pt x="72" y="436"/>
                  </a:lnTo>
                  <a:lnTo>
                    <a:pt x="72" y="426"/>
                  </a:lnTo>
                  <a:lnTo>
                    <a:pt x="74" y="416"/>
                  </a:lnTo>
                  <a:lnTo>
                    <a:pt x="75" y="406"/>
                  </a:lnTo>
                  <a:lnTo>
                    <a:pt x="78" y="399"/>
                  </a:lnTo>
                  <a:lnTo>
                    <a:pt x="81" y="392"/>
                  </a:lnTo>
                  <a:lnTo>
                    <a:pt x="84" y="388"/>
                  </a:lnTo>
                  <a:lnTo>
                    <a:pt x="87" y="385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95" y="385"/>
                  </a:lnTo>
                  <a:lnTo>
                    <a:pt x="99" y="388"/>
                  </a:lnTo>
                  <a:lnTo>
                    <a:pt x="102" y="392"/>
                  </a:lnTo>
                  <a:lnTo>
                    <a:pt x="104" y="399"/>
                  </a:lnTo>
                  <a:lnTo>
                    <a:pt x="108" y="406"/>
                  </a:lnTo>
                  <a:lnTo>
                    <a:pt x="109" y="416"/>
                  </a:lnTo>
                  <a:lnTo>
                    <a:pt x="111" y="426"/>
                  </a:lnTo>
                  <a:lnTo>
                    <a:pt x="111" y="436"/>
                  </a:lnTo>
                  <a:lnTo>
                    <a:pt x="111" y="436"/>
                  </a:lnTo>
                  <a:close/>
                  <a:moveTo>
                    <a:pt x="111" y="460"/>
                  </a:moveTo>
                  <a:lnTo>
                    <a:pt x="72" y="460"/>
                  </a:lnTo>
                  <a:lnTo>
                    <a:pt x="72" y="460"/>
                  </a:lnTo>
                  <a:lnTo>
                    <a:pt x="72" y="450"/>
                  </a:lnTo>
                  <a:lnTo>
                    <a:pt x="111" y="450"/>
                  </a:lnTo>
                  <a:lnTo>
                    <a:pt x="111" y="450"/>
                  </a:lnTo>
                  <a:lnTo>
                    <a:pt x="111" y="460"/>
                  </a:lnTo>
                  <a:lnTo>
                    <a:pt x="111" y="460"/>
                  </a:lnTo>
                  <a:close/>
                  <a:moveTo>
                    <a:pt x="153" y="461"/>
                  </a:moveTo>
                  <a:lnTo>
                    <a:pt x="153" y="461"/>
                  </a:lnTo>
                  <a:lnTo>
                    <a:pt x="152" y="448"/>
                  </a:lnTo>
                  <a:lnTo>
                    <a:pt x="153" y="448"/>
                  </a:lnTo>
                  <a:lnTo>
                    <a:pt x="244" y="448"/>
                  </a:lnTo>
                  <a:lnTo>
                    <a:pt x="245" y="448"/>
                  </a:lnTo>
                  <a:lnTo>
                    <a:pt x="245" y="448"/>
                  </a:lnTo>
                  <a:lnTo>
                    <a:pt x="244" y="461"/>
                  </a:lnTo>
                  <a:lnTo>
                    <a:pt x="153" y="461"/>
                  </a:lnTo>
                  <a:close/>
                  <a:moveTo>
                    <a:pt x="325" y="460"/>
                  </a:moveTo>
                  <a:lnTo>
                    <a:pt x="286" y="460"/>
                  </a:lnTo>
                  <a:lnTo>
                    <a:pt x="286" y="460"/>
                  </a:lnTo>
                  <a:lnTo>
                    <a:pt x="285" y="450"/>
                  </a:lnTo>
                  <a:lnTo>
                    <a:pt x="325" y="450"/>
                  </a:lnTo>
                  <a:lnTo>
                    <a:pt x="325" y="450"/>
                  </a:lnTo>
                  <a:lnTo>
                    <a:pt x="325" y="460"/>
                  </a:lnTo>
                  <a:lnTo>
                    <a:pt x="325" y="460"/>
                  </a:lnTo>
                  <a:close/>
                  <a:moveTo>
                    <a:pt x="286" y="436"/>
                  </a:moveTo>
                  <a:lnTo>
                    <a:pt x="286" y="436"/>
                  </a:lnTo>
                  <a:lnTo>
                    <a:pt x="286" y="426"/>
                  </a:lnTo>
                  <a:lnTo>
                    <a:pt x="288" y="416"/>
                  </a:lnTo>
                  <a:lnTo>
                    <a:pt x="289" y="406"/>
                  </a:lnTo>
                  <a:lnTo>
                    <a:pt x="292" y="399"/>
                  </a:lnTo>
                  <a:lnTo>
                    <a:pt x="294" y="392"/>
                  </a:lnTo>
                  <a:lnTo>
                    <a:pt x="298" y="388"/>
                  </a:lnTo>
                  <a:lnTo>
                    <a:pt x="301" y="385"/>
                  </a:lnTo>
                  <a:lnTo>
                    <a:pt x="305" y="384"/>
                  </a:lnTo>
                  <a:lnTo>
                    <a:pt x="305" y="384"/>
                  </a:lnTo>
                  <a:lnTo>
                    <a:pt x="308" y="385"/>
                  </a:lnTo>
                  <a:lnTo>
                    <a:pt x="313" y="388"/>
                  </a:lnTo>
                  <a:lnTo>
                    <a:pt x="316" y="392"/>
                  </a:lnTo>
                  <a:lnTo>
                    <a:pt x="318" y="399"/>
                  </a:lnTo>
                  <a:lnTo>
                    <a:pt x="320" y="406"/>
                  </a:lnTo>
                  <a:lnTo>
                    <a:pt x="322" y="416"/>
                  </a:lnTo>
                  <a:lnTo>
                    <a:pt x="325" y="426"/>
                  </a:lnTo>
                  <a:lnTo>
                    <a:pt x="325" y="436"/>
                  </a:lnTo>
                  <a:lnTo>
                    <a:pt x="286" y="436"/>
                  </a:lnTo>
                  <a:close/>
                  <a:moveTo>
                    <a:pt x="339" y="436"/>
                  </a:moveTo>
                  <a:lnTo>
                    <a:pt x="339" y="436"/>
                  </a:lnTo>
                  <a:lnTo>
                    <a:pt x="339" y="425"/>
                  </a:lnTo>
                  <a:lnTo>
                    <a:pt x="337" y="413"/>
                  </a:lnTo>
                  <a:lnTo>
                    <a:pt x="334" y="401"/>
                  </a:lnTo>
                  <a:lnTo>
                    <a:pt x="330" y="391"/>
                  </a:lnTo>
                  <a:lnTo>
                    <a:pt x="326" y="382"/>
                  </a:lnTo>
                  <a:lnTo>
                    <a:pt x="320" y="375"/>
                  </a:lnTo>
                  <a:lnTo>
                    <a:pt x="317" y="373"/>
                  </a:lnTo>
                  <a:lnTo>
                    <a:pt x="313" y="371"/>
                  </a:lnTo>
                  <a:lnTo>
                    <a:pt x="310" y="369"/>
                  </a:lnTo>
                  <a:lnTo>
                    <a:pt x="305" y="369"/>
                  </a:lnTo>
                  <a:lnTo>
                    <a:pt x="305" y="369"/>
                  </a:lnTo>
                  <a:lnTo>
                    <a:pt x="301" y="369"/>
                  </a:lnTo>
                  <a:lnTo>
                    <a:pt x="297" y="371"/>
                  </a:lnTo>
                  <a:lnTo>
                    <a:pt x="293" y="373"/>
                  </a:lnTo>
                  <a:lnTo>
                    <a:pt x="290" y="375"/>
                  </a:lnTo>
                  <a:lnTo>
                    <a:pt x="285" y="382"/>
                  </a:lnTo>
                  <a:lnTo>
                    <a:pt x="279" y="391"/>
                  </a:lnTo>
                  <a:lnTo>
                    <a:pt x="276" y="401"/>
                  </a:lnTo>
                  <a:lnTo>
                    <a:pt x="274" y="413"/>
                  </a:lnTo>
                  <a:lnTo>
                    <a:pt x="272" y="425"/>
                  </a:lnTo>
                  <a:lnTo>
                    <a:pt x="271" y="436"/>
                  </a:lnTo>
                  <a:lnTo>
                    <a:pt x="258" y="436"/>
                  </a:lnTo>
                  <a:lnTo>
                    <a:pt x="258" y="434"/>
                  </a:lnTo>
                  <a:lnTo>
                    <a:pt x="258" y="292"/>
                  </a:lnTo>
                  <a:lnTo>
                    <a:pt x="258" y="292"/>
                  </a:lnTo>
                  <a:lnTo>
                    <a:pt x="266" y="308"/>
                  </a:lnTo>
                  <a:lnTo>
                    <a:pt x="276" y="323"/>
                  </a:lnTo>
                  <a:lnTo>
                    <a:pt x="288" y="337"/>
                  </a:lnTo>
                  <a:lnTo>
                    <a:pt x="301" y="351"/>
                  </a:lnTo>
                  <a:lnTo>
                    <a:pt x="316" y="364"/>
                  </a:lnTo>
                  <a:lnTo>
                    <a:pt x="332" y="376"/>
                  </a:lnTo>
                  <a:lnTo>
                    <a:pt x="351" y="386"/>
                  </a:lnTo>
                  <a:lnTo>
                    <a:pt x="370" y="395"/>
                  </a:lnTo>
                  <a:lnTo>
                    <a:pt x="375" y="400"/>
                  </a:lnTo>
                  <a:lnTo>
                    <a:pt x="375" y="400"/>
                  </a:lnTo>
                  <a:lnTo>
                    <a:pt x="379" y="403"/>
                  </a:lnTo>
                  <a:lnTo>
                    <a:pt x="381" y="409"/>
                  </a:lnTo>
                  <a:lnTo>
                    <a:pt x="382" y="418"/>
                  </a:lnTo>
                  <a:lnTo>
                    <a:pt x="382" y="427"/>
                  </a:lnTo>
                  <a:lnTo>
                    <a:pt x="382" y="427"/>
                  </a:lnTo>
                  <a:lnTo>
                    <a:pt x="382" y="436"/>
                  </a:lnTo>
                  <a:lnTo>
                    <a:pt x="339" y="4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45"/>
            <p:cNvSpPr/>
            <p:nvPr/>
          </p:nvSpPr>
          <p:spPr bwMode="auto">
            <a:xfrm>
              <a:off x="4313238" y="3270250"/>
              <a:ext cx="106363" cy="34925"/>
            </a:xfrm>
            <a:custGeom>
              <a:avLst/>
              <a:gdLst>
                <a:gd name="T0" fmla="*/ 13 w 67"/>
                <a:gd name="T1" fmla="*/ 20 h 22"/>
                <a:gd name="T2" fmla="*/ 13 w 67"/>
                <a:gd name="T3" fmla="*/ 20 h 22"/>
                <a:gd name="T4" fmla="*/ 15 w 67"/>
                <a:gd name="T5" fmla="*/ 18 h 22"/>
                <a:gd name="T6" fmla="*/ 20 w 67"/>
                <a:gd name="T7" fmla="*/ 16 h 22"/>
                <a:gd name="T8" fmla="*/ 26 w 67"/>
                <a:gd name="T9" fmla="*/ 15 h 22"/>
                <a:gd name="T10" fmla="*/ 33 w 67"/>
                <a:gd name="T11" fmla="*/ 14 h 22"/>
                <a:gd name="T12" fmla="*/ 33 w 67"/>
                <a:gd name="T13" fmla="*/ 14 h 22"/>
                <a:gd name="T14" fmla="*/ 41 w 67"/>
                <a:gd name="T15" fmla="*/ 15 h 22"/>
                <a:gd name="T16" fmla="*/ 46 w 67"/>
                <a:gd name="T17" fmla="*/ 16 h 22"/>
                <a:gd name="T18" fmla="*/ 52 w 67"/>
                <a:gd name="T19" fmla="*/ 18 h 22"/>
                <a:gd name="T20" fmla="*/ 54 w 67"/>
                <a:gd name="T21" fmla="*/ 20 h 22"/>
                <a:gd name="T22" fmla="*/ 54 w 67"/>
                <a:gd name="T23" fmla="*/ 20 h 22"/>
                <a:gd name="T24" fmla="*/ 57 w 67"/>
                <a:gd name="T25" fmla="*/ 22 h 22"/>
                <a:gd name="T26" fmla="*/ 59 w 67"/>
                <a:gd name="T27" fmla="*/ 22 h 22"/>
                <a:gd name="T28" fmla="*/ 59 w 67"/>
                <a:gd name="T29" fmla="*/ 22 h 22"/>
                <a:gd name="T30" fmla="*/ 62 w 67"/>
                <a:gd name="T31" fmla="*/ 22 h 22"/>
                <a:gd name="T32" fmla="*/ 65 w 67"/>
                <a:gd name="T33" fmla="*/ 20 h 22"/>
                <a:gd name="T34" fmla="*/ 65 w 67"/>
                <a:gd name="T35" fmla="*/ 20 h 22"/>
                <a:gd name="T36" fmla="*/ 66 w 67"/>
                <a:gd name="T37" fmla="*/ 18 h 22"/>
                <a:gd name="T38" fmla="*/ 67 w 67"/>
                <a:gd name="T39" fmla="*/ 16 h 22"/>
                <a:gd name="T40" fmla="*/ 66 w 67"/>
                <a:gd name="T41" fmla="*/ 13 h 22"/>
                <a:gd name="T42" fmla="*/ 65 w 67"/>
                <a:gd name="T43" fmla="*/ 10 h 22"/>
                <a:gd name="T44" fmla="*/ 65 w 67"/>
                <a:gd name="T45" fmla="*/ 10 h 22"/>
                <a:gd name="T46" fmla="*/ 59 w 67"/>
                <a:gd name="T47" fmla="*/ 6 h 22"/>
                <a:gd name="T48" fmla="*/ 52 w 67"/>
                <a:gd name="T49" fmla="*/ 3 h 22"/>
                <a:gd name="T50" fmla="*/ 43 w 67"/>
                <a:gd name="T51" fmla="*/ 1 h 22"/>
                <a:gd name="T52" fmla="*/ 33 w 67"/>
                <a:gd name="T53" fmla="*/ 0 h 22"/>
                <a:gd name="T54" fmla="*/ 33 w 67"/>
                <a:gd name="T55" fmla="*/ 0 h 22"/>
                <a:gd name="T56" fmla="*/ 24 w 67"/>
                <a:gd name="T57" fmla="*/ 1 h 22"/>
                <a:gd name="T58" fmla="*/ 15 w 67"/>
                <a:gd name="T59" fmla="*/ 3 h 22"/>
                <a:gd name="T60" fmla="*/ 7 w 67"/>
                <a:gd name="T61" fmla="*/ 6 h 22"/>
                <a:gd name="T62" fmla="*/ 2 w 67"/>
                <a:gd name="T63" fmla="*/ 10 h 22"/>
                <a:gd name="T64" fmla="*/ 2 w 67"/>
                <a:gd name="T65" fmla="*/ 10 h 22"/>
                <a:gd name="T66" fmla="*/ 1 w 67"/>
                <a:gd name="T67" fmla="*/ 13 h 22"/>
                <a:gd name="T68" fmla="*/ 0 w 67"/>
                <a:gd name="T69" fmla="*/ 16 h 22"/>
                <a:gd name="T70" fmla="*/ 1 w 67"/>
                <a:gd name="T71" fmla="*/ 18 h 22"/>
                <a:gd name="T72" fmla="*/ 2 w 67"/>
                <a:gd name="T73" fmla="*/ 20 h 22"/>
                <a:gd name="T74" fmla="*/ 2 w 67"/>
                <a:gd name="T75" fmla="*/ 20 h 22"/>
                <a:gd name="T76" fmla="*/ 5 w 67"/>
                <a:gd name="T77" fmla="*/ 22 h 22"/>
                <a:gd name="T78" fmla="*/ 7 w 67"/>
                <a:gd name="T79" fmla="*/ 22 h 22"/>
                <a:gd name="T80" fmla="*/ 10 w 67"/>
                <a:gd name="T81" fmla="*/ 21 h 22"/>
                <a:gd name="T82" fmla="*/ 13 w 67"/>
                <a:gd name="T83" fmla="*/ 20 h 22"/>
                <a:gd name="T84" fmla="*/ 13 w 67"/>
                <a:gd name="T8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22">
                  <a:moveTo>
                    <a:pt x="13" y="20"/>
                  </a:moveTo>
                  <a:lnTo>
                    <a:pt x="13" y="20"/>
                  </a:lnTo>
                  <a:lnTo>
                    <a:pt x="15" y="18"/>
                  </a:lnTo>
                  <a:lnTo>
                    <a:pt x="20" y="16"/>
                  </a:lnTo>
                  <a:lnTo>
                    <a:pt x="26" y="15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41" y="15"/>
                  </a:lnTo>
                  <a:lnTo>
                    <a:pt x="46" y="16"/>
                  </a:lnTo>
                  <a:lnTo>
                    <a:pt x="52" y="18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62" y="22"/>
                  </a:lnTo>
                  <a:lnTo>
                    <a:pt x="65" y="20"/>
                  </a:lnTo>
                  <a:lnTo>
                    <a:pt x="65" y="20"/>
                  </a:lnTo>
                  <a:lnTo>
                    <a:pt x="66" y="18"/>
                  </a:lnTo>
                  <a:lnTo>
                    <a:pt x="67" y="16"/>
                  </a:lnTo>
                  <a:lnTo>
                    <a:pt x="66" y="13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59" y="6"/>
                  </a:lnTo>
                  <a:lnTo>
                    <a:pt x="52" y="3"/>
                  </a:lnTo>
                  <a:lnTo>
                    <a:pt x="43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4" y="1"/>
                  </a:lnTo>
                  <a:lnTo>
                    <a:pt x="15" y="3"/>
                  </a:lnTo>
                  <a:lnTo>
                    <a:pt x="7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10" y="21"/>
                  </a:lnTo>
                  <a:lnTo>
                    <a:pt x="13" y="20"/>
                  </a:lnTo>
                  <a:lnTo>
                    <a:pt x="1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10"/>
          <p:cNvGrpSpPr/>
          <p:nvPr/>
        </p:nvGrpSpPr>
        <p:grpSpPr>
          <a:xfrm>
            <a:off x="1166495" y="3340100"/>
            <a:ext cx="2674620" cy="1156334"/>
            <a:chOff x="1653751" y="3209984"/>
            <a:chExt cx="2574623" cy="1204313"/>
          </a:xfrm>
        </p:grpSpPr>
        <p:sp>
          <p:nvSpPr>
            <p:cNvPr id="38" name="Rectangle 3"/>
            <p:cNvSpPr txBox="1">
              <a:spLocks noChangeArrowheads="1"/>
            </p:cNvSpPr>
            <p:nvPr/>
          </p:nvSpPr>
          <p:spPr bwMode="auto">
            <a:xfrm>
              <a:off x="1805861" y="3516849"/>
              <a:ext cx="2422513" cy="89744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r" latinLnBrk="0"/>
              <a:r>
                <a:rPr lang="zh-CN" sz="1000" b="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在我们当前业务不断拓展的情况下</a:t>
              </a:r>
              <a:r>
                <a:rPr lang="en-US" altLang="ko-KR" sz="1000" b="0">
                  <a:effectLst/>
                  <a:latin typeface="Calibri" panose="020F0502020204030204" pitchFamily="34" charset="0"/>
                </a:rPr>
                <a:t>，企业发展需要可靠的合作伙伴。企业与合作伙伴以 API 的形式进行服务、能力和数据的交互，系统与系统直接对接，达成深度合作，建立牢固的合作关系。</a:t>
              </a:r>
              <a:endParaRPr lang="en-US" altLang="ko-KR" sz="1000" b="0"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9" name="TextBox 13"/>
            <p:cNvSpPr txBox="1"/>
            <p:nvPr/>
          </p:nvSpPr>
          <p:spPr>
            <a:xfrm>
              <a:off x="1653751" y="3209984"/>
              <a:ext cx="2574004" cy="38358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第三方深度合作</a:t>
              </a:r>
              <a:endParaRPr lang="zh-CN" altLang="en-US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1" name="Group 46"/>
          <p:cNvGrpSpPr/>
          <p:nvPr/>
        </p:nvGrpSpPr>
        <p:grpSpPr>
          <a:xfrm>
            <a:off x="3911847" y="3526787"/>
            <a:ext cx="398743" cy="323119"/>
            <a:chOff x="5145088" y="3205163"/>
            <a:chExt cx="736600" cy="596900"/>
          </a:xfrm>
          <a:solidFill>
            <a:schemeClr val="bg1"/>
          </a:solidFill>
        </p:grpSpPr>
        <p:sp>
          <p:nvSpPr>
            <p:cNvPr id="32" name="Freeform 47"/>
            <p:cNvSpPr>
              <a:spLocks noEditPoints="1"/>
            </p:cNvSpPr>
            <p:nvPr/>
          </p:nvSpPr>
          <p:spPr bwMode="auto">
            <a:xfrm>
              <a:off x="5145088" y="3205163"/>
              <a:ext cx="736600" cy="596900"/>
            </a:xfrm>
            <a:custGeom>
              <a:avLst/>
              <a:gdLst>
                <a:gd name="T0" fmla="*/ 464 w 464"/>
                <a:gd name="T1" fmla="*/ 52 h 376"/>
                <a:gd name="T2" fmla="*/ 464 w 464"/>
                <a:gd name="T3" fmla="*/ 0 h 376"/>
                <a:gd name="T4" fmla="*/ 0 w 464"/>
                <a:gd name="T5" fmla="*/ 0 h 376"/>
                <a:gd name="T6" fmla="*/ 0 w 464"/>
                <a:gd name="T7" fmla="*/ 52 h 376"/>
                <a:gd name="T8" fmla="*/ 10 w 464"/>
                <a:gd name="T9" fmla="*/ 52 h 376"/>
                <a:gd name="T10" fmla="*/ 10 w 464"/>
                <a:gd name="T11" fmla="*/ 281 h 376"/>
                <a:gd name="T12" fmla="*/ 0 w 464"/>
                <a:gd name="T13" fmla="*/ 281 h 376"/>
                <a:gd name="T14" fmla="*/ 0 w 464"/>
                <a:gd name="T15" fmla="*/ 320 h 376"/>
                <a:gd name="T16" fmla="*/ 153 w 464"/>
                <a:gd name="T17" fmla="*/ 320 h 376"/>
                <a:gd name="T18" fmla="*/ 115 w 464"/>
                <a:gd name="T19" fmla="*/ 368 h 376"/>
                <a:gd name="T20" fmla="*/ 126 w 464"/>
                <a:gd name="T21" fmla="*/ 376 h 376"/>
                <a:gd name="T22" fmla="*/ 171 w 464"/>
                <a:gd name="T23" fmla="*/ 320 h 376"/>
                <a:gd name="T24" fmla="*/ 224 w 464"/>
                <a:gd name="T25" fmla="*/ 320 h 376"/>
                <a:gd name="T26" fmla="*/ 224 w 464"/>
                <a:gd name="T27" fmla="*/ 372 h 376"/>
                <a:gd name="T28" fmla="*/ 238 w 464"/>
                <a:gd name="T29" fmla="*/ 372 h 376"/>
                <a:gd name="T30" fmla="*/ 238 w 464"/>
                <a:gd name="T31" fmla="*/ 320 h 376"/>
                <a:gd name="T32" fmla="*/ 292 w 464"/>
                <a:gd name="T33" fmla="*/ 320 h 376"/>
                <a:gd name="T34" fmla="*/ 337 w 464"/>
                <a:gd name="T35" fmla="*/ 376 h 376"/>
                <a:gd name="T36" fmla="*/ 348 w 464"/>
                <a:gd name="T37" fmla="*/ 368 h 376"/>
                <a:gd name="T38" fmla="*/ 310 w 464"/>
                <a:gd name="T39" fmla="*/ 320 h 376"/>
                <a:gd name="T40" fmla="*/ 464 w 464"/>
                <a:gd name="T41" fmla="*/ 320 h 376"/>
                <a:gd name="T42" fmla="*/ 464 w 464"/>
                <a:gd name="T43" fmla="*/ 281 h 376"/>
                <a:gd name="T44" fmla="*/ 452 w 464"/>
                <a:gd name="T45" fmla="*/ 281 h 376"/>
                <a:gd name="T46" fmla="*/ 452 w 464"/>
                <a:gd name="T47" fmla="*/ 52 h 376"/>
                <a:gd name="T48" fmla="*/ 464 w 464"/>
                <a:gd name="T49" fmla="*/ 52 h 376"/>
                <a:gd name="T50" fmla="*/ 449 w 464"/>
                <a:gd name="T51" fmla="*/ 306 h 376"/>
                <a:gd name="T52" fmla="*/ 14 w 464"/>
                <a:gd name="T53" fmla="*/ 306 h 376"/>
                <a:gd name="T54" fmla="*/ 14 w 464"/>
                <a:gd name="T55" fmla="*/ 295 h 376"/>
                <a:gd name="T56" fmla="*/ 449 w 464"/>
                <a:gd name="T57" fmla="*/ 295 h 376"/>
                <a:gd name="T58" fmla="*/ 449 w 464"/>
                <a:gd name="T59" fmla="*/ 306 h 376"/>
                <a:gd name="T60" fmla="*/ 14 w 464"/>
                <a:gd name="T61" fmla="*/ 14 h 376"/>
                <a:gd name="T62" fmla="*/ 449 w 464"/>
                <a:gd name="T63" fmla="*/ 14 h 376"/>
                <a:gd name="T64" fmla="*/ 449 w 464"/>
                <a:gd name="T65" fmla="*/ 38 h 376"/>
                <a:gd name="T66" fmla="*/ 14 w 464"/>
                <a:gd name="T67" fmla="*/ 38 h 376"/>
                <a:gd name="T68" fmla="*/ 14 w 464"/>
                <a:gd name="T69" fmla="*/ 14 h 376"/>
                <a:gd name="T70" fmla="*/ 438 w 464"/>
                <a:gd name="T71" fmla="*/ 280 h 376"/>
                <a:gd name="T72" fmla="*/ 26 w 464"/>
                <a:gd name="T73" fmla="*/ 280 h 376"/>
                <a:gd name="T74" fmla="*/ 26 w 464"/>
                <a:gd name="T75" fmla="*/ 52 h 376"/>
                <a:gd name="T76" fmla="*/ 438 w 464"/>
                <a:gd name="T77" fmla="*/ 52 h 376"/>
                <a:gd name="T78" fmla="*/ 438 w 464"/>
                <a:gd name="T79" fmla="*/ 28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4" h="376">
                  <a:moveTo>
                    <a:pt x="464" y="52"/>
                  </a:moveTo>
                  <a:lnTo>
                    <a:pt x="464" y="0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0" y="52"/>
                  </a:lnTo>
                  <a:lnTo>
                    <a:pt x="10" y="281"/>
                  </a:lnTo>
                  <a:lnTo>
                    <a:pt x="0" y="281"/>
                  </a:lnTo>
                  <a:lnTo>
                    <a:pt x="0" y="320"/>
                  </a:lnTo>
                  <a:lnTo>
                    <a:pt x="153" y="320"/>
                  </a:lnTo>
                  <a:lnTo>
                    <a:pt x="115" y="368"/>
                  </a:lnTo>
                  <a:lnTo>
                    <a:pt x="126" y="376"/>
                  </a:lnTo>
                  <a:lnTo>
                    <a:pt x="171" y="320"/>
                  </a:lnTo>
                  <a:lnTo>
                    <a:pt x="224" y="320"/>
                  </a:lnTo>
                  <a:lnTo>
                    <a:pt x="224" y="372"/>
                  </a:lnTo>
                  <a:lnTo>
                    <a:pt x="238" y="372"/>
                  </a:lnTo>
                  <a:lnTo>
                    <a:pt x="238" y="320"/>
                  </a:lnTo>
                  <a:lnTo>
                    <a:pt x="292" y="320"/>
                  </a:lnTo>
                  <a:lnTo>
                    <a:pt x="337" y="376"/>
                  </a:lnTo>
                  <a:lnTo>
                    <a:pt x="348" y="368"/>
                  </a:lnTo>
                  <a:lnTo>
                    <a:pt x="310" y="320"/>
                  </a:lnTo>
                  <a:lnTo>
                    <a:pt x="464" y="320"/>
                  </a:lnTo>
                  <a:lnTo>
                    <a:pt x="464" y="281"/>
                  </a:lnTo>
                  <a:lnTo>
                    <a:pt x="452" y="281"/>
                  </a:lnTo>
                  <a:lnTo>
                    <a:pt x="452" y="52"/>
                  </a:lnTo>
                  <a:lnTo>
                    <a:pt x="464" y="52"/>
                  </a:lnTo>
                  <a:close/>
                  <a:moveTo>
                    <a:pt x="449" y="306"/>
                  </a:moveTo>
                  <a:lnTo>
                    <a:pt x="14" y="306"/>
                  </a:lnTo>
                  <a:lnTo>
                    <a:pt x="14" y="295"/>
                  </a:lnTo>
                  <a:lnTo>
                    <a:pt x="449" y="295"/>
                  </a:lnTo>
                  <a:lnTo>
                    <a:pt x="449" y="306"/>
                  </a:lnTo>
                  <a:close/>
                  <a:moveTo>
                    <a:pt x="14" y="14"/>
                  </a:moveTo>
                  <a:lnTo>
                    <a:pt x="449" y="14"/>
                  </a:lnTo>
                  <a:lnTo>
                    <a:pt x="449" y="38"/>
                  </a:lnTo>
                  <a:lnTo>
                    <a:pt x="14" y="38"/>
                  </a:lnTo>
                  <a:lnTo>
                    <a:pt x="14" y="14"/>
                  </a:lnTo>
                  <a:close/>
                  <a:moveTo>
                    <a:pt x="438" y="280"/>
                  </a:moveTo>
                  <a:lnTo>
                    <a:pt x="26" y="280"/>
                  </a:lnTo>
                  <a:lnTo>
                    <a:pt x="26" y="52"/>
                  </a:lnTo>
                  <a:lnTo>
                    <a:pt x="438" y="52"/>
                  </a:lnTo>
                  <a:lnTo>
                    <a:pt x="438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Freeform 48"/>
            <p:cNvSpPr>
              <a:spLocks noEditPoints="1"/>
            </p:cNvSpPr>
            <p:nvPr/>
          </p:nvSpPr>
          <p:spPr bwMode="auto">
            <a:xfrm>
              <a:off x="5221288" y="3425825"/>
              <a:ext cx="174625" cy="188913"/>
            </a:xfrm>
            <a:custGeom>
              <a:avLst/>
              <a:gdLst>
                <a:gd name="T0" fmla="*/ 46 w 110"/>
                <a:gd name="T1" fmla="*/ 119 h 119"/>
                <a:gd name="T2" fmla="*/ 65 w 110"/>
                <a:gd name="T3" fmla="*/ 119 h 119"/>
                <a:gd name="T4" fmla="*/ 78 w 110"/>
                <a:gd name="T5" fmla="*/ 119 h 119"/>
                <a:gd name="T6" fmla="*/ 110 w 110"/>
                <a:gd name="T7" fmla="*/ 119 h 119"/>
                <a:gd name="T8" fmla="*/ 110 w 110"/>
                <a:gd name="T9" fmla="*/ 29 h 119"/>
                <a:gd name="T10" fmla="*/ 78 w 110"/>
                <a:gd name="T11" fmla="*/ 29 h 119"/>
                <a:gd name="T12" fmla="*/ 78 w 110"/>
                <a:gd name="T13" fmla="*/ 0 h 119"/>
                <a:gd name="T14" fmla="*/ 33 w 110"/>
                <a:gd name="T15" fmla="*/ 0 h 119"/>
                <a:gd name="T16" fmla="*/ 33 w 110"/>
                <a:gd name="T17" fmla="*/ 53 h 119"/>
                <a:gd name="T18" fmla="*/ 0 w 110"/>
                <a:gd name="T19" fmla="*/ 53 h 119"/>
                <a:gd name="T20" fmla="*/ 0 w 110"/>
                <a:gd name="T21" fmla="*/ 119 h 119"/>
                <a:gd name="T22" fmla="*/ 33 w 110"/>
                <a:gd name="T23" fmla="*/ 119 h 119"/>
                <a:gd name="T24" fmla="*/ 46 w 110"/>
                <a:gd name="T25" fmla="*/ 119 h 119"/>
                <a:gd name="T26" fmla="*/ 80 w 110"/>
                <a:gd name="T27" fmla="*/ 43 h 119"/>
                <a:gd name="T28" fmla="*/ 96 w 110"/>
                <a:gd name="T29" fmla="*/ 43 h 119"/>
                <a:gd name="T30" fmla="*/ 96 w 110"/>
                <a:gd name="T31" fmla="*/ 105 h 119"/>
                <a:gd name="T32" fmla="*/ 80 w 110"/>
                <a:gd name="T33" fmla="*/ 105 h 119"/>
                <a:gd name="T34" fmla="*/ 80 w 110"/>
                <a:gd name="T35" fmla="*/ 43 h 119"/>
                <a:gd name="T36" fmla="*/ 47 w 110"/>
                <a:gd name="T37" fmla="*/ 14 h 119"/>
                <a:gd name="T38" fmla="*/ 64 w 110"/>
                <a:gd name="T39" fmla="*/ 14 h 119"/>
                <a:gd name="T40" fmla="*/ 64 w 110"/>
                <a:gd name="T41" fmla="*/ 105 h 119"/>
                <a:gd name="T42" fmla="*/ 47 w 110"/>
                <a:gd name="T43" fmla="*/ 105 h 119"/>
                <a:gd name="T44" fmla="*/ 47 w 110"/>
                <a:gd name="T45" fmla="*/ 14 h 119"/>
                <a:gd name="T46" fmla="*/ 32 w 110"/>
                <a:gd name="T47" fmla="*/ 105 h 119"/>
                <a:gd name="T48" fmla="*/ 14 w 110"/>
                <a:gd name="T49" fmla="*/ 105 h 119"/>
                <a:gd name="T50" fmla="*/ 14 w 110"/>
                <a:gd name="T51" fmla="*/ 67 h 119"/>
                <a:gd name="T52" fmla="*/ 32 w 110"/>
                <a:gd name="T53" fmla="*/ 67 h 119"/>
                <a:gd name="T54" fmla="*/ 32 w 110"/>
                <a:gd name="T55" fmla="*/ 10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" h="119">
                  <a:moveTo>
                    <a:pt x="46" y="119"/>
                  </a:moveTo>
                  <a:lnTo>
                    <a:pt x="65" y="119"/>
                  </a:lnTo>
                  <a:lnTo>
                    <a:pt x="78" y="119"/>
                  </a:lnTo>
                  <a:lnTo>
                    <a:pt x="110" y="119"/>
                  </a:lnTo>
                  <a:lnTo>
                    <a:pt x="110" y="29"/>
                  </a:lnTo>
                  <a:lnTo>
                    <a:pt x="78" y="29"/>
                  </a:lnTo>
                  <a:lnTo>
                    <a:pt x="78" y="0"/>
                  </a:lnTo>
                  <a:lnTo>
                    <a:pt x="33" y="0"/>
                  </a:lnTo>
                  <a:lnTo>
                    <a:pt x="33" y="53"/>
                  </a:lnTo>
                  <a:lnTo>
                    <a:pt x="0" y="53"/>
                  </a:lnTo>
                  <a:lnTo>
                    <a:pt x="0" y="119"/>
                  </a:lnTo>
                  <a:lnTo>
                    <a:pt x="33" y="119"/>
                  </a:lnTo>
                  <a:lnTo>
                    <a:pt x="46" y="119"/>
                  </a:lnTo>
                  <a:close/>
                  <a:moveTo>
                    <a:pt x="80" y="43"/>
                  </a:moveTo>
                  <a:lnTo>
                    <a:pt x="96" y="43"/>
                  </a:lnTo>
                  <a:lnTo>
                    <a:pt x="96" y="105"/>
                  </a:lnTo>
                  <a:lnTo>
                    <a:pt x="80" y="105"/>
                  </a:lnTo>
                  <a:lnTo>
                    <a:pt x="80" y="43"/>
                  </a:lnTo>
                  <a:close/>
                  <a:moveTo>
                    <a:pt x="47" y="14"/>
                  </a:moveTo>
                  <a:lnTo>
                    <a:pt x="64" y="14"/>
                  </a:lnTo>
                  <a:lnTo>
                    <a:pt x="64" y="105"/>
                  </a:lnTo>
                  <a:lnTo>
                    <a:pt x="47" y="105"/>
                  </a:lnTo>
                  <a:lnTo>
                    <a:pt x="47" y="14"/>
                  </a:lnTo>
                  <a:close/>
                  <a:moveTo>
                    <a:pt x="32" y="105"/>
                  </a:moveTo>
                  <a:lnTo>
                    <a:pt x="14" y="105"/>
                  </a:lnTo>
                  <a:lnTo>
                    <a:pt x="14" y="67"/>
                  </a:lnTo>
                  <a:lnTo>
                    <a:pt x="32" y="67"/>
                  </a:lnTo>
                  <a:lnTo>
                    <a:pt x="32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49"/>
            <p:cNvSpPr>
              <a:spLocks noEditPoints="1"/>
            </p:cNvSpPr>
            <p:nvPr/>
          </p:nvSpPr>
          <p:spPr bwMode="auto">
            <a:xfrm>
              <a:off x="5424488" y="3427413"/>
              <a:ext cx="174625" cy="187325"/>
            </a:xfrm>
            <a:custGeom>
              <a:avLst/>
              <a:gdLst>
                <a:gd name="T0" fmla="*/ 45 w 110"/>
                <a:gd name="T1" fmla="*/ 118 h 118"/>
                <a:gd name="T2" fmla="*/ 77 w 110"/>
                <a:gd name="T3" fmla="*/ 118 h 118"/>
                <a:gd name="T4" fmla="*/ 77 w 110"/>
                <a:gd name="T5" fmla="*/ 118 h 118"/>
                <a:gd name="T6" fmla="*/ 110 w 110"/>
                <a:gd name="T7" fmla="*/ 118 h 118"/>
                <a:gd name="T8" fmla="*/ 110 w 110"/>
                <a:gd name="T9" fmla="*/ 0 h 118"/>
                <a:gd name="T10" fmla="*/ 64 w 110"/>
                <a:gd name="T11" fmla="*/ 0 h 118"/>
                <a:gd name="T12" fmla="*/ 64 w 110"/>
                <a:gd name="T13" fmla="*/ 39 h 118"/>
                <a:gd name="T14" fmla="*/ 32 w 110"/>
                <a:gd name="T15" fmla="*/ 39 h 118"/>
                <a:gd name="T16" fmla="*/ 32 w 110"/>
                <a:gd name="T17" fmla="*/ 73 h 118"/>
                <a:gd name="T18" fmla="*/ 0 w 110"/>
                <a:gd name="T19" fmla="*/ 73 h 118"/>
                <a:gd name="T20" fmla="*/ 0 w 110"/>
                <a:gd name="T21" fmla="*/ 118 h 118"/>
                <a:gd name="T22" fmla="*/ 32 w 110"/>
                <a:gd name="T23" fmla="*/ 118 h 118"/>
                <a:gd name="T24" fmla="*/ 45 w 110"/>
                <a:gd name="T25" fmla="*/ 118 h 118"/>
                <a:gd name="T26" fmla="*/ 80 w 110"/>
                <a:gd name="T27" fmla="*/ 14 h 118"/>
                <a:gd name="T28" fmla="*/ 96 w 110"/>
                <a:gd name="T29" fmla="*/ 14 h 118"/>
                <a:gd name="T30" fmla="*/ 96 w 110"/>
                <a:gd name="T31" fmla="*/ 104 h 118"/>
                <a:gd name="T32" fmla="*/ 80 w 110"/>
                <a:gd name="T33" fmla="*/ 104 h 118"/>
                <a:gd name="T34" fmla="*/ 80 w 110"/>
                <a:gd name="T35" fmla="*/ 14 h 118"/>
                <a:gd name="T36" fmla="*/ 46 w 110"/>
                <a:gd name="T37" fmla="*/ 53 h 118"/>
                <a:gd name="T38" fmla="*/ 63 w 110"/>
                <a:gd name="T39" fmla="*/ 53 h 118"/>
                <a:gd name="T40" fmla="*/ 63 w 110"/>
                <a:gd name="T41" fmla="*/ 104 h 118"/>
                <a:gd name="T42" fmla="*/ 46 w 110"/>
                <a:gd name="T43" fmla="*/ 104 h 118"/>
                <a:gd name="T44" fmla="*/ 46 w 110"/>
                <a:gd name="T45" fmla="*/ 53 h 118"/>
                <a:gd name="T46" fmla="*/ 31 w 110"/>
                <a:gd name="T47" fmla="*/ 104 h 118"/>
                <a:gd name="T48" fmla="*/ 14 w 110"/>
                <a:gd name="T49" fmla="*/ 104 h 118"/>
                <a:gd name="T50" fmla="*/ 14 w 110"/>
                <a:gd name="T51" fmla="*/ 87 h 118"/>
                <a:gd name="T52" fmla="*/ 31 w 110"/>
                <a:gd name="T53" fmla="*/ 87 h 118"/>
                <a:gd name="T54" fmla="*/ 31 w 110"/>
                <a:gd name="T5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" h="118">
                  <a:moveTo>
                    <a:pt x="45" y="118"/>
                  </a:moveTo>
                  <a:lnTo>
                    <a:pt x="77" y="118"/>
                  </a:lnTo>
                  <a:lnTo>
                    <a:pt x="77" y="118"/>
                  </a:lnTo>
                  <a:lnTo>
                    <a:pt x="110" y="118"/>
                  </a:lnTo>
                  <a:lnTo>
                    <a:pt x="110" y="0"/>
                  </a:lnTo>
                  <a:lnTo>
                    <a:pt x="64" y="0"/>
                  </a:lnTo>
                  <a:lnTo>
                    <a:pt x="64" y="39"/>
                  </a:lnTo>
                  <a:lnTo>
                    <a:pt x="32" y="39"/>
                  </a:lnTo>
                  <a:lnTo>
                    <a:pt x="32" y="73"/>
                  </a:lnTo>
                  <a:lnTo>
                    <a:pt x="0" y="73"/>
                  </a:lnTo>
                  <a:lnTo>
                    <a:pt x="0" y="118"/>
                  </a:lnTo>
                  <a:lnTo>
                    <a:pt x="32" y="118"/>
                  </a:lnTo>
                  <a:lnTo>
                    <a:pt x="45" y="118"/>
                  </a:lnTo>
                  <a:close/>
                  <a:moveTo>
                    <a:pt x="80" y="14"/>
                  </a:moveTo>
                  <a:lnTo>
                    <a:pt x="96" y="14"/>
                  </a:lnTo>
                  <a:lnTo>
                    <a:pt x="96" y="104"/>
                  </a:lnTo>
                  <a:lnTo>
                    <a:pt x="80" y="104"/>
                  </a:lnTo>
                  <a:lnTo>
                    <a:pt x="80" y="14"/>
                  </a:lnTo>
                  <a:close/>
                  <a:moveTo>
                    <a:pt x="46" y="53"/>
                  </a:moveTo>
                  <a:lnTo>
                    <a:pt x="63" y="53"/>
                  </a:lnTo>
                  <a:lnTo>
                    <a:pt x="63" y="104"/>
                  </a:lnTo>
                  <a:lnTo>
                    <a:pt x="46" y="104"/>
                  </a:lnTo>
                  <a:lnTo>
                    <a:pt x="46" y="53"/>
                  </a:lnTo>
                  <a:close/>
                  <a:moveTo>
                    <a:pt x="31" y="104"/>
                  </a:moveTo>
                  <a:lnTo>
                    <a:pt x="14" y="104"/>
                  </a:lnTo>
                  <a:lnTo>
                    <a:pt x="14" y="87"/>
                  </a:lnTo>
                  <a:lnTo>
                    <a:pt x="31" y="87"/>
                  </a:lnTo>
                  <a:lnTo>
                    <a:pt x="31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50"/>
            <p:cNvSpPr>
              <a:spLocks noEditPoints="1"/>
            </p:cNvSpPr>
            <p:nvPr/>
          </p:nvSpPr>
          <p:spPr bwMode="auto">
            <a:xfrm>
              <a:off x="5626100" y="3409950"/>
              <a:ext cx="174625" cy="204788"/>
            </a:xfrm>
            <a:custGeom>
              <a:avLst/>
              <a:gdLst>
                <a:gd name="T0" fmla="*/ 45 w 110"/>
                <a:gd name="T1" fmla="*/ 129 h 129"/>
                <a:gd name="T2" fmla="*/ 65 w 110"/>
                <a:gd name="T3" fmla="*/ 129 h 129"/>
                <a:gd name="T4" fmla="*/ 78 w 110"/>
                <a:gd name="T5" fmla="*/ 129 h 129"/>
                <a:gd name="T6" fmla="*/ 110 w 110"/>
                <a:gd name="T7" fmla="*/ 129 h 129"/>
                <a:gd name="T8" fmla="*/ 110 w 110"/>
                <a:gd name="T9" fmla="*/ 0 h 129"/>
                <a:gd name="T10" fmla="*/ 65 w 110"/>
                <a:gd name="T11" fmla="*/ 0 h 129"/>
                <a:gd name="T12" fmla="*/ 65 w 110"/>
                <a:gd name="T13" fmla="*/ 80 h 129"/>
                <a:gd name="T14" fmla="*/ 45 w 110"/>
                <a:gd name="T15" fmla="*/ 80 h 129"/>
                <a:gd name="T16" fmla="*/ 45 w 110"/>
                <a:gd name="T17" fmla="*/ 47 h 129"/>
                <a:gd name="T18" fmla="*/ 0 w 110"/>
                <a:gd name="T19" fmla="*/ 47 h 129"/>
                <a:gd name="T20" fmla="*/ 0 w 110"/>
                <a:gd name="T21" fmla="*/ 129 h 129"/>
                <a:gd name="T22" fmla="*/ 32 w 110"/>
                <a:gd name="T23" fmla="*/ 129 h 129"/>
                <a:gd name="T24" fmla="*/ 45 w 110"/>
                <a:gd name="T25" fmla="*/ 129 h 129"/>
                <a:gd name="T26" fmla="*/ 80 w 110"/>
                <a:gd name="T27" fmla="*/ 14 h 129"/>
                <a:gd name="T28" fmla="*/ 96 w 110"/>
                <a:gd name="T29" fmla="*/ 14 h 129"/>
                <a:gd name="T30" fmla="*/ 96 w 110"/>
                <a:gd name="T31" fmla="*/ 115 h 129"/>
                <a:gd name="T32" fmla="*/ 80 w 110"/>
                <a:gd name="T33" fmla="*/ 115 h 129"/>
                <a:gd name="T34" fmla="*/ 80 w 110"/>
                <a:gd name="T35" fmla="*/ 14 h 129"/>
                <a:gd name="T36" fmla="*/ 47 w 110"/>
                <a:gd name="T37" fmla="*/ 94 h 129"/>
                <a:gd name="T38" fmla="*/ 64 w 110"/>
                <a:gd name="T39" fmla="*/ 94 h 129"/>
                <a:gd name="T40" fmla="*/ 64 w 110"/>
                <a:gd name="T41" fmla="*/ 115 h 129"/>
                <a:gd name="T42" fmla="*/ 47 w 110"/>
                <a:gd name="T43" fmla="*/ 115 h 129"/>
                <a:gd name="T44" fmla="*/ 47 w 110"/>
                <a:gd name="T45" fmla="*/ 94 h 129"/>
                <a:gd name="T46" fmla="*/ 31 w 110"/>
                <a:gd name="T47" fmla="*/ 115 h 129"/>
                <a:gd name="T48" fmla="*/ 14 w 110"/>
                <a:gd name="T49" fmla="*/ 115 h 129"/>
                <a:gd name="T50" fmla="*/ 14 w 110"/>
                <a:gd name="T51" fmla="*/ 61 h 129"/>
                <a:gd name="T52" fmla="*/ 31 w 110"/>
                <a:gd name="T53" fmla="*/ 61 h 129"/>
                <a:gd name="T54" fmla="*/ 31 w 110"/>
                <a:gd name="T55" fmla="*/ 1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" h="129">
                  <a:moveTo>
                    <a:pt x="45" y="129"/>
                  </a:moveTo>
                  <a:lnTo>
                    <a:pt x="65" y="129"/>
                  </a:lnTo>
                  <a:lnTo>
                    <a:pt x="78" y="129"/>
                  </a:lnTo>
                  <a:lnTo>
                    <a:pt x="110" y="129"/>
                  </a:lnTo>
                  <a:lnTo>
                    <a:pt x="110" y="0"/>
                  </a:lnTo>
                  <a:lnTo>
                    <a:pt x="65" y="0"/>
                  </a:lnTo>
                  <a:lnTo>
                    <a:pt x="65" y="80"/>
                  </a:lnTo>
                  <a:lnTo>
                    <a:pt x="45" y="80"/>
                  </a:lnTo>
                  <a:lnTo>
                    <a:pt x="45" y="47"/>
                  </a:lnTo>
                  <a:lnTo>
                    <a:pt x="0" y="47"/>
                  </a:lnTo>
                  <a:lnTo>
                    <a:pt x="0" y="129"/>
                  </a:lnTo>
                  <a:lnTo>
                    <a:pt x="32" y="129"/>
                  </a:lnTo>
                  <a:lnTo>
                    <a:pt x="45" y="129"/>
                  </a:lnTo>
                  <a:close/>
                  <a:moveTo>
                    <a:pt x="80" y="14"/>
                  </a:moveTo>
                  <a:lnTo>
                    <a:pt x="96" y="14"/>
                  </a:lnTo>
                  <a:lnTo>
                    <a:pt x="96" y="115"/>
                  </a:lnTo>
                  <a:lnTo>
                    <a:pt x="80" y="115"/>
                  </a:lnTo>
                  <a:lnTo>
                    <a:pt x="80" y="14"/>
                  </a:lnTo>
                  <a:close/>
                  <a:moveTo>
                    <a:pt x="47" y="94"/>
                  </a:moveTo>
                  <a:lnTo>
                    <a:pt x="64" y="94"/>
                  </a:lnTo>
                  <a:lnTo>
                    <a:pt x="64" y="115"/>
                  </a:lnTo>
                  <a:lnTo>
                    <a:pt x="47" y="115"/>
                  </a:lnTo>
                  <a:lnTo>
                    <a:pt x="47" y="94"/>
                  </a:lnTo>
                  <a:close/>
                  <a:moveTo>
                    <a:pt x="31" y="115"/>
                  </a:moveTo>
                  <a:lnTo>
                    <a:pt x="14" y="115"/>
                  </a:lnTo>
                  <a:lnTo>
                    <a:pt x="14" y="61"/>
                  </a:lnTo>
                  <a:lnTo>
                    <a:pt x="31" y="61"/>
                  </a:lnTo>
                  <a:lnTo>
                    <a:pt x="31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5226050" y="3333750"/>
              <a:ext cx="17621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5226050" y="3373438"/>
              <a:ext cx="7143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17"/>
          <p:cNvGrpSpPr/>
          <p:nvPr/>
        </p:nvGrpSpPr>
        <p:grpSpPr>
          <a:xfrm flipH="1">
            <a:off x="8489315" y="3359150"/>
            <a:ext cx="2773045" cy="1772388"/>
            <a:chOff x="1797247" y="3209984"/>
            <a:chExt cx="2430509" cy="1846043"/>
          </a:xfrm>
        </p:grpSpPr>
        <p:sp>
          <p:nvSpPr>
            <p:cNvPr id="43" name="Rectangle 3"/>
            <p:cNvSpPr txBox="1">
              <a:spLocks noChangeArrowheads="1"/>
            </p:cNvSpPr>
            <p:nvPr/>
          </p:nvSpPr>
          <p:spPr bwMode="auto">
            <a:xfrm>
              <a:off x="1990725" y="3516975"/>
              <a:ext cx="2237030" cy="153905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en-US" altLang="ko-KR" sz="1000" b="0" dirty="0">
                  <a:effectLst/>
                  <a:latin typeface="Calibri" panose="020F0502020204030204" pitchFamily="34" charset="0"/>
                </a:rPr>
                <a:t>微服务架构对企业实施上是逐步完成的，前期企业有很多遗留系统，</a:t>
              </a:r>
              <a:endParaRPr lang="en-US" altLang="ko-KR" sz="1000" b="0" dirty="0">
                <a:effectLst/>
                <a:latin typeface="Calibri" panose="020F0502020204030204" pitchFamily="34" charset="0"/>
              </a:endParaRPr>
            </a:p>
            <a:p>
              <a:pPr algn="l" latinLnBrk="0"/>
              <a:r>
                <a:rPr lang="en-US" altLang="ko-KR" sz="1000" b="0" dirty="0">
                  <a:effectLst/>
                  <a:latin typeface="Calibri" panose="020F0502020204030204" pitchFamily="34" charset="0"/>
                </a:rPr>
                <a:t>不同的语言开发设计的系统也比较多，要全部抽取为同一群体的微服务管理成本也会更复杂。</a:t>
              </a:r>
              <a:endParaRPr lang="en-US" altLang="ko-KR" sz="1000" b="0" dirty="0">
                <a:effectLst/>
                <a:latin typeface="Calibri" panose="020F0502020204030204" pitchFamily="34" charset="0"/>
              </a:endParaRPr>
            </a:p>
            <a:p>
              <a:pPr algn="l" latinLnBrk="0"/>
              <a:r>
                <a:rPr lang="en-US" altLang="ko-KR" sz="1000" b="0" dirty="0">
                  <a:effectLst/>
                  <a:latin typeface="Calibri" panose="020F0502020204030204" pitchFamily="34" charset="0"/>
                </a:rPr>
                <a:t>但由于不同微服务群体间存在大量的API服务互相调用，</a:t>
              </a:r>
              <a:endParaRPr lang="en-US" altLang="ko-KR" sz="1000" b="0" dirty="0">
                <a:effectLst/>
                <a:latin typeface="Calibri" panose="020F0502020204030204" pitchFamily="34" charset="0"/>
              </a:endParaRPr>
            </a:p>
            <a:p>
              <a:pPr algn="l" latinLnBrk="0"/>
              <a:r>
                <a:rPr lang="en-US" altLang="ko-KR" sz="1000" b="0" dirty="0">
                  <a:effectLst/>
                  <a:latin typeface="Calibri" panose="020F0502020204030204" pitchFamily="34" charset="0"/>
                </a:rPr>
                <a:t>对服务间调用的治理，需处理其负载均衡，路由分发，访问控制，服务代理等功能；</a:t>
              </a:r>
              <a:endParaRPr lang="en-US" altLang="ko-KR" sz="1000" b="0" dirty="0"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4" name="TextBox 19"/>
            <p:cNvSpPr txBox="1"/>
            <p:nvPr/>
          </p:nvSpPr>
          <p:spPr>
            <a:xfrm>
              <a:off x="1797247" y="3209984"/>
              <a:ext cx="2430509" cy="38360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架构迭代</a:t>
              </a:r>
              <a:endParaRPr lang="zh-CN" altLang="en-US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Freeform 53"/>
          <p:cNvSpPr>
            <a:spLocks noEditPoints="1"/>
          </p:cNvSpPr>
          <p:nvPr/>
        </p:nvSpPr>
        <p:spPr bwMode="auto">
          <a:xfrm>
            <a:off x="7957272" y="3506735"/>
            <a:ext cx="456321" cy="401322"/>
          </a:xfrm>
          <a:custGeom>
            <a:avLst/>
            <a:gdLst>
              <a:gd name="T0" fmla="*/ 448 w 531"/>
              <a:gd name="T1" fmla="*/ 98 h 467"/>
              <a:gd name="T2" fmla="*/ 461 w 531"/>
              <a:gd name="T3" fmla="*/ 75 h 467"/>
              <a:gd name="T4" fmla="*/ 449 w 531"/>
              <a:gd name="T5" fmla="*/ 72 h 467"/>
              <a:gd name="T6" fmla="*/ 442 w 531"/>
              <a:gd name="T7" fmla="*/ 85 h 467"/>
              <a:gd name="T8" fmla="*/ 430 w 531"/>
              <a:gd name="T9" fmla="*/ 78 h 467"/>
              <a:gd name="T10" fmla="*/ 435 w 531"/>
              <a:gd name="T11" fmla="*/ 67 h 467"/>
              <a:gd name="T12" fmla="*/ 429 w 531"/>
              <a:gd name="T13" fmla="*/ 60 h 467"/>
              <a:gd name="T14" fmla="*/ 286 w 531"/>
              <a:gd name="T15" fmla="*/ 36 h 467"/>
              <a:gd name="T16" fmla="*/ 288 w 531"/>
              <a:gd name="T17" fmla="*/ 15 h 467"/>
              <a:gd name="T18" fmla="*/ 266 w 531"/>
              <a:gd name="T19" fmla="*/ 0 h 467"/>
              <a:gd name="T20" fmla="*/ 247 w 531"/>
              <a:gd name="T21" fmla="*/ 11 h 467"/>
              <a:gd name="T22" fmla="*/ 243 w 531"/>
              <a:gd name="T23" fmla="*/ 31 h 467"/>
              <a:gd name="T24" fmla="*/ 135 w 531"/>
              <a:gd name="T25" fmla="*/ 51 h 467"/>
              <a:gd name="T26" fmla="*/ 97 w 531"/>
              <a:gd name="T27" fmla="*/ 65 h 467"/>
              <a:gd name="T28" fmla="*/ 101 w 531"/>
              <a:gd name="T29" fmla="*/ 78 h 467"/>
              <a:gd name="T30" fmla="*/ 92 w 531"/>
              <a:gd name="T31" fmla="*/ 87 h 467"/>
              <a:gd name="T32" fmla="*/ 84 w 531"/>
              <a:gd name="T33" fmla="*/ 75 h 467"/>
              <a:gd name="T34" fmla="*/ 72 w 531"/>
              <a:gd name="T35" fmla="*/ 72 h 467"/>
              <a:gd name="T36" fmla="*/ 78 w 531"/>
              <a:gd name="T37" fmla="*/ 95 h 467"/>
              <a:gd name="T38" fmla="*/ 0 w 531"/>
              <a:gd name="T39" fmla="*/ 304 h 467"/>
              <a:gd name="T40" fmla="*/ 24 w 531"/>
              <a:gd name="T41" fmla="*/ 328 h 467"/>
              <a:gd name="T42" fmla="*/ 138 w 531"/>
              <a:gd name="T43" fmla="*/ 339 h 467"/>
              <a:gd name="T44" fmla="*/ 173 w 531"/>
              <a:gd name="T45" fmla="*/ 320 h 467"/>
              <a:gd name="T46" fmla="*/ 185 w 531"/>
              <a:gd name="T47" fmla="*/ 300 h 467"/>
              <a:gd name="T48" fmla="*/ 114 w 531"/>
              <a:gd name="T49" fmla="*/ 84 h 467"/>
              <a:gd name="T50" fmla="*/ 178 w 531"/>
              <a:gd name="T51" fmla="*/ 58 h 467"/>
              <a:gd name="T52" fmla="*/ 243 w 531"/>
              <a:gd name="T53" fmla="*/ 233 h 467"/>
              <a:gd name="T54" fmla="*/ 249 w 531"/>
              <a:gd name="T55" fmla="*/ 299 h 467"/>
              <a:gd name="T56" fmla="*/ 248 w 531"/>
              <a:gd name="T57" fmla="*/ 352 h 467"/>
              <a:gd name="T58" fmla="*/ 210 w 531"/>
              <a:gd name="T59" fmla="*/ 385 h 467"/>
              <a:gd name="T60" fmla="*/ 186 w 531"/>
              <a:gd name="T61" fmla="*/ 467 h 467"/>
              <a:gd name="T62" fmla="*/ 327 w 531"/>
              <a:gd name="T63" fmla="*/ 386 h 467"/>
              <a:gd name="T64" fmla="*/ 292 w 531"/>
              <a:gd name="T65" fmla="*/ 371 h 467"/>
              <a:gd name="T66" fmla="*/ 282 w 531"/>
              <a:gd name="T67" fmla="*/ 299 h 467"/>
              <a:gd name="T68" fmla="*/ 289 w 531"/>
              <a:gd name="T69" fmla="*/ 233 h 467"/>
              <a:gd name="T70" fmla="*/ 354 w 531"/>
              <a:gd name="T71" fmla="*/ 58 h 467"/>
              <a:gd name="T72" fmla="*/ 417 w 531"/>
              <a:gd name="T73" fmla="*/ 84 h 467"/>
              <a:gd name="T74" fmla="*/ 346 w 531"/>
              <a:gd name="T75" fmla="*/ 300 h 467"/>
              <a:gd name="T76" fmla="*/ 358 w 531"/>
              <a:gd name="T77" fmla="*/ 320 h 467"/>
              <a:gd name="T78" fmla="*/ 396 w 531"/>
              <a:gd name="T79" fmla="*/ 339 h 467"/>
              <a:gd name="T80" fmla="*/ 507 w 531"/>
              <a:gd name="T81" fmla="*/ 328 h 467"/>
              <a:gd name="T82" fmla="*/ 531 w 531"/>
              <a:gd name="T83" fmla="*/ 303 h 467"/>
              <a:gd name="T84" fmla="*/ 275 w 531"/>
              <a:gd name="T85" fmla="*/ 24 h 467"/>
              <a:gd name="T86" fmla="*/ 266 w 531"/>
              <a:gd name="T87" fmla="*/ 34 h 467"/>
              <a:gd name="T88" fmla="*/ 257 w 531"/>
              <a:gd name="T89" fmla="*/ 21 h 467"/>
              <a:gd name="T90" fmla="*/ 51 w 531"/>
              <a:gd name="T91" fmla="*/ 325 h 467"/>
              <a:gd name="T92" fmla="*/ 166 w 531"/>
              <a:gd name="T93" fmla="*/ 308 h 467"/>
              <a:gd name="T94" fmla="*/ 134 w 531"/>
              <a:gd name="T95" fmla="*/ 325 h 467"/>
              <a:gd name="T96" fmla="*/ 270 w 531"/>
              <a:gd name="T97" fmla="*/ 217 h 467"/>
              <a:gd name="T98" fmla="*/ 275 w 531"/>
              <a:gd name="T99" fmla="*/ 274 h 467"/>
              <a:gd name="T100" fmla="*/ 256 w 531"/>
              <a:gd name="T101" fmla="*/ 274 h 467"/>
              <a:gd name="T102" fmla="*/ 262 w 531"/>
              <a:gd name="T103" fmla="*/ 217 h 467"/>
              <a:gd name="T104" fmla="*/ 331 w 531"/>
              <a:gd name="T105" fmla="*/ 453 h 467"/>
              <a:gd name="T106" fmla="*/ 296 w 531"/>
              <a:gd name="T107" fmla="*/ 391 h 467"/>
              <a:gd name="T108" fmla="*/ 256 w 531"/>
              <a:gd name="T109" fmla="*/ 368 h 467"/>
              <a:gd name="T110" fmla="*/ 268 w 531"/>
              <a:gd name="T111" fmla="*/ 307 h 467"/>
              <a:gd name="T112" fmla="*/ 274 w 531"/>
              <a:gd name="T113" fmla="*/ 368 h 467"/>
              <a:gd name="T114" fmla="*/ 268 w 531"/>
              <a:gd name="T115" fmla="*/ 203 h 467"/>
              <a:gd name="T116" fmla="*/ 268 w 531"/>
              <a:gd name="T117" fmla="*/ 53 h 467"/>
              <a:gd name="T118" fmla="*/ 480 w 531"/>
              <a:gd name="T119" fmla="*/ 325 h 467"/>
              <a:gd name="T120" fmla="*/ 367 w 531"/>
              <a:gd name="T121" fmla="*/ 308 h 467"/>
              <a:gd name="T122" fmla="*/ 480 w 531"/>
              <a:gd name="T123" fmla="*/ 325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467">
                <a:moveTo>
                  <a:pt x="531" y="303"/>
                </a:moveTo>
                <a:lnTo>
                  <a:pt x="531" y="303"/>
                </a:lnTo>
                <a:lnTo>
                  <a:pt x="531" y="300"/>
                </a:lnTo>
                <a:lnTo>
                  <a:pt x="530" y="298"/>
                </a:lnTo>
                <a:lnTo>
                  <a:pt x="448" y="98"/>
                </a:lnTo>
                <a:lnTo>
                  <a:pt x="448" y="98"/>
                </a:lnTo>
                <a:lnTo>
                  <a:pt x="453" y="95"/>
                </a:lnTo>
                <a:lnTo>
                  <a:pt x="457" y="91"/>
                </a:lnTo>
                <a:lnTo>
                  <a:pt x="461" y="84"/>
                </a:lnTo>
                <a:lnTo>
                  <a:pt x="462" y="78"/>
                </a:lnTo>
                <a:lnTo>
                  <a:pt x="462" y="78"/>
                </a:lnTo>
                <a:lnTo>
                  <a:pt x="461" y="75"/>
                </a:lnTo>
                <a:lnTo>
                  <a:pt x="459" y="72"/>
                </a:lnTo>
                <a:lnTo>
                  <a:pt x="457" y="71"/>
                </a:lnTo>
                <a:lnTo>
                  <a:pt x="454" y="70"/>
                </a:lnTo>
                <a:lnTo>
                  <a:pt x="454" y="70"/>
                </a:lnTo>
                <a:lnTo>
                  <a:pt x="452" y="71"/>
                </a:lnTo>
                <a:lnTo>
                  <a:pt x="449" y="72"/>
                </a:lnTo>
                <a:lnTo>
                  <a:pt x="448" y="75"/>
                </a:lnTo>
                <a:lnTo>
                  <a:pt x="448" y="78"/>
                </a:lnTo>
                <a:lnTo>
                  <a:pt x="448" y="78"/>
                </a:lnTo>
                <a:lnTo>
                  <a:pt x="446" y="81"/>
                </a:lnTo>
                <a:lnTo>
                  <a:pt x="444" y="83"/>
                </a:lnTo>
                <a:lnTo>
                  <a:pt x="442" y="85"/>
                </a:lnTo>
                <a:lnTo>
                  <a:pt x="439" y="87"/>
                </a:lnTo>
                <a:lnTo>
                  <a:pt x="439" y="87"/>
                </a:lnTo>
                <a:lnTo>
                  <a:pt x="436" y="85"/>
                </a:lnTo>
                <a:lnTo>
                  <a:pt x="434" y="83"/>
                </a:lnTo>
                <a:lnTo>
                  <a:pt x="431" y="81"/>
                </a:lnTo>
                <a:lnTo>
                  <a:pt x="430" y="78"/>
                </a:lnTo>
                <a:lnTo>
                  <a:pt x="430" y="78"/>
                </a:lnTo>
                <a:lnTo>
                  <a:pt x="431" y="75"/>
                </a:lnTo>
                <a:lnTo>
                  <a:pt x="434" y="72"/>
                </a:lnTo>
                <a:lnTo>
                  <a:pt x="434" y="72"/>
                </a:lnTo>
                <a:lnTo>
                  <a:pt x="435" y="70"/>
                </a:lnTo>
                <a:lnTo>
                  <a:pt x="435" y="67"/>
                </a:lnTo>
                <a:lnTo>
                  <a:pt x="435" y="65"/>
                </a:lnTo>
                <a:lnTo>
                  <a:pt x="434" y="63"/>
                </a:lnTo>
                <a:lnTo>
                  <a:pt x="434" y="63"/>
                </a:lnTo>
                <a:lnTo>
                  <a:pt x="431" y="61"/>
                </a:lnTo>
                <a:lnTo>
                  <a:pt x="429" y="60"/>
                </a:lnTo>
                <a:lnTo>
                  <a:pt x="429" y="60"/>
                </a:lnTo>
                <a:lnTo>
                  <a:pt x="396" y="51"/>
                </a:lnTo>
                <a:lnTo>
                  <a:pt x="360" y="44"/>
                </a:lnTo>
                <a:lnTo>
                  <a:pt x="323" y="41"/>
                </a:lnTo>
                <a:lnTo>
                  <a:pt x="283" y="39"/>
                </a:lnTo>
                <a:lnTo>
                  <a:pt x="283" y="39"/>
                </a:lnTo>
                <a:lnTo>
                  <a:pt x="286" y="36"/>
                </a:lnTo>
                <a:lnTo>
                  <a:pt x="288" y="31"/>
                </a:lnTo>
                <a:lnTo>
                  <a:pt x="289" y="28"/>
                </a:lnTo>
                <a:lnTo>
                  <a:pt x="289" y="24"/>
                </a:lnTo>
                <a:lnTo>
                  <a:pt x="289" y="24"/>
                </a:lnTo>
                <a:lnTo>
                  <a:pt x="289" y="20"/>
                </a:lnTo>
                <a:lnTo>
                  <a:pt x="288" y="15"/>
                </a:lnTo>
                <a:lnTo>
                  <a:pt x="286" y="11"/>
                </a:lnTo>
                <a:lnTo>
                  <a:pt x="282" y="8"/>
                </a:lnTo>
                <a:lnTo>
                  <a:pt x="279" y="4"/>
                </a:lnTo>
                <a:lnTo>
                  <a:pt x="275" y="2"/>
                </a:lnTo>
                <a:lnTo>
                  <a:pt x="270" y="1"/>
                </a:lnTo>
                <a:lnTo>
                  <a:pt x="266" y="0"/>
                </a:lnTo>
                <a:lnTo>
                  <a:pt x="266" y="0"/>
                </a:lnTo>
                <a:lnTo>
                  <a:pt x="261" y="1"/>
                </a:lnTo>
                <a:lnTo>
                  <a:pt x="256" y="2"/>
                </a:lnTo>
                <a:lnTo>
                  <a:pt x="253" y="4"/>
                </a:lnTo>
                <a:lnTo>
                  <a:pt x="249" y="8"/>
                </a:lnTo>
                <a:lnTo>
                  <a:pt x="247" y="11"/>
                </a:lnTo>
                <a:lnTo>
                  <a:pt x="245" y="15"/>
                </a:lnTo>
                <a:lnTo>
                  <a:pt x="242" y="20"/>
                </a:lnTo>
                <a:lnTo>
                  <a:pt x="242" y="24"/>
                </a:lnTo>
                <a:lnTo>
                  <a:pt x="242" y="24"/>
                </a:lnTo>
                <a:lnTo>
                  <a:pt x="242" y="28"/>
                </a:lnTo>
                <a:lnTo>
                  <a:pt x="243" y="31"/>
                </a:lnTo>
                <a:lnTo>
                  <a:pt x="246" y="36"/>
                </a:lnTo>
                <a:lnTo>
                  <a:pt x="248" y="39"/>
                </a:lnTo>
                <a:lnTo>
                  <a:pt x="248" y="39"/>
                </a:lnTo>
                <a:lnTo>
                  <a:pt x="209" y="41"/>
                </a:lnTo>
                <a:lnTo>
                  <a:pt x="171" y="44"/>
                </a:lnTo>
                <a:lnTo>
                  <a:pt x="135" y="51"/>
                </a:lnTo>
                <a:lnTo>
                  <a:pt x="102" y="60"/>
                </a:lnTo>
                <a:lnTo>
                  <a:pt x="102" y="60"/>
                </a:lnTo>
                <a:lnTo>
                  <a:pt x="100" y="61"/>
                </a:lnTo>
                <a:lnTo>
                  <a:pt x="98" y="63"/>
                </a:lnTo>
                <a:lnTo>
                  <a:pt x="98" y="63"/>
                </a:lnTo>
                <a:lnTo>
                  <a:pt x="97" y="65"/>
                </a:lnTo>
                <a:lnTo>
                  <a:pt x="97" y="67"/>
                </a:lnTo>
                <a:lnTo>
                  <a:pt x="97" y="70"/>
                </a:lnTo>
                <a:lnTo>
                  <a:pt x="99" y="72"/>
                </a:lnTo>
                <a:lnTo>
                  <a:pt x="99" y="72"/>
                </a:lnTo>
                <a:lnTo>
                  <a:pt x="100" y="75"/>
                </a:lnTo>
                <a:lnTo>
                  <a:pt x="101" y="78"/>
                </a:lnTo>
                <a:lnTo>
                  <a:pt x="101" y="78"/>
                </a:lnTo>
                <a:lnTo>
                  <a:pt x="100" y="81"/>
                </a:lnTo>
                <a:lnTo>
                  <a:pt x="99" y="83"/>
                </a:lnTo>
                <a:lnTo>
                  <a:pt x="95" y="85"/>
                </a:lnTo>
                <a:lnTo>
                  <a:pt x="92" y="87"/>
                </a:lnTo>
                <a:lnTo>
                  <a:pt x="92" y="87"/>
                </a:lnTo>
                <a:lnTo>
                  <a:pt x="89" y="85"/>
                </a:lnTo>
                <a:lnTo>
                  <a:pt x="87" y="83"/>
                </a:lnTo>
                <a:lnTo>
                  <a:pt x="85" y="81"/>
                </a:lnTo>
                <a:lnTo>
                  <a:pt x="85" y="78"/>
                </a:lnTo>
                <a:lnTo>
                  <a:pt x="85" y="78"/>
                </a:lnTo>
                <a:lnTo>
                  <a:pt x="84" y="75"/>
                </a:lnTo>
                <a:lnTo>
                  <a:pt x="83" y="72"/>
                </a:lnTo>
                <a:lnTo>
                  <a:pt x="80" y="71"/>
                </a:lnTo>
                <a:lnTo>
                  <a:pt x="77" y="70"/>
                </a:lnTo>
                <a:lnTo>
                  <a:pt x="77" y="70"/>
                </a:lnTo>
                <a:lnTo>
                  <a:pt x="75" y="71"/>
                </a:lnTo>
                <a:lnTo>
                  <a:pt x="72" y="72"/>
                </a:lnTo>
                <a:lnTo>
                  <a:pt x="71" y="75"/>
                </a:lnTo>
                <a:lnTo>
                  <a:pt x="71" y="78"/>
                </a:lnTo>
                <a:lnTo>
                  <a:pt x="71" y="78"/>
                </a:lnTo>
                <a:lnTo>
                  <a:pt x="71" y="84"/>
                </a:lnTo>
                <a:lnTo>
                  <a:pt x="74" y="91"/>
                </a:lnTo>
                <a:lnTo>
                  <a:pt x="78" y="95"/>
                </a:lnTo>
                <a:lnTo>
                  <a:pt x="84" y="98"/>
                </a:lnTo>
                <a:lnTo>
                  <a:pt x="2" y="298"/>
                </a:lnTo>
                <a:lnTo>
                  <a:pt x="2" y="298"/>
                </a:lnTo>
                <a:lnTo>
                  <a:pt x="2" y="300"/>
                </a:lnTo>
                <a:lnTo>
                  <a:pt x="2" y="303"/>
                </a:lnTo>
                <a:lnTo>
                  <a:pt x="0" y="304"/>
                </a:lnTo>
                <a:lnTo>
                  <a:pt x="0" y="304"/>
                </a:lnTo>
                <a:lnTo>
                  <a:pt x="4" y="310"/>
                </a:lnTo>
                <a:lnTo>
                  <a:pt x="8" y="314"/>
                </a:lnTo>
                <a:lnTo>
                  <a:pt x="12" y="320"/>
                </a:lnTo>
                <a:lnTo>
                  <a:pt x="18" y="324"/>
                </a:lnTo>
                <a:lnTo>
                  <a:pt x="24" y="328"/>
                </a:lnTo>
                <a:lnTo>
                  <a:pt x="32" y="333"/>
                </a:lnTo>
                <a:lnTo>
                  <a:pt x="39" y="336"/>
                </a:lnTo>
                <a:lnTo>
                  <a:pt x="48" y="339"/>
                </a:lnTo>
                <a:lnTo>
                  <a:pt x="50" y="339"/>
                </a:lnTo>
                <a:lnTo>
                  <a:pt x="135" y="339"/>
                </a:lnTo>
                <a:lnTo>
                  <a:pt x="138" y="339"/>
                </a:lnTo>
                <a:lnTo>
                  <a:pt x="138" y="339"/>
                </a:lnTo>
                <a:lnTo>
                  <a:pt x="146" y="336"/>
                </a:lnTo>
                <a:lnTo>
                  <a:pt x="154" y="333"/>
                </a:lnTo>
                <a:lnTo>
                  <a:pt x="161" y="328"/>
                </a:lnTo>
                <a:lnTo>
                  <a:pt x="168" y="324"/>
                </a:lnTo>
                <a:lnTo>
                  <a:pt x="173" y="320"/>
                </a:lnTo>
                <a:lnTo>
                  <a:pt x="179" y="314"/>
                </a:lnTo>
                <a:lnTo>
                  <a:pt x="183" y="310"/>
                </a:lnTo>
                <a:lnTo>
                  <a:pt x="186" y="304"/>
                </a:lnTo>
                <a:lnTo>
                  <a:pt x="185" y="303"/>
                </a:lnTo>
                <a:lnTo>
                  <a:pt x="185" y="303"/>
                </a:lnTo>
                <a:lnTo>
                  <a:pt x="185" y="300"/>
                </a:lnTo>
                <a:lnTo>
                  <a:pt x="184" y="298"/>
                </a:lnTo>
                <a:lnTo>
                  <a:pt x="102" y="98"/>
                </a:lnTo>
                <a:lnTo>
                  <a:pt x="102" y="98"/>
                </a:lnTo>
                <a:lnTo>
                  <a:pt x="107" y="95"/>
                </a:lnTo>
                <a:lnTo>
                  <a:pt x="112" y="90"/>
                </a:lnTo>
                <a:lnTo>
                  <a:pt x="114" y="84"/>
                </a:lnTo>
                <a:lnTo>
                  <a:pt x="115" y="78"/>
                </a:lnTo>
                <a:lnTo>
                  <a:pt x="115" y="78"/>
                </a:lnTo>
                <a:lnTo>
                  <a:pt x="114" y="70"/>
                </a:lnTo>
                <a:lnTo>
                  <a:pt x="114" y="70"/>
                </a:lnTo>
                <a:lnTo>
                  <a:pt x="145" y="64"/>
                </a:lnTo>
                <a:lnTo>
                  <a:pt x="178" y="58"/>
                </a:lnTo>
                <a:lnTo>
                  <a:pt x="212" y="54"/>
                </a:lnTo>
                <a:lnTo>
                  <a:pt x="249" y="53"/>
                </a:lnTo>
                <a:lnTo>
                  <a:pt x="249" y="211"/>
                </a:lnTo>
                <a:lnTo>
                  <a:pt x="249" y="211"/>
                </a:lnTo>
                <a:lnTo>
                  <a:pt x="246" y="222"/>
                </a:lnTo>
                <a:lnTo>
                  <a:pt x="243" y="233"/>
                </a:lnTo>
                <a:lnTo>
                  <a:pt x="241" y="244"/>
                </a:lnTo>
                <a:lnTo>
                  <a:pt x="241" y="255"/>
                </a:lnTo>
                <a:lnTo>
                  <a:pt x="241" y="267"/>
                </a:lnTo>
                <a:lnTo>
                  <a:pt x="243" y="278"/>
                </a:lnTo>
                <a:lnTo>
                  <a:pt x="246" y="288"/>
                </a:lnTo>
                <a:lnTo>
                  <a:pt x="249" y="299"/>
                </a:lnTo>
                <a:lnTo>
                  <a:pt x="249" y="299"/>
                </a:lnTo>
                <a:lnTo>
                  <a:pt x="249" y="300"/>
                </a:lnTo>
                <a:lnTo>
                  <a:pt x="249" y="341"/>
                </a:lnTo>
                <a:lnTo>
                  <a:pt x="249" y="341"/>
                </a:lnTo>
                <a:lnTo>
                  <a:pt x="249" y="346"/>
                </a:lnTo>
                <a:lnTo>
                  <a:pt x="248" y="352"/>
                </a:lnTo>
                <a:lnTo>
                  <a:pt x="246" y="358"/>
                </a:lnTo>
                <a:lnTo>
                  <a:pt x="242" y="364"/>
                </a:lnTo>
                <a:lnTo>
                  <a:pt x="238" y="371"/>
                </a:lnTo>
                <a:lnTo>
                  <a:pt x="230" y="376"/>
                </a:lnTo>
                <a:lnTo>
                  <a:pt x="222" y="381"/>
                </a:lnTo>
                <a:lnTo>
                  <a:pt x="210" y="385"/>
                </a:lnTo>
                <a:lnTo>
                  <a:pt x="206" y="386"/>
                </a:lnTo>
                <a:lnTo>
                  <a:pt x="205" y="391"/>
                </a:lnTo>
                <a:lnTo>
                  <a:pt x="192" y="391"/>
                </a:lnTo>
                <a:lnTo>
                  <a:pt x="192" y="429"/>
                </a:lnTo>
                <a:lnTo>
                  <a:pt x="186" y="429"/>
                </a:lnTo>
                <a:lnTo>
                  <a:pt x="186" y="467"/>
                </a:lnTo>
                <a:lnTo>
                  <a:pt x="345" y="467"/>
                </a:lnTo>
                <a:lnTo>
                  <a:pt x="345" y="429"/>
                </a:lnTo>
                <a:lnTo>
                  <a:pt x="340" y="429"/>
                </a:lnTo>
                <a:lnTo>
                  <a:pt x="340" y="391"/>
                </a:lnTo>
                <a:lnTo>
                  <a:pt x="327" y="391"/>
                </a:lnTo>
                <a:lnTo>
                  <a:pt x="327" y="386"/>
                </a:lnTo>
                <a:lnTo>
                  <a:pt x="321" y="385"/>
                </a:lnTo>
                <a:lnTo>
                  <a:pt x="321" y="385"/>
                </a:lnTo>
                <a:lnTo>
                  <a:pt x="311" y="382"/>
                </a:lnTo>
                <a:lnTo>
                  <a:pt x="304" y="379"/>
                </a:lnTo>
                <a:lnTo>
                  <a:pt x="297" y="375"/>
                </a:lnTo>
                <a:lnTo>
                  <a:pt x="292" y="371"/>
                </a:lnTo>
                <a:lnTo>
                  <a:pt x="288" y="364"/>
                </a:lnTo>
                <a:lnTo>
                  <a:pt x="286" y="358"/>
                </a:lnTo>
                <a:lnTo>
                  <a:pt x="283" y="350"/>
                </a:lnTo>
                <a:lnTo>
                  <a:pt x="282" y="341"/>
                </a:lnTo>
                <a:lnTo>
                  <a:pt x="282" y="299"/>
                </a:lnTo>
                <a:lnTo>
                  <a:pt x="282" y="299"/>
                </a:lnTo>
                <a:lnTo>
                  <a:pt x="286" y="288"/>
                </a:lnTo>
                <a:lnTo>
                  <a:pt x="289" y="278"/>
                </a:lnTo>
                <a:lnTo>
                  <a:pt x="290" y="266"/>
                </a:lnTo>
                <a:lnTo>
                  <a:pt x="290" y="255"/>
                </a:lnTo>
                <a:lnTo>
                  <a:pt x="290" y="244"/>
                </a:lnTo>
                <a:lnTo>
                  <a:pt x="289" y="233"/>
                </a:lnTo>
                <a:lnTo>
                  <a:pt x="286" y="222"/>
                </a:lnTo>
                <a:lnTo>
                  <a:pt x="282" y="211"/>
                </a:lnTo>
                <a:lnTo>
                  <a:pt x="282" y="53"/>
                </a:lnTo>
                <a:lnTo>
                  <a:pt x="282" y="53"/>
                </a:lnTo>
                <a:lnTo>
                  <a:pt x="319" y="54"/>
                </a:lnTo>
                <a:lnTo>
                  <a:pt x="354" y="58"/>
                </a:lnTo>
                <a:lnTo>
                  <a:pt x="387" y="64"/>
                </a:lnTo>
                <a:lnTo>
                  <a:pt x="417" y="70"/>
                </a:lnTo>
                <a:lnTo>
                  <a:pt x="417" y="70"/>
                </a:lnTo>
                <a:lnTo>
                  <a:pt x="416" y="78"/>
                </a:lnTo>
                <a:lnTo>
                  <a:pt x="416" y="78"/>
                </a:lnTo>
                <a:lnTo>
                  <a:pt x="417" y="84"/>
                </a:lnTo>
                <a:lnTo>
                  <a:pt x="421" y="90"/>
                </a:lnTo>
                <a:lnTo>
                  <a:pt x="424" y="95"/>
                </a:lnTo>
                <a:lnTo>
                  <a:pt x="429" y="98"/>
                </a:lnTo>
                <a:lnTo>
                  <a:pt x="347" y="298"/>
                </a:lnTo>
                <a:lnTo>
                  <a:pt x="347" y="298"/>
                </a:lnTo>
                <a:lnTo>
                  <a:pt x="346" y="300"/>
                </a:lnTo>
                <a:lnTo>
                  <a:pt x="347" y="303"/>
                </a:lnTo>
                <a:lnTo>
                  <a:pt x="346" y="304"/>
                </a:lnTo>
                <a:lnTo>
                  <a:pt x="346" y="304"/>
                </a:lnTo>
                <a:lnTo>
                  <a:pt x="349" y="310"/>
                </a:lnTo>
                <a:lnTo>
                  <a:pt x="354" y="314"/>
                </a:lnTo>
                <a:lnTo>
                  <a:pt x="358" y="320"/>
                </a:lnTo>
                <a:lnTo>
                  <a:pt x="363" y="324"/>
                </a:lnTo>
                <a:lnTo>
                  <a:pt x="370" y="328"/>
                </a:lnTo>
                <a:lnTo>
                  <a:pt x="377" y="333"/>
                </a:lnTo>
                <a:lnTo>
                  <a:pt x="385" y="336"/>
                </a:lnTo>
                <a:lnTo>
                  <a:pt x="394" y="339"/>
                </a:lnTo>
                <a:lnTo>
                  <a:pt x="396" y="339"/>
                </a:lnTo>
                <a:lnTo>
                  <a:pt x="481" y="339"/>
                </a:lnTo>
                <a:lnTo>
                  <a:pt x="483" y="339"/>
                </a:lnTo>
                <a:lnTo>
                  <a:pt x="483" y="339"/>
                </a:lnTo>
                <a:lnTo>
                  <a:pt x="492" y="336"/>
                </a:lnTo>
                <a:lnTo>
                  <a:pt x="499" y="333"/>
                </a:lnTo>
                <a:lnTo>
                  <a:pt x="507" y="328"/>
                </a:lnTo>
                <a:lnTo>
                  <a:pt x="513" y="324"/>
                </a:lnTo>
                <a:lnTo>
                  <a:pt x="519" y="320"/>
                </a:lnTo>
                <a:lnTo>
                  <a:pt x="524" y="314"/>
                </a:lnTo>
                <a:lnTo>
                  <a:pt x="527" y="310"/>
                </a:lnTo>
                <a:lnTo>
                  <a:pt x="531" y="304"/>
                </a:lnTo>
                <a:lnTo>
                  <a:pt x="531" y="303"/>
                </a:lnTo>
                <a:close/>
                <a:moveTo>
                  <a:pt x="266" y="15"/>
                </a:moveTo>
                <a:lnTo>
                  <a:pt x="266" y="15"/>
                </a:lnTo>
                <a:lnTo>
                  <a:pt x="269" y="15"/>
                </a:lnTo>
                <a:lnTo>
                  <a:pt x="273" y="17"/>
                </a:lnTo>
                <a:lnTo>
                  <a:pt x="275" y="21"/>
                </a:lnTo>
                <a:lnTo>
                  <a:pt x="275" y="24"/>
                </a:lnTo>
                <a:lnTo>
                  <a:pt x="275" y="24"/>
                </a:lnTo>
                <a:lnTo>
                  <a:pt x="275" y="27"/>
                </a:lnTo>
                <a:lnTo>
                  <a:pt x="273" y="30"/>
                </a:lnTo>
                <a:lnTo>
                  <a:pt x="269" y="33"/>
                </a:lnTo>
                <a:lnTo>
                  <a:pt x="266" y="34"/>
                </a:lnTo>
                <a:lnTo>
                  <a:pt x="266" y="34"/>
                </a:lnTo>
                <a:lnTo>
                  <a:pt x="262" y="33"/>
                </a:lnTo>
                <a:lnTo>
                  <a:pt x="260" y="30"/>
                </a:lnTo>
                <a:lnTo>
                  <a:pt x="257" y="27"/>
                </a:lnTo>
                <a:lnTo>
                  <a:pt x="256" y="24"/>
                </a:lnTo>
                <a:lnTo>
                  <a:pt x="256" y="24"/>
                </a:lnTo>
                <a:lnTo>
                  <a:pt x="257" y="21"/>
                </a:lnTo>
                <a:lnTo>
                  <a:pt x="260" y="17"/>
                </a:lnTo>
                <a:lnTo>
                  <a:pt x="262" y="15"/>
                </a:lnTo>
                <a:lnTo>
                  <a:pt x="266" y="15"/>
                </a:lnTo>
                <a:lnTo>
                  <a:pt x="266" y="15"/>
                </a:lnTo>
                <a:close/>
                <a:moveTo>
                  <a:pt x="134" y="325"/>
                </a:moveTo>
                <a:lnTo>
                  <a:pt x="51" y="325"/>
                </a:lnTo>
                <a:lnTo>
                  <a:pt x="51" y="325"/>
                </a:lnTo>
                <a:lnTo>
                  <a:pt x="41" y="322"/>
                </a:lnTo>
                <a:lnTo>
                  <a:pt x="34" y="318"/>
                </a:lnTo>
                <a:lnTo>
                  <a:pt x="26" y="313"/>
                </a:lnTo>
                <a:lnTo>
                  <a:pt x="21" y="308"/>
                </a:lnTo>
                <a:lnTo>
                  <a:pt x="166" y="308"/>
                </a:lnTo>
                <a:lnTo>
                  <a:pt x="166" y="308"/>
                </a:lnTo>
                <a:lnTo>
                  <a:pt x="159" y="313"/>
                </a:lnTo>
                <a:lnTo>
                  <a:pt x="152" y="318"/>
                </a:lnTo>
                <a:lnTo>
                  <a:pt x="144" y="322"/>
                </a:lnTo>
                <a:lnTo>
                  <a:pt x="134" y="325"/>
                </a:lnTo>
                <a:lnTo>
                  <a:pt x="134" y="325"/>
                </a:lnTo>
                <a:close/>
                <a:moveTo>
                  <a:pt x="19" y="294"/>
                </a:moveTo>
                <a:lnTo>
                  <a:pt x="93" y="114"/>
                </a:lnTo>
                <a:lnTo>
                  <a:pt x="167" y="294"/>
                </a:lnTo>
                <a:lnTo>
                  <a:pt x="19" y="294"/>
                </a:lnTo>
                <a:close/>
                <a:moveTo>
                  <a:pt x="270" y="217"/>
                </a:moveTo>
                <a:lnTo>
                  <a:pt x="270" y="217"/>
                </a:lnTo>
                <a:lnTo>
                  <a:pt x="273" y="227"/>
                </a:lnTo>
                <a:lnTo>
                  <a:pt x="275" y="237"/>
                </a:lnTo>
                <a:lnTo>
                  <a:pt x="276" y="245"/>
                </a:lnTo>
                <a:lnTo>
                  <a:pt x="276" y="255"/>
                </a:lnTo>
                <a:lnTo>
                  <a:pt x="276" y="265"/>
                </a:lnTo>
                <a:lnTo>
                  <a:pt x="275" y="274"/>
                </a:lnTo>
                <a:lnTo>
                  <a:pt x="273" y="283"/>
                </a:lnTo>
                <a:lnTo>
                  <a:pt x="270" y="293"/>
                </a:lnTo>
                <a:lnTo>
                  <a:pt x="262" y="293"/>
                </a:lnTo>
                <a:lnTo>
                  <a:pt x="262" y="293"/>
                </a:lnTo>
                <a:lnTo>
                  <a:pt x="259" y="283"/>
                </a:lnTo>
                <a:lnTo>
                  <a:pt x="256" y="274"/>
                </a:lnTo>
                <a:lnTo>
                  <a:pt x="255" y="265"/>
                </a:lnTo>
                <a:lnTo>
                  <a:pt x="255" y="255"/>
                </a:lnTo>
                <a:lnTo>
                  <a:pt x="255" y="245"/>
                </a:lnTo>
                <a:lnTo>
                  <a:pt x="256" y="237"/>
                </a:lnTo>
                <a:lnTo>
                  <a:pt x="259" y="227"/>
                </a:lnTo>
                <a:lnTo>
                  <a:pt x="262" y="217"/>
                </a:lnTo>
                <a:lnTo>
                  <a:pt x="270" y="217"/>
                </a:lnTo>
                <a:close/>
                <a:moveTo>
                  <a:pt x="331" y="453"/>
                </a:moveTo>
                <a:lnTo>
                  <a:pt x="200" y="453"/>
                </a:lnTo>
                <a:lnTo>
                  <a:pt x="200" y="443"/>
                </a:lnTo>
                <a:lnTo>
                  <a:pt x="331" y="443"/>
                </a:lnTo>
                <a:lnTo>
                  <a:pt x="331" y="453"/>
                </a:lnTo>
                <a:close/>
                <a:moveTo>
                  <a:pt x="207" y="429"/>
                </a:moveTo>
                <a:lnTo>
                  <a:pt x="207" y="406"/>
                </a:lnTo>
                <a:lnTo>
                  <a:pt x="326" y="406"/>
                </a:lnTo>
                <a:lnTo>
                  <a:pt x="326" y="429"/>
                </a:lnTo>
                <a:lnTo>
                  <a:pt x="207" y="429"/>
                </a:lnTo>
                <a:close/>
                <a:moveTo>
                  <a:pt x="296" y="391"/>
                </a:moveTo>
                <a:lnTo>
                  <a:pt x="235" y="391"/>
                </a:lnTo>
                <a:lnTo>
                  <a:pt x="235" y="391"/>
                </a:lnTo>
                <a:lnTo>
                  <a:pt x="241" y="386"/>
                </a:lnTo>
                <a:lnTo>
                  <a:pt x="248" y="380"/>
                </a:lnTo>
                <a:lnTo>
                  <a:pt x="252" y="375"/>
                </a:lnTo>
                <a:lnTo>
                  <a:pt x="256" y="368"/>
                </a:lnTo>
                <a:lnTo>
                  <a:pt x="260" y="362"/>
                </a:lnTo>
                <a:lnTo>
                  <a:pt x="262" y="355"/>
                </a:lnTo>
                <a:lnTo>
                  <a:pt x="263" y="348"/>
                </a:lnTo>
                <a:lnTo>
                  <a:pt x="263" y="341"/>
                </a:lnTo>
                <a:lnTo>
                  <a:pt x="263" y="307"/>
                </a:lnTo>
                <a:lnTo>
                  <a:pt x="268" y="307"/>
                </a:lnTo>
                <a:lnTo>
                  <a:pt x="268" y="341"/>
                </a:lnTo>
                <a:lnTo>
                  <a:pt x="268" y="341"/>
                </a:lnTo>
                <a:lnTo>
                  <a:pt x="269" y="348"/>
                </a:lnTo>
                <a:lnTo>
                  <a:pt x="269" y="354"/>
                </a:lnTo>
                <a:lnTo>
                  <a:pt x="272" y="362"/>
                </a:lnTo>
                <a:lnTo>
                  <a:pt x="274" y="368"/>
                </a:lnTo>
                <a:lnTo>
                  <a:pt x="278" y="375"/>
                </a:lnTo>
                <a:lnTo>
                  <a:pt x="282" y="380"/>
                </a:lnTo>
                <a:lnTo>
                  <a:pt x="289" y="386"/>
                </a:lnTo>
                <a:lnTo>
                  <a:pt x="296" y="391"/>
                </a:lnTo>
                <a:lnTo>
                  <a:pt x="296" y="391"/>
                </a:lnTo>
                <a:close/>
                <a:moveTo>
                  <a:pt x="268" y="203"/>
                </a:moveTo>
                <a:lnTo>
                  <a:pt x="263" y="203"/>
                </a:lnTo>
                <a:lnTo>
                  <a:pt x="263" y="53"/>
                </a:lnTo>
                <a:lnTo>
                  <a:pt x="263" y="53"/>
                </a:lnTo>
                <a:lnTo>
                  <a:pt x="266" y="53"/>
                </a:lnTo>
                <a:lnTo>
                  <a:pt x="266" y="53"/>
                </a:lnTo>
                <a:lnTo>
                  <a:pt x="268" y="53"/>
                </a:lnTo>
                <a:lnTo>
                  <a:pt x="268" y="203"/>
                </a:lnTo>
                <a:close/>
                <a:moveTo>
                  <a:pt x="512" y="294"/>
                </a:moveTo>
                <a:lnTo>
                  <a:pt x="364" y="294"/>
                </a:lnTo>
                <a:lnTo>
                  <a:pt x="439" y="114"/>
                </a:lnTo>
                <a:lnTo>
                  <a:pt x="512" y="294"/>
                </a:lnTo>
                <a:close/>
                <a:moveTo>
                  <a:pt x="480" y="325"/>
                </a:moveTo>
                <a:lnTo>
                  <a:pt x="397" y="325"/>
                </a:lnTo>
                <a:lnTo>
                  <a:pt x="397" y="325"/>
                </a:lnTo>
                <a:lnTo>
                  <a:pt x="387" y="322"/>
                </a:lnTo>
                <a:lnTo>
                  <a:pt x="380" y="318"/>
                </a:lnTo>
                <a:lnTo>
                  <a:pt x="372" y="313"/>
                </a:lnTo>
                <a:lnTo>
                  <a:pt x="367" y="308"/>
                </a:lnTo>
                <a:lnTo>
                  <a:pt x="511" y="308"/>
                </a:lnTo>
                <a:lnTo>
                  <a:pt x="511" y="308"/>
                </a:lnTo>
                <a:lnTo>
                  <a:pt x="505" y="313"/>
                </a:lnTo>
                <a:lnTo>
                  <a:pt x="497" y="318"/>
                </a:lnTo>
                <a:lnTo>
                  <a:pt x="490" y="322"/>
                </a:lnTo>
                <a:lnTo>
                  <a:pt x="480" y="325"/>
                </a:lnTo>
                <a:lnTo>
                  <a:pt x="48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6" name="Group 55"/>
          <p:cNvGrpSpPr/>
          <p:nvPr/>
        </p:nvGrpSpPr>
        <p:grpSpPr>
          <a:xfrm>
            <a:off x="5856379" y="1952618"/>
            <a:ext cx="403040" cy="381555"/>
            <a:chOff x="2835275" y="3127375"/>
            <a:chExt cx="744538" cy="704850"/>
          </a:xfrm>
          <a:solidFill>
            <a:schemeClr val="bg1"/>
          </a:solidFill>
        </p:grpSpPr>
        <p:sp>
          <p:nvSpPr>
            <p:cNvPr id="50" name="Freeform 56"/>
            <p:cNvSpPr>
              <a:spLocks noEditPoints="1"/>
            </p:cNvSpPr>
            <p:nvPr/>
          </p:nvSpPr>
          <p:spPr bwMode="auto">
            <a:xfrm>
              <a:off x="2835275" y="3324225"/>
              <a:ext cx="504825" cy="508000"/>
            </a:xfrm>
            <a:custGeom>
              <a:avLst/>
              <a:gdLst>
                <a:gd name="T0" fmla="*/ 284 w 318"/>
                <a:gd name="T1" fmla="*/ 55 h 320"/>
                <a:gd name="T2" fmla="*/ 253 w 318"/>
                <a:gd name="T3" fmla="*/ 61 h 320"/>
                <a:gd name="T4" fmla="*/ 195 w 318"/>
                <a:gd name="T5" fmla="*/ 28 h 320"/>
                <a:gd name="T6" fmla="*/ 185 w 318"/>
                <a:gd name="T7" fmla="*/ 0 h 320"/>
                <a:gd name="T8" fmla="*/ 125 w 318"/>
                <a:gd name="T9" fmla="*/ 27 h 320"/>
                <a:gd name="T10" fmla="*/ 55 w 318"/>
                <a:gd name="T11" fmla="*/ 36 h 320"/>
                <a:gd name="T12" fmla="*/ 57 w 318"/>
                <a:gd name="T13" fmla="*/ 66 h 320"/>
                <a:gd name="T14" fmla="*/ 25 w 318"/>
                <a:gd name="T15" fmla="*/ 120 h 320"/>
                <a:gd name="T16" fmla="*/ 0 w 318"/>
                <a:gd name="T17" fmla="*/ 135 h 320"/>
                <a:gd name="T18" fmla="*/ 20 w 318"/>
                <a:gd name="T19" fmla="*/ 192 h 320"/>
                <a:gd name="T20" fmla="*/ 35 w 318"/>
                <a:gd name="T21" fmla="*/ 264 h 320"/>
                <a:gd name="T22" fmla="*/ 64 w 318"/>
                <a:gd name="T23" fmla="*/ 268 h 320"/>
                <a:gd name="T24" fmla="*/ 116 w 318"/>
                <a:gd name="T25" fmla="*/ 298 h 320"/>
                <a:gd name="T26" fmla="*/ 135 w 318"/>
                <a:gd name="T27" fmla="*/ 320 h 320"/>
                <a:gd name="T28" fmla="*/ 192 w 318"/>
                <a:gd name="T29" fmla="*/ 300 h 320"/>
                <a:gd name="T30" fmla="*/ 263 w 318"/>
                <a:gd name="T31" fmla="*/ 284 h 320"/>
                <a:gd name="T32" fmla="*/ 264 w 318"/>
                <a:gd name="T33" fmla="*/ 255 h 320"/>
                <a:gd name="T34" fmla="*/ 294 w 318"/>
                <a:gd name="T35" fmla="*/ 199 h 320"/>
                <a:gd name="T36" fmla="*/ 318 w 318"/>
                <a:gd name="T37" fmla="*/ 185 h 320"/>
                <a:gd name="T38" fmla="*/ 293 w 318"/>
                <a:gd name="T39" fmla="*/ 126 h 320"/>
                <a:gd name="T40" fmla="*/ 304 w 318"/>
                <a:gd name="T41" fmla="*/ 173 h 320"/>
                <a:gd name="T42" fmla="*/ 283 w 318"/>
                <a:gd name="T43" fmla="*/ 183 h 320"/>
                <a:gd name="T44" fmla="*/ 294 w 318"/>
                <a:gd name="T45" fmla="*/ 218 h 320"/>
                <a:gd name="T46" fmla="*/ 257 w 318"/>
                <a:gd name="T47" fmla="*/ 242 h 320"/>
                <a:gd name="T48" fmla="*/ 244 w 318"/>
                <a:gd name="T49" fmla="*/ 256 h 320"/>
                <a:gd name="T50" fmla="*/ 220 w 318"/>
                <a:gd name="T51" fmla="*/ 293 h 320"/>
                <a:gd name="T52" fmla="*/ 204 w 318"/>
                <a:gd name="T53" fmla="*/ 281 h 320"/>
                <a:gd name="T54" fmla="*/ 180 w 318"/>
                <a:gd name="T55" fmla="*/ 288 h 320"/>
                <a:gd name="T56" fmla="*/ 142 w 318"/>
                <a:gd name="T57" fmla="*/ 290 h 320"/>
                <a:gd name="T58" fmla="*/ 127 w 318"/>
                <a:gd name="T59" fmla="*/ 286 h 320"/>
                <a:gd name="T60" fmla="*/ 101 w 318"/>
                <a:gd name="T61" fmla="*/ 294 h 320"/>
                <a:gd name="T62" fmla="*/ 77 w 318"/>
                <a:gd name="T63" fmla="*/ 260 h 320"/>
                <a:gd name="T64" fmla="*/ 61 w 318"/>
                <a:gd name="T65" fmla="*/ 245 h 320"/>
                <a:gd name="T66" fmla="*/ 27 w 318"/>
                <a:gd name="T67" fmla="*/ 220 h 320"/>
                <a:gd name="T68" fmla="*/ 38 w 318"/>
                <a:gd name="T69" fmla="*/ 204 h 320"/>
                <a:gd name="T70" fmla="*/ 32 w 318"/>
                <a:gd name="T71" fmla="*/ 180 h 320"/>
                <a:gd name="T72" fmla="*/ 33 w 318"/>
                <a:gd name="T73" fmla="*/ 143 h 320"/>
                <a:gd name="T74" fmla="*/ 37 w 318"/>
                <a:gd name="T75" fmla="*/ 129 h 320"/>
                <a:gd name="T76" fmla="*/ 25 w 318"/>
                <a:gd name="T77" fmla="*/ 102 h 320"/>
                <a:gd name="T78" fmla="*/ 65 w 318"/>
                <a:gd name="T79" fmla="*/ 79 h 320"/>
                <a:gd name="T80" fmla="*/ 80 w 318"/>
                <a:gd name="T81" fmla="*/ 65 h 320"/>
                <a:gd name="T82" fmla="*/ 114 w 318"/>
                <a:gd name="T83" fmla="*/ 45 h 320"/>
                <a:gd name="T84" fmla="*/ 133 w 318"/>
                <a:gd name="T85" fmla="*/ 40 h 320"/>
                <a:gd name="T86" fmla="*/ 173 w 318"/>
                <a:gd name="T87" fmla="*/ 14 h 320"/>
                <a:gd name="T88" fmla="*/ 182 w 318"/>
                <a:gd name="T89" fmla="*/ 40 h 320"/>
                <a:gd name="T90" fmla="*/ 218 w 318"/>
                <a:gd name="T91" fmla="*/ 25 h 320"/>
                <a:gd name="T92" fmla="*/ 240 w 318"/>
                <a:gd name="T93" fmla="*/ 68 h 320"/>
                <a:gd name="T94" fmla="*/ 253 w 318"/>
                <a:gd name="T95" fmla="*/ 80 h 320"/>
                <a:gd name="T96" fmla="*/ 274 w 318"/>
                <a:gd name="T97" fmla="*/ 115 h 320"/>
                <a:gd name="T98" fmla="*/ 281 w 318"/>
                <a:gd name="T99" fmla="*/ 134 h 320"/>
                <a:gd name="T100" fmla="*/ 304 w 318"/>
                <a:gd name="T101" fmla="*/ 1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20">
                  <a:moveTo>
                    <a:pt x="290" y="119"/>
                  </a:moveTo>
                  <a:lnTo>
                    <a:pt x="310" y="102"/>
                  </a:lnTo>
                  <a:lnTo>
                    <a:pt x="284" y="55"/>
                  </a:lnTo>
                  <a:lnTo>
                    <a:pt x="257" y="64"/>
                  </a:lnTo>
                  <a:lnTo>
                    <a:pt x="257" y="64"/>
                  </a:lnTo>
                  <a:lnTo>
                    <a:pt x="253" y="61"/>
                  </a:lnTo>
                  <a:lnTo>
                    <a:pt x="260" y="34"/>
                  </a:lnTo>
                  <a:lnTo>
                    <a:pt x="215" y="8"/>
                  </a:lnTo>
                  <a:lnTo>
                    <a:pt x="195" y="28"/>
                  </a:lnTo>
                  <a:lnTo>
                    <a:pt x="195" y="28"/>
                  </a:lnTo>
                  <a:lnTo>
                    <a:pt x="190" y="27"/>
                  </a:lnTo>
                  <a:lnTo>
                    <a:pt x="185" y="0"/>
                  </a:lnTo>
                  <a:lnTo>
                    <a:pt x="131" y="0"/>
                  </a:lnTo>
                  <a:lnTo>
                    <a:pt x="125" y="27"/>
                  </a:lnTo>
                  <a:lnTo>
                    <a:pt x="125" y="27"/>
                  </a:lnTo>
                  <a:lnTo>
                    <a:pt x="119" y="29"/>
                  </a:lnTo>
                  <a:lnTo>
                    <a:pt x="101" y="9"/>
                  </a:lnTo>
                  <a:lnTo>
                    <a:pt x="55" y="36"/>
                  </a:lnTo>
                  <a:lnTo>
                    <a:pt x="62" y="61"/>
                  </a:lnTo>
                  <a:lnTo>
                    <a:pt x="62" y="61"/>
                  </a:lnTo>
                  <a:lnTo>
                    <a:pt x="57" y="66"/>
                  </a:lnTo>
                  <a:lnTo>
                    <a:pt x="33" y="58"/>
                  </a:lnTo>
                  <a:lnTo>
                    <a:pt x="7" y="105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21" y="131"/>
                  </a:lnTo>
                  <a:lnTo>
                    <a:pt x="0" y="135"/>
                  </a:lnTo>
                  <a:lnTo>
                    <a:pt x="0" y="188"/>
                  </a:lnTo>
                  <a:lnTo>
                    <a:pt x="20" y="192"/>
                  </a:lnTo>
                  <a:lnTo>
                    <a:pt x="20" y="192"/>
                  </a:lnTo>
                  <a:lnTo>
                    <a:pt x="24" y="205"/>
                  </a:lnTo>
                  <a:lnTo>
                    <a:pt x="8" y="218"/>
                  </a:lnTo>
                  <a:lnTo>
                    <a:pt x="35" y="264"/>
                  </a:lnTo>
                  <a:lnTo>
                    <a:pt x="54" y="258"/>
                  </a:lnTo>
                  <a:lnTo>
                    <a:pt x="54" y="258"/>
                  </a:lnTo>
                  <a:lnTo>
                    <a:pt x="64" y="268"/>
                  </a:lnTo>
                  <a:lnTo>
                    <a:pt x="58" y="285"/>
                  </a:lnTo>
                  <a:lnTo>
                    <a:pt x="104" y="312"/>
                  </a:lnTo>
                  <a:lnTo>
                    <a:pt x="116" y="298"/>
                  </a:lnTo>
                  <a:lnTo>
                    <a:pt x="116" y="298"/>
                  </a:lnTo>
                  <a:lnTo>
                    <a:pt x="131" y="301"/>
                  </a:lnTo>
                  <a:lnTo>
                    <a:pt x="135" y="320"/>
                  </a:lnTo>
                  <a:lnTo>
                    <a:pt x="188" y="320"/>
                  </a:lnTo>
                  <a:lnTo>
                    <a:pt x="192" y="300"/>
                  </a:lnTo>
                  <a:lnTo>
                    <a:pt x="192" y="300"/>
                  </a:lnTo>
                  <a:lnTo>
                    <a:pt x="205" y="296"/>
                  </a:lnTo>
                  <a:lnTo>
                    <a:pt x="218" y="310"/>
                  </a:lnTo>
                  <a:lnTo>
                    <a:pt x="263" y="284"/>
                  </a:lnTo>
                  <a:lnTo>
                    <a:pt x="257" y="264"/>
                  </a:lnTo>
                  <a:lnTo>
                    <a:pt x="257" y="264"/>
                  </a:lnTo>
                  <a:lnTo>
                    <a:pt x="264" y="255"/>
                  </a:lnTo>
                  <a:lnTo>
                    <a:pt x="285" y="261"/>
                  </a:lnTo>
                  <a:lnTo>
                    <a:pt x="312" y="215"/>
                  </a:lnTo>
                  <a:lnTo>
                    <a:pt x="294" y="199"/>
                  </a:lnTo>
                  <a:lnTo>
                    <a:pt x="294" y="199"/>
                  </a:lnTo>
                  <a:lnTo>
                    <a:pt x="296" y="190"/>
                  </a:lnTo>
                  <a:lnTo>
                    <a:pt x="318" y="185"/>
                  </a:lnTo>
                  <a:lnTo>
                    <a:pt x="318" y="132"/>
                  </a:lnTo>
                  <a:lnTo>
                    <a:pt x="293" y="126"/>
                  </a:lnTo>
                  <a:lnTo>
                    <a:pt x="293" y="126"/>
                  </a:lnTo>
                  <a:lnTo>
                    <a:pt x="290" y="119"/>
                  </a:lnTo>
                  <a:lnTo>
                    <a:pt x="290" y="119"/>
                  </a:lnTo>
                  <a:close/>
                  <a:moveTo>
                    <a:pt x="304" y="173"/>
                  </a:moveTo>
                  <a:lnTo>
                    <a:pt x="283" y="178"/>
                  </a:lnTo>
                  <a:lnTo>
                    <a:pt x="283" y="183"/>
                  </a:lnTo>
                  <a:lnTo>
                    <a:pt x="283" y="183"/>
                  </a:lnTo>
                  <a:lnTo>
                    <a:pt x="278" y="199"/>
                  </a:lnTo>
                  <a:lnTo>
                    <a:pt x="277" y="203"/>
                  </a:lnTo>
                  <a:lnTo>
                    <a:pt x="294" y="218"/>
                  </a:lnTo>
                  <a:lnTo>
                    <a:pt x="278" y="244"/>
                  </a:lnTo>
                  <a:lnTo>
                    <a:pt x="260" y="238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250" y="250"/>
                  </a:lnTo>
                  <a:lnTo>
                    <a:pt x="244" y="256"/>
                  </a:lnTo>
                  <a:lnTo>
                    <a:pt x="241" y="259"/>
                  </a:lnTo>
                  <a:lnTo>
                    <a:pt x="246" y="278"/>
                  </a:lnTo>
                  <a:lnTo>
                    <a:pt x="220" y="293"/>
                  </a:lnTo>
                  <a:lnTo>
                    <a:pt x="208" y="280"/>
                  </a:lnTo>
                  <a:lnTo>
                    <a:pt x="204" y="281"/>
                  </a:lnTo>
                  <a:lnTo>
                    <a:pt x="204" y="281"/>
                  </a:lnTo>
                  <a:lnTo>
                    <a:pt x="194" y="285"/>
                  </a:lnTo>
                  <a:lnTo>
                    <a:pt x="185" y="287"/>
                  </a:lnTo>
                  <a:lnTo>
                    <a:pt x="180" y="288"/>
                  </a:lnTo>
                  <a:lnTo>
                    <a:pt x="176" y="306"/>
                  </a:lnTo>
                  <a:lnTo>
                    <a:pt x="146" y="306"/>
                  </a:lnTo>
                  <a:lnTo>
                    <a:pt x="142" y="290"/>
                  </a:lnTo>
                  <a:lnTo>
                    <a:pt x="138" y="288"/>
                  </a:lnTo>
                  <a:lnTo>
                    <a:pt x="138" y="288"/>
                  </a:lnTo>
                  <a:lnTo>
                    <a:pt x="127" y="286"/>
                  </a:lnTo>
                  <a:lnTo>
                    <a:pt x="116" y="283"/>
                  </a:lnTo>
                  <a:lnTo>
                    <a:pt x="112" y="282"/>
                  </a:lnTo>
                  <a:lnTo>
                    <a:pt x="101" y="294"/>
                  </a:lnTo>
                  <a:lnTo>
                    <a:pt x="74" y="279"/>
                  </a:lnTo>
                  <a:lnTo>
                    <a:pt x="80" y="264"/>
                  </a:lnTo>
                  <a:lnTo>
                    <a:pt x="77" y="260"/>
                  </a:lnTo>
                  <a:lnTo>
                    <a:pt x="77" y="260"/>
                  </a:lnTo>
                  <a:lnTo>
                    <a:pt x="68" y="253"/>
                  </a:lnTo>
                  <a:lnTo>
                    <a:pt x="61" y="245"/>
                  </a:lnTo>
                  <a:lnTo>
                    <a:pt x="58" y="242"/>
                  </a:lnTo>
                  <a:lnTo>
                    <a:pt x="42" y="247"/>
                  </a:lnTo>
                  <a:lnTo>
                    <a:pt x="27" y="220"/>
                  </a:lnTo>
                  <a:lnTo>
                    <a:pt x="40" y="210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35" y="196"/>
                  </a:lnTo>
                  <a:lnTo>
                    <a:pt x="33" y="185"/>
                  </a:lnTo>
                  <a:lnTo>
                    <a:pt x="32" y="180"/>
                  </a:lnTo>
                  <a:lnTo>
                    <a:pt x="14" y="176"/>
                  </a:lnTo>
                  <a:lnTo>
                    <a:pt x="14" y="146"/>
                  </a:lnTo>
                  <a:lnTo>
                    <a:pt x="33" y="143"/>
                  </a:lnTo>
                  <a:lnTo>
                    <a:pt x="34" y="137"/>
                  </a:lnTo>
                  <a:lnTo>
                    <a:pt x="34" y="137"/>
                  </a:lnTo>
                  <a:lnTo>
                    <a:pt x="37" y="129"/>
                  </a:lnTo>
                  <a:lnTo>
                    <a:pt x="39" y="120"/>
                  </a:lnTo>
                  <a:lnTo>
                    <a:pt x="41" y="116"/>
                  </a:lnTo>
                  <a:lnTo>
                    <a:pt x="25" y="102"/>
                  </a:lnTo>
                  <a:lnTo>
                    <a:pt x="40" y="76"/>
                  </a:lnTo>
                  <a:lnTo>
                    <a:pt x="61" y="82"/>
                  </a:lnTo>
                  <a:lnTo>
                    <a:pt x="65" y="79"/>
                  </a:lnTo>
                  <a:lnTo>
                    <a:pt x="65" y="79"/>
                  </a:lnTo>
                  <a:lnTo>
                    <a:pt x="75" y="68"/>
                  </a:lnTo>
                  <a:lnTo>
                    <a:pt x="80" y="65"/>
                  </a:lnTo>
                  <a:lnTo>
                    <a:pt x="72" y="42"/>
                  </a:lnTo>
                  <a:lnTo>
                    <a:pt x="98" y="27"/>
                  </a:lnTo>
                  <a:lnTo>
                    <a:pt x="114" y="45"/>
                  </a:lnTo>
                  <a:lnTo>
                    <a:pt x="119" y="43"/>
                  </a:lnTo>
                  <a:lnTo>
                    <a:pt x="119" y="43"/>
                  </a:lnTo>
                  <a:lnTo>
                    <a:pt x="133" y="40"/>
                  </a:lnTo>
                  <a:lnTo>
                    <a:pt x="137" y="39"/>
                  </a:lnTo>
                  <a:lnTo>
                    <a:pt x="142" y="14"/>
                  </a:lnTo>
                  <a:lnTo>
                    <a:pt x="173" y="14"/>
                  </a:lnTo>
                  <a:lnTo>
                    <a:pt x="178" y="39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95" y="43"/>
                  </a:lnTo>
                  <a:lnTo>
                    <a:pt x="200" y="44"/>
                  </a:lnTo>
                  <a:lnTo>
                    <a:pt x="218" y="25"/>
                  </a:lnTo>
                  <a:lnTo>
                    <a:pt x="244" y="40"/>
                  </a:lnTo>
                  <a:lnTo>
                    <a:pt x="236" y="65"/>
                  </a:lnTo>
                  <a:lnTo>
                    <a:pt x="240" y="68"/>
                  </a:lnTo>
                  <a:lnTo>
                    <a:pt x="240" y="68"/>
                  </a:lnTo>
                  <a:lnTo>
                    <a:pt x="249" y="77"/>
                  </a:lnTo>
                  <a:lnTo>
                    <a:pt x="253" y="80"/>
                  </a:lnTo>
                  <a:lnTo>
                    <a:pt x="277" y="72"/>
                  </a:lnTo>
                  <a:lnTo>
                    <a:pt x="293" y="98"/>
                  </a:lnTo>
                  <a:lnTo>
                    <a:pt x="274" y="115"/>
                  </a:lnTo>
                  <a:lnTo>
                    <a:pt x="276" y="119"/>
                  </a:lnTo>
                  <a:lnTo>
                    <a:pt x="276" y="119"/>
                  </a:lnTo>
                  <a:lnTo>
                    <a:pt x="281" y="134"/>
                  </a:lnTo>
                  <a:lnTo>
                    <a:pt x="282" y="138"/>
                  </a:lnTo>
                  <a:lnTo>
                    <a:pt x="304" y="14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57"/>
            <p:cNvSpPr>
              <a:spLocks noEditPoints="1"/>
            </p:cNvSpPr>
            <p:nvPr/>
          </p:nvSpPr>
          <p:spPr bwMode="auto">
            <a:xfrm>
              <a:off x="2963863" y="3462338"/>
              <a:ext cx="242888" cy="244475"/>
            </a:xfrm>
            <a:custGeom>
              <a:avLst/>
              <a:gdLst>
                <a:gd name="T0" fmla="*/ 77 w 153"/>
                <a:gd name="T1" fmla="*/ 0 h 154"/>
                <a:gd name="T2" fmla="*/ 61 w 153"/>
                <a:gd name="T3" fmla="*/ 2 h 154"/>
                <a:gd name="T4" fmla="*/ 46 w 153"/>
                <a:gd name="T5" fmla="*/ 6 h 154"/>
                <a:gd name="T6" fmla="*/ 33 w 153"/>
                <a:gd name="T7" fmla="*/ 14 h 154"/>
                <a:gd name="T8" fmla="*/ 23 w 153"/>
                <a:gd name="T9" fmla="*/ 22 h 154"/>
                <a:gd name="T10" fmla="*/ 13 w 153"/>
                <a:gd name="T11" fmla="*/ 34 h 154"/>
                <a:gd name="T12" fmla="*/ 5 w 153"/>
                <a:gd name="T13" fmla="*/ 47 h 154"/>
                <a:gd name="T14" fmla="*/ 1 w 153"/>
                <a:gd name="T15" fmla="*/ 61 h 154"/>
                <a:gd name="T16" fmla="*/ 0 w 153"/>
                <a:gd name="T17" fmla="*/ 77 h 154"/>
                <a:gd name="T18" fmla="*/ 0 w 153"/>
                <a:gd name="T19" fmla="*/ 85 h 154"/>
                <a:gd name="T20" fmla="*/ 3 w 153"/>
                <a:gd name="T21" fmla="*/ 100 h 154"/>
                <a:gd name="T22" fmla="*/ 8 w 153"/>
                <a:gd name="T23" fmla="*/ 114 h 154"/>
                <a:gd name="T24" fmla="*/ 17 w 153"/>
                <a:gd name="T25" fmla="*/ 126 h 154"/>
                <a:gd name="T26" fmla="*/ 28 w 153"/>
                <a:gd name="T27" fmla="*/ 137 h 154"/>
                <a:gd name="T28" fmla="*/ 40 w 153"/>
                <a:gd name="T29" fmla="*/ 144 h 154"/>
                <a:gd name="T30" fmla="*/ 54 w 153"/>
                <a:gd name="T31" fmla="*/ 151 h 154"/>
                <a:gd name="T32" fmla="*/ 69 w 153"/>
                <a:gd name="T33" fmla="*/ 154 h 154"/>
                <a:gd name="T34" fmla="*/ 77 w 153"/>
                <a:gd name="T35" fmla="*/ 154 h 154"/>
                <a:gd name="T36" fmla="*/ 92 w 153"/>
                <a:gd name="T37" fmla="*/ 153 h 154"/>
                <a:gd name="T38" fmla="*/ 107 w 153"/>
                <a:gd name="T39" fmla="*/ 147 h 154"/>
                <a:gd name="T40" fmla="*/ 120 w 153"/>
                <a:gd name="T41" fmla="*/ 141 h 154"/>
                <a:gd name="T42" fmla="*/ 132 w 153"/>
                <a:gd name="T43" fmla="*/ 131 h 154"/>
                <a:gd name="T44" fmla="*/ 140 w 153"/>
                <a:gd name="T45" fmla="*/ 120 h 154"/>
                <a:gd name="T46" fmla="*/ 148 w 153"/>
                <a:gd name="T47" fmla="*/ 106 h 154"/>
                <a:gd name="T48" fmla="*/ 152 w 153"/>
                <a:gd name="T49" fmla="*/ 92 h 154"/>
                <a:gd name="T50" fmla="*/ 153 w 153"/>
                <a:gd name="T51" fmla="*/ 77 h 154"/>
                <a:gd name="T52" fmla="*/ 153 w 153"/>
                <a:gd name="T53" fmla="*/ 69 h 154"/>
                <a:gd name="T54" fmla="*/ 150 w 153"/>
                <a:gd name="T55" fmla="*/ 55 h 154"/>
                <a:gd name="T56" fmla="*/ 145 w 153"/>
                <a:gd name="T57" fmla="*/ 41 h 154"/>
                <a:gd name="T58" fmla="*/ 136 w 153"/>
                <a:gd name="T59" fmla="*/ 28 h 154"/>
                <a:gd name="T60" fmla="*/ 125 w 153"/>
                <a:gd name="T61" fmla="*/ 18 h 154"/>
                <a:gd name="T62" fmla="*/ 113 w 153"/>
                <a:gd name="T63" fmla="*/ 9 h 154"/>
                <a:gd name="T64" fmla="*/ 99 w 153"/>
                <a:gd name="T65" fmla="*/ 4 h 154"/>
                <a:gd name="T66" fmla="*/ 84 w 153"/>
                <a:gd name="T67" fmla="*/ 1 h 154"/>
                <a:gd name="T68" fmla="*/ 77 w 153"/>
                <a:gd name="T69" fmla="*/ 0 h 154"/>
                <a:gd name="T70" fmla="*/ 77 w 153"/>
                <a:gd name="T71" fmla="*/ 140 h 154"/>
                <a:gd name="T72" fmla="*/ 64 w 153"/>
                <a:gd name="T73" fmla="*/ 139 h 154"/>
                <a:gd name="T74" fmla="*/ 42 w 153"/>
                <a:gd name="T75" fmla="*/ 129 h 154"/>
                <a:gd name="T76" fmla="*/ 25 w 153"/>
                <a:gd name="T77" fmla="*/ 112 h 154"/>
                <a:gd name="T78" fmla="*/ 15 w 153"/>
                <a:gd name="T79" fmla="*/ 89 h 154"/>
                <a:gd name="T80" fmla="*/ 14 w 153"/>
                <a:gd name="T81" fmla="*/ 77 h 154"/>
                <a:gd name="T82" fmla="*/ 14 w 153"/>
                <a:gd name="T83" fmla="*/ 71 h 154"/>
                <a:gd name="T84" fmla="*/ 18 w 153"/>
                <a:gd name="T85" fmla="*/ 52 h 154"/>
                <a:gd name="T86" fmla="*/ 32 w 153"/>
                <a:gd name="T87" fmla="*/ 33 h 154"/>
                <a:gd name="T88" fmla="*/ 52 w 153"/>
                <a:gd name="T89" fmla="*/ 19 h 154"/>
                <a:gd name="T90" fmla="*/ 70 w 153"/>
                <a:gd name="T91" fmla="*/ 15 h 154"/>
                <a:gd name="T92" fmla="*/ 77 w 153"/>
                <a:gd name="T93" fmla="*/ 14 h 154"/>
                <a:gd name="T94" fmla="*/ 89 w 153"/>
                <a:gd name="T95" fmla="*/ 16 h 154"/>
                <a:gd name="T96" fmla="*/ 112 w 153"/>
                <a:gd name="T97" fmla="*/ 24 h 154"/>
                <a:gd name="T98" fmla="*/ 128 w 153"/>
                <a:gd name="T99" fmla="*/ 42 h 154"/>
                <a:gd name="T100" fmla="*/ 138 w 153"/>
                <a:gd name="T101" fmla="*/ 64 h 154"/>
                <a:gd name="T102" fmla="*/ 139 w 153"/>
                <a:gd name="T103" fmla="*/ 77 h 154"/>
                <a:gd name="T104" fmla="*/ 139 w 153"/>
                <a:gd name="T105" fmla="*/ 84 h 154"/>
                <a:gd name="T106" fmla="*/ 135 w 153"/>
                <a:gd name="T107" fmla="*/ 101 h 154"/>
                <a:gd name="T108" fmla="*/ 121 w 153"/>
                <a:gd name="T109" fmla="*/ 122 h 154"/>
                <a:gd name="T110" fmla="*/ 101 w 153"/>
                <a:gd name="T111" fmla="*/ 135 h 154"/>
                <a:gd name="T112" fmla="*/ 83 w 153"/>
                <a:gd name="T113" fmla="*/ 140 h 154"/>
                <a:gd name="T114" fmla="*/ 77 w 153"/>
                <a:gd name="T115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" h="154">
                  <a:moveTo>
                    <a:pt x="77" y="0"/>
                  </a:moveTo>
                  <a:lnTo>
                    <a:pt x="77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4"/>
                  </a:lnTo>
                  <a:lnTo>
                    <a:pt x="28" y="18"/>
                  </a:lnTo>
                  <a:lnTo>
                    <a:pt x="23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8" y="41"/>
                  </a:lnTo>
                  <a:lnTo>
                    <a:pt x="5" y="47"/>
                  </a:lnTo>
                  <a:lnTo>
                    <a:pt x="3" y="55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5" y="106"/>
                  </a:lnTo>
                  <a:lnTo>
                    <a:pt x="8" y="114"/>
                  </a:lnTo>
                  <a:lnTo>
                    <a:pt x="13" y="120"/>
                  </a:lnTo>
                  <a:lnTo>
                    <a:pt x="17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3" y="141"/>
                  </a:lnTo>
                  <a:lnTo>
                    <a:pt x="40" y="144"/>
                  </a:lnTo>
                  <a:lnTo>
                    <a:pt x="46" y="147"/>
                  </a:lnTo>
                  <a:lnTo>
                    <a:pt x="54" y="151"/>
                  </a:lnTo>
                  <a:lnTo>
                    <a:pt x="61" y="153"/>
                  </a:lnTo>
                  <a:lnTo>
                    <a:pt x="69" y="154"/>
                  </a:lnTo>
                  <a:lnTo>
                    <a:pt x="77" y="154"/>
                  </a:lnTo>
                  <a:lnTo>
                    <a:pt x="77" y="154"/>
                  </a:lnTo>
                  <a:lnTo>
                    <a:pt x="84" y="154"/>
                  </a:lnTo>
                  <a:lnTo>
                    <a:pt x="92" y="153"/>
                  </a:lnTo>
                  <a:lnTo>
                    <a:pt x="99" y="151"/>
                  </a:lnTo>
                  <a:lnTo>
                    <a:pt x="107" y="147"/>
                  </a:lnTo>
                  <a:lnTo>
                    <a:pt x="113" y="144"/>
                  </a:lnTo>
                  <a:lnTo>
                    <a:pt x="120" y="141"/>
                  </a:lnTo>
                  <a:lnTo>
                    <a:pt x="125" y="137"/>
                  </a:lnTo>
                  <a:lnTo>
                    <a:pt x="132" y="131"/>
                  </a:lnTo>
                  <a:lnTo>
                    <a:pt x="136" y="126"/>
                  </a:lnTo>
                  <a:lnTo>
                    <a:pt x="140" y="120"/>
                  </a:lnTo>
                  <a:lnTo>
                    <a:pt x="145" y="114"/>
                  </a:lnTo>
                  <a:lnTo>
                    <a:pt x="148" y="106"/>
                  </a:lnTo>
                  <a:lnTo>
                    <a:pt x="150" y="100"/>
                  </a:lnTo>
                  <a:lnTo>
                    <a:pt x="152" y="92"/>
                  </a:lnTo>
                  <a:lnTo>
                    <a:pt x="153" y="85"/>
                  </a:lnTo>
                  <a:lnTo>
                    <a:pt x="153" y="77"/>
                  </a:lnTo>
                  <a:lnTo>
                    <a:pt x="153" y="77"/>
                  </a:lnTo>
                  <a:lnTo>
                    <a:pt x="153" y="69"/>
                  </a:lnTo>
                  <a:lnTo>
                    <a:pt x="152" y="61"/>
                  </a:lnTo>
                  <a:lnTo>
                    <a:pt x="150" y="55"/>
                  </a:lnTo>
                  <a:lnTo>
                    <a:pt x="148" y="47"/>
                  </a:lnTo>
                  <a:lnTo>
                    <a:pt x="145" y="41"/>
                  </a:lnTo>
                  <a:lnTo>
                    <a:pt x="140" y="34"/>
                  </a:lnTo>
                  <a:lnTo>
                    <a:pt x="136" y="28"/>
                  </a:lnTo>
                  <a:lnTo>
                    <a:pt x="132" y="22"/>
                  </a:lnTo>
                  <a:lnTo>
                    <a:pt x="125" y="18"/>
                  </a:lnTo>
                  <a:lnTo>
                    <a:pt x="120" y="14"/>
                  </a:lnTo>
                  <a:lnTo>
                    <a:pt x="113" y="9"/>
                  </a:lnTo>
                  <a:lnTo>
                    <a:pt x="107" y="6"/>
                  </a:lnTo>
                  <a:lnTo>
                    <a:pt x="99" y="4"/>
                  </a:lnTo>
                  <a:lnTo>
                    <a:pt x="92" y="2"/>
                  </a:lnTo>
                  <a:lnTo>
                    <a:pt x="84" y="1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77" y="140"/>
                  </a:moveTo>
                  <a:lnTo>
                    <a:pt x="77" y="140"/>
                  </a:lnTo>
                  <a:lnTo>
                    <a:pt x="70" y="140"/>
                  </a:lnTo>
                  <a:lnTo>
                    <a:pt x="64" y="139"/>
                  </a:lnTo>
                  <a:lnTo>
                    <a:pt x="52" y="135"/>
                  </a:lnTo>
                  <a:lnTo>
                    <a:pt x="42" y="129"/>
                  </a:lnTo>
                  <a:lnTo>
                    <a:pt x="32" y="122"/>
                  </a:lnTo>
                  <a:lnTo>
                    <a:pt x="25" y="112"/>
                  </a:lnTo>
                  <a:lnTo>
                    <a:pt x="18" y="101"/>
                  </a:lnTo>
                  <a:lnTo>
                    <a:pt x="15" y="89"/>
                  </a:lnTo>
                  <a:lnTo>
                    <a:pt x="14" y="84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14" y="71"/>
                  </a:lnTo>
                  <a:lnTo>
                    <a:pt x="15" y="64"/>
                  </a:lnTo>
                  <a:lnTo>
                    <a:pt x="18" y="52"/>
                  </a:lnTo>
                  <a:lnTo>
                    <a:pt x="25" y="42"/>
                  </a:lnTo>
                  <a:lnTo>
                    <a:pt x="32" y="33"/>
                  </a:lnTo>
                  <a:lnTo>
                    <a:pt x="42" y="24"/>
                  </a:lnTo>
                  <a:lnTo>
                    <a:pt x="52" y="19"/>
                  </a:lnTo>
                  <a:lnTo>
                    <a:pt x="64" y="16"/>
                  </a:lnTo>
                  <a:lnTo>
                    <a:pt x="70" y="15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83" y="15"/>
                  </a:lnTo>
                  <a:lnTo>
                    <a:pt x="89" y="16"/>
                  </a:lnTo>
                  <a:lnTo>
                    <a:pt x="101" y="19"/>
                  </a:lnTo>
                  <a:lnTo>
                    <a:pt x="112" y="24"/>
                  </a:lnTo>
                  <a:lnTo>
                    <a:pt x="121" y="33"/>
                  </a:lnTo>
                  <a:lnTo>
                    <a:pt x="128" y="42"/>
                  </a:lnTo>
                  <a:lnTo>
                    <a:pt x="135" y="52"/>
                  </a:lnTo>
                  <a:lnTo>
                    <a:pt x="138" y="64"/>
                  </a:lnTo>
                  <a:lnTo>
                    <a:pt x="139" y="71"/>
                  </a:lnTo>
                  <a:lnTo>
                    <a:pt x="139" y="77"/>
                  </a:lnTo>
                  <a:lnTo>
                    <a:pt x="139" y="77"/>
                  </a:lnTo>
                  <a:lnTo>
                    <a:pt x="139" y="84"/>
                  </a:lnTo>
                  <a:lnTo>
                    <a:pt x="138" y="89"/>
                  </a:lnTo>
                  <a:lnTo>
                    <a:pt x="135" y="101"/>
                  </a:lnTo>
                  <a:lnTo>
                    <a:pt x="128" y="112"/>
                  </a:lnTo>
                  <a:lnTo>
                    <a:pt x="121" y="122"/>
                  </a:lnTo>
                  <a:lnTo>
                    <a:pt x="112" y="129"/>
                  </a:lnTo>
                  <a:lnTo>
                    <a:pt x="101" y="135"/>
                  </a:lnTo>
                  <a:lnTo>
                    <a:pt x="89" y="139"/>
                  </a:lnTo>
                  <a:lnTo>
                    <a:pt x="83" y="140"/>
                  </a:lnTo>
                  <a:lnTo>
                    <a:pt x="77" y="140"/>
                  </a:lnTo>
                  <a:lnTo>
                    <a:pt x="77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58"/>
            <p:cNvSpPr>
              <a:spLocks noEditPoints="1"/>
            </p:cNvSpPr>
            <p:nvPr/>
          </p:nvSpPr>
          <p:spPr bwMode="auto">
            <a:xfrm>
              <a:off x="3238500" y="3127375"/>
              <a:ext cx="341313" cy="342900"/>
            </a:xfrm>
            <a:custGeom>
              <a:avLst/>
              <a:gdLst>
                <a:gd name="T0" fmla="*/ 197 w 215"/>
                <a:gd name="T1" fmla="*/ 83 h 216"/>
                <a:gd name="T2" fmla="*/ 209 w 215"/>
                <a:gd name="T3" fmla="*/ 70 h 216"/>
                <a:gd name="T4" fmla="*/ 171 w 215"/>
                <a:gd name="T5" fmla="*/ 42 h 216"/>
                <a:gd name="T6" fmla="*/ 143 w 215"/>
                <a:gd name="T7" fmla="*/ 4 h 216"/>
                <a:gd name="T8" fmla="*/ 129 w 215"/>
                <a:gd name="T9" fmla="*/ 18 h 216"/>
                <a:gd name="T10" fmla="*/ 83 w 215"/>
                <a:gd name="T11" fmla="*/ 18 h 216"/>
                <a:gd name="T12" fmla="*/ 69 w 215"/>
                <a:gd name="T13" fmla="*/ 5 h 216"/>
                <a:gd name="T14" fmla="*/ 41 w 215"/>
                <a:gd name="T15" fmla="*/ 41 h 216"/>
                <a:gd name="T16" fmla="*/ 3 w 215"/>
                <a:gd name="T17" fmla="*/ 71 h 216"/>
                <a:gd name="T18" fmla="*/ 14 w 215"/>
                <a:gd name="T19" fmla="*/ 86 h 216"/>
                <a:gd name="T20" fmla="*/ 13 w 215"/>
                <a:gd name="T21" fmla="*/ 132 h 216"/>
                <a:gd name="T22" fmla="*/ 4 w 215"/>
                <a:gd name="T23" fmla="*/ 146 h 216"/>
                <a:gd name="T24" fmla="*/ 36 w 215"/>
                <a:gd name="T25" fmla="*/ 175 h 216"/>
                <a:gd name="T26" fmla="*/ 71 w 215"/>
                <a:gd name="T27" fmla="*/ 212 h 216"/>
                <a:gd name="T28" fmla="*/ 86 w 215"/>
                <a:gd name="T29" fmla="*/ 203 h 216"/>
                <a:gd name="T30" fmla="*/ 130 w 215"/>
                <a:gd name="T31" fmla="*/ 202 h 216"/>
                <a:gd name="T32" fmla="*/ 144 w 215"/>
                <a:gd name="T33" fmla="*/ 211 h 216"/>
                <a:gd name="T34" fmla="*/ 174 w 215"/>
                <a:gd name="T35" fmla="*/ 177 h 216"/>
                <a:gd name="T36" fmla="*/ 210 w 215"/>
                <a:gd name="T37" fmla="*/ 144 h 216"/>
                <a:gd name="T38" fmla="*/ 198 w 215"/>
                <a:gd name="T39" fmla="*/ 130 h 216"/>
                <a:gd name="T40" fmla="*/ 184 w 215"/>
                <a:gd name="T41" fmla="*/ 161 h 216"/>
                <a:gd name="T42" fmla="*/ 169 w 215"/>
                <a:gd name="T43" fmla="*/ 161 h 216"/>
                <a:gd name="T44" fmla="*/ 162 w 215"/>
                <a:gd name="T45" fmla="*/ 185 h 216"/>
                <a:gd name="T46" fmla="*/ 136 w 215"/>
                <a:gd name="T47" fmla="*/ 186 h 216"/>
                <a:gd name="T48" fmla="*/ 118 w 215"/>
                <a:gd name="T49" fmla="*/ 191 h 216"/>
                <a:gd name="T50" fmla="*/ 98 w 215"/>
                <a:gd name="T51" fmla="*/ 191 h 216"/>
                <a:gd name="T52" fmla="*/ 80 w 215"/>
                <a:gd name="T53" fmla="*/ 187 h 216"/>
                <a:gd name="T54" fmla="*/ 54 w 215"/>
                <a:gd name="T55" fmla="*/ 186 h 216"/>
                <a:gd name="T56" fmla="*/ 54 w 215"/>
                <a:gd name="T57" fmla="*/ 173 h 216"/>
                <a:gd name="T58" fmla="*/ 30 w 215"/>
                <a:gd name="T59" fmla="*/ 162 h 216"/>
                <a:gd name="T60" fmla="*/ 29 w 215"/>
                <a:gd name="T61" fmla="*/ 137 h 216"/>
                <a:gd name="T62" fmla="*/ 26 w 215"/>
                <a:gd name="T63" fmla="*/ 120 h 216"/>
                <a:gd name="T64" fmla="*/ 26 w 215"/>
                <a:gd name="T65" fmla="*/ 98 h 216"/>
                <a:gd name="T66" fmla="*/ 30 w 215"/>
                <a:gd name="T67" fmla="*/ 83 h 216"/>
                <a:gd name="T68" fmla="*/ 29 w 215"/>
                <a:gd name="T69" fmla="*/ 55 h 216"/>
                <a:gd name="T70" fmla="*/ 46 w 215"/>
                <a:gd name="T71" fmla="*/ 56 h 216"/>
                <a:gd name="T72" fmla="*/ 53 w 215"/>
                <a:gd name="T73" fmla="*/ 31 h 216"/>
                <a:gd name="T74" fmla="*/ 81 w 215"/>
                <a:gd name="T75" fmla="*/ 33 h 216"/>
                <a:gd name="T76" fmla="*/ 95 w 215"/>
                <a:gd name="T77" fmla="*/ 30 h 216"/>
                <a:gd name="T78" fmla="*/ 117 w 215"/>
                <a:gd name="T79" fmla="*/ 30 h 216"/>
                <a:gd name="T80" fmla="*/ 130 w 215"/>
                <a:gd name="T81" fmla="*/ 33 h 216"/>
                <a:gd name="T82" fmla="*/ 159 w 215"/>
                <a:gd name="T83" fmla="*/ 30 h 216"/>
                <a:gd name="T84" fmla="*/ 158 w 215"/>
                <a:gd name="T85" fmla="*/ 49 h 216"/>
                <a:gd name="T86" fmla="*/ 183 w 215"/>
                <a:gd name="T87" fmla="*/ 53 h 216"/>
                <a:gd name="T88" fmla="*/ 181 w 215"/>
                <a:gd name="T89" fmla="*/ 82 h 216"/>
                <a:gd name="T90" fmla="*/ 185 w 215"/>
                <a:gd name="T91" fmla="*/ 95 h 216"/>
                <a:gd name="T92" fmla="*/ 186 w 215"/>
                <a:gd name="T93" fmla="*/ 118 h 216"/>
                <a:gd name="T94" fmla="*/ 183 w 215"/>
                <a:gd name="T95" fmla="*/ 13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5" h="216">
                  <a:moveTo>
                    <a:pt x="215" y="126"/>
                  </a:moveTo>
                  <a:lnTo>
                    <a:pt x="215" y="87"/>
                  </a:lnTo>
                  <a:lnTo>
                    <a:pt x="197" y="83"/>
                  </a:lnTo>
                  <a:lnTo>
                    <a:pt x="197" y="83"/>
                  </a:lnTo>
                  <a:lnTo>
                    <a:pt x="196" y="82"/>
                  </a:lnTo>
                  <a:lnTo>
                    <a:pt x="209" y="70"/>
                  </a:lnTo>
                  <a:lnTo>
                    <a:pt x="190" y="37"/>
                  </a:lnTo>
                  <a:lnTo>
                    <a:pt x="171" y="42"/>
                  </a:lnTo>
                  <a:lnTo>
                    <a:pt x="171" y="42"/>
                  </a:lnTo>
                  <a:lnTo>
                    <a:pt x="171" y="41"/>
                  </a:lnTo>
                  <a:lnTo>
                    <a:pt x="177" y="24"/>
                  </a:lnTo>
                  <a:lnTo>
                    <a:pt x="143" y="4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5" y="0"/>
                  </a:lnTo>
                  <a:lnTo>
                    <a:pt x="86" y="0"/>
                  </a:lnTo>
                  <a:lnTo>
                    <a:pt x="83" y="18"/>
                  </a:lnTo>
                  <a:lnTo>
                    <a:pt x="83" y="18"/>
                  </a:lnTo>
                  <a:lnTo>
                    <a:pt x="81" y="18"/>
                  </a:lnTo>
                  <a:lnTo>
                    <a:pt x="69" y="5"/>
                  </a:lnTo>
                  <a:lnTo>
                    <a:pt x="35" y="25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39" y="43"/>
                  </a:lnTo>
                  <a:lnTo>
                    <a:pt x="22" y="38"/>
                  </a:lnTo>
                  <a:lnTo>
                    <a:pt x="3" y="71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4" y="86"/>
                  </a:lnTo>
                  <a:lnTo>
                    <a:pt x="0" y="90"/>
                  </a:lnTo>
                  <a:lnTo>
                    <a:pt x="0" y="128"/>
                  </a:lnTo>
                  <a:lnTo>
                    <a:pt x="13" y="132"/>
                  </a:lnTo>
                  <a:lnTo>
                    <a:pt x="13" y="132"/>
                  </a:lnTo>
                  <a:lnTo>
                    <a:pt x="15" y="137"/>
                  </a:lnTo>
                  <a:lnTo>
                    <a:pt x="4" y="146"/>
                  </a:lnTo>
                  <a:lnTo>
                    <a:pt x="23" y="179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41" y="180"/>
                  </a:lnTo>
                  <a:lnTo>
                    <a:pt x="37" y="192"/>
                  </a:lnTo>
                  <a:lnTo>
                    <a:pt x="71" y="212"/>
                  </a:lnTo>
                  <a:lnTo>
                    <a:pt x="80" y="202"/>
                  </a:lnTo>
                  <a:lnTo>
                    <a:pt x="80" y="202"/>
                  </a:lnTo>
                  <a:lnTo>
                    <a:pt x="86" y="203"/>
                  </a:lnTo>
                  <a:lnTo>
                    <a:pt x="88" y="216"/>
                  </a:lnTo>
                  <a:lnTo>
                    <a:pt x="127" y="216"/>
                  </a:lnTo>
                  <a:lnTo>
                    <a:pt x="130" y="202"/>
                  </a:lnTo>
                  <a:lnTo>
                    <a:pt x="130" y="202"/>
                  </a:lnTo>
                  <a:lnTo>
                    <a:pt x="136" y="201"/>
                  </a:lnTo>
                  <a:lnTo>
                    <a:pt x="144" y="211"/>
                  </a:lnTo>
                  <a:lnTo>
                    <a:pt x="179" y="191"/>
                  </a:lnTo>
                  <a:lnTo>
                    <a:pt x="174" y="177"/>
                  </a:lnTo>
                  <a:lnTo>
                    <a:pt x="174" y="177"/>
                  </a:lnTo>
                  <a:lnTo>
                    <a:pt x="177" y="173"/>
                  </a:lnTo>
                  <a:lnTo>
                    <a:pt x="191" y="177"/>
                  </a:lnTo>
                  <a:lnTo>
                    <a:pt x="210" y="144"/>
                  </a:lnTo>
                  <a:lnTo>
                    <a:pt x="198" y="133"/>
                  </a:lnTo>
                  <a:lnTo>
                    <a:pt x="198" y="133"/>
                  </a:lnTo>
                  <a:lnTo>
                    <a:pt x="198" y="130"/>
                  </a:lnTo>
                  <a:lnTo>
                    <a:pt x="215" y="126"/>
                  </a:lnTo>
                  <a:close/>
                  <a:moveTo>
                    <a:pt x="193" y="147"/>
                  </a:moveTo>
                  <a:lnTo>
                    <a:pt x="184" y="161"/>
                  </a:lnTo>
                  <a:lnTo>
                    <a:pt x="172" y="157"/>
                  </a:lnTo>
                  <a:lnTo>
                    <a:pt x="169" y="161"/>
                  </a:lnTo>
                  <a:lnTo>
                    <a:pt x="169" y="161"/>
                  </a:lnTo>
                  <a:lnTo>
                    <a:pt x="161" y="169"/>
                  </a:lnTo>
                  <a:lnTo>
                    <a:pt x="157" y="173"/>
                  </a:lnTo>
                  <a:lnTo>
                    <a:pt x="162" y="185"/>
                  </a:lnTo>
                  <a:lnTo>
                    <a:pt x="148" y="192"/>
                  </a:lnTo>
                  <a:lnTo>
                    <a:pt x="140" y="184"/>
                  </a:lnTo>
                  <a:lnTo>
                    <a:pt x="136" y="186"/>
                  </a:lnTo>
                  <a:lnTo>
                    <a:pt x="136" y="186"/>
                  </a:lnTo>
                  <a:lnTo>
                    <a:pt x="123" y="190"/>
                  </a:lnTo>
                  <a:lnTo>
                    <a:pt x="118" y="191"/>
                  </a:lnTo>
                  <a:lnTo>
                    <a:pt x="116" y="202"/>
                  </a:lnTo>
                  <a:lnTo>
                    <a:pt x="100" y="202"/>
                  </a:lnTo>
                  <a:lnTo>
                    <a:pt x="98" y="191"/>
                  </a:lnTo>
                  <a:lnTo>
                    <a:pt x="93" y="190"/>
                  </a:lnTo>
                  <a:lnTo>
                    <a:pt x="93" y="190"/>
                  </a:lnTo>
                  <a:lnTo>
                    <a:pt x="80" y="187"/>
                  </a:lnTo>
                  <a:lnTo>
                    <a:pt x="75" y="186"/>
                  </a:lnTo>
                  <a:lnTo>
                    <a:pt x="68" y="193"/>
                  </a:lnTo>
                  <a:lnTo>
                    <a:pt x="54" y="186"/>
                  </a:lnTo>
                  <a:lnTo>
                    <a:pt x="57" y="176"/>
                  </a:lnTo>
                  <a:lnTo>
                    <a:pt x="54" y="173"/>
                  </a:lnTo>
                  <a:lnTo>
                    <a:pt x="54" y="173"/>
                  </a:lnTo>
                  <a:lnTo>
                    <a:pt x="44" y="163"/>
                  </a:lnTo>
                  <a:lnTo>
                    <a:pt x="41" y="159"/>
                  </a:lnTo>
                  <a:lnTo>
                    <a:pt x="30" y="162"/>
                  </a:lnTo>
                  <a:lnTo>
                    <a:pt x="22" y="149"/>
                  </a:lnTo>
                  <a:lnTo>
                    <a:pt x="31" y="141"/>
                  </a:lnTo>
                  <a:lnTo>
                    <a:pt x="29" y="137"/>
                  </a:lnTo>
                  <a:lnTo>
                    <a:pt x="29" y="137"/>
                  </a:lnTo>
                  <a:lnTo>
                    <a:pt x="27" y="124"/>
                  </a:lnTo>
                  <a:lnTo>
                    <a:pt x="26" y="120"/>
                  </a:lnTo>
                  <a:lnTo>
                    <a:pt x="14" y="117"/>
                  </a:lnTo>
                  <a:lnTo>
                    <a:pt x="14" y="100"/>
                  </a:lnTo>
                  <a:lnTo>
                    <a:pt x="26" y="98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30" y="83"/>
                  </a:lnTo>
                  <a:lnTo>
                    <a:pt x="32" y="78"/>
                  </a:lnTo>
                  <a:lnTo>
                    <a:pt x="21" y="69"/>
                  </a:lnTo>
                  <a:lnTo>
                    <a:pt x="29" y="55"/>
                  </a:lnTo>
                  <a:lnTo>
                    <a:pt x="43" y="59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54" y="49"/>
                  </a:lnTo>
                  <a:lnTo>
                    <a:pt x="57" y="46"/>
                  </a:lnTo>
                  <a:lnTo>
                    <a:pt x="53" y="31"/>
                  </a:lnTo>
                  <a:lnTo>
                    <a:pt x="67" y="24"/>
                  </a:lnTo>
                  <a:lnTo>
                    <a:pt x="76" y="34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9" y="31"/>
                  </a:lnTo>
                  <a:lnTo>
                    <a:pt x="95" y="30"/>
                  </a:lnTo>
                  <a:lnTo>
                    <a:pt x="98" y="14"/>
                  </a:lnTo>
                  <a:lnTo>
                    <a:pt x="114" y="14"/>
                  </a:lnTo>
                  <a:lnTo>
                    <a:pt x="117" y="30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30" y="33"/>
                  </a:lnTo>
                  <a:lnTo>
                    <a:pt x="135" y="34"/>
                  </a:lnTo>
                  <a:lnTo>
                    <a:pt x="145" y="23"/>
                  </a:lnTo>
                  <a:lnTo>
                    <a:pt x="159" y="30"/>
                  </a:lnTo>
                  <a:lnTo>
                    <a:pt x="154" y="46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65" y="55"/>
                  </a:lnTo>
                  <a:lnTo>
                    <a:pt x="167" y="58"/>
                  </a:lnTo>
                  <a:lnTo>
                    <a:pt x="183" y="53"/>
                  </a:lnTo>
                  <a:lnTo>
                    <a:pt x="192" y="67"/>
                  </a:lnTo>
                  <a:lnTo>
                    <a:pt x="180" y="78"/>
                  </a:lnTo>
                  <a:lnTo>
                    <a:pt x="181" y="82"/>
                  </a:lnTo>
                  <a:lnTo>
                    <a:pt x="181" y="82"/>
                  </a:lnTo>
                  <a:lnTo>
                    <a:pt x="184" y="91"/>
                  </a:lnTo>
                  <a:lnTo>
                    <a:pt x="185" y="95"/>
                  </a:lnTo>
                  <a:lnTo>
                    <a:pt x="201" y="98"/>
                  </a:lnTo>
                  <a:lnTo>
                    <a:pt x="201" y="114"/>
                  </a:lnTo>
                  <a:lnTo>
                    <a:pt x="186" y="118"/>
                  </a:lnTo>
                  <a:lnTo>
                    <a:pt x="185" y="123"/>
                  </a:lnTo>
                  <a:lnTo>
                    <a:pt x="185" y="123"/>
                  </a:lnTo>
                  <a:lnTo>
                    <a:pt x="183" y="133"/>
                  </a:lnTo>
                  <a:lnTo>
                    <a:pt x="182" y="137"/>
                  </a:lnTo>
                  <a:lnTo>
                    <a:pt x="193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59"/>
            <p:cNvSpPr>
              <a:spLocks noEditPoints="1"/>
            </p:cNvSpPr>
            <p:nvPr/>
          </p:nvSpPr>
          <p:spPr bwMode="auto">
            <a:xfrm>
              <a:off x="3335338" y="3232150"/>
              <a:ext cx="142875" cy="141288"/>
            </a:xfrm>
            <a:custGeom>
              <a:avLst/>
              <a:gdLst>
                <a:gd name="T0" fmla="*/ 44 w 90"/>
                <a:gd name="T1" fmla="*/ 0 h 89"/>
                <a:gd name="T2" fmla="*/ 27 w 90"/>
                <a:gd name="T3" fmla="*/ 3 h 89"/>
                <a:gd name="T4" fmla="*/ 13 w 90"/>
                <a:gd name="T5" fmla="*/ 13 h 89"/>
                <a:gd name="T6" fmla="*/ 3 w 90"/>
                <a:gd name="T7" fmla="*/ 27 h 89"/>
                <a:gd name="T8" fmla="*/ 0 w 90"/>
                <a:gd name="T9" fmla="*/ 44 h 89"/>
                <a:gd name="T10" fmla="*/ 1 w 90"/>
                <a:gd name="T11" fmla="*/ 54 h 89"/>
                <a:gd name="T12" fmla="*/ 8 w 90"/>
                <a:gd name="T13" fmla="*/ 70 h 89"/>
                <a:gd name="T14" fmla="*/ 20 w 90"/>
                <a:gd name="T15" fmla="*/ 82 h 89"/>
                <a:gd name="T16" fmla="*/ 36 w 90"/>
                <a:gd name="T17" fmla="*/ 88 h 89"/>
                <a:gd name="T18" fmla="*/ 44 w 90"/>
                <a:gd name="T19" fmla="*/ 89 h 89"/>
                <a:gd name="T20" fmla="*/ 62 w 90"/>
                <a:gd name="T21" fmla="*/ 86 h 89"/>
                <a:gd name="T22" fmla="*/ 77 w 90"/>
                <a:gd name="T23" fmla="*/ 76 h 89"/>
                <a:gd name="T24" fmla="*/ 86 w 90"/>
                <a:gd name="T25" fmla="*/ 62 h 89"/>
                <a:gd name="T26" fmla="*/ 90 w 90"/>
                <a:gd name="T27" fmla="*/ 44 h 89"/>
                <a:gd name="T28" fmla="*/ 89 w 90"/>
                <a:gd name="T29" fmla="*/ 35 h 89"/>
                <a:gd name="T30" fmla="*/ 82 w 90"/>
                <a:gd name="T31" fmla="*/ 19 h 89"/>
                <a:gd name="T32" fmla="*/ 69 w 90"/>
                <a:gd name="T33" fmla="*/ 7 h 89"/>
                <a:gd name="T34" fmla="*/ 54 w 90"/>
                <a:gd name="T35" fmla="*/ 1 h 89"/>
                <a:gd name="T36" fmla="*/ 44 w 90"/>
                <a:gd name="T37" fmla="*/ 0 h 89"/>
                <a:gd name="T38" fmla="*/ 44 w 90"/>
                <a:gd name="T39" fmla="*/ 75 h 89"/>
                <a:gd name="T40" fmla="*/ 33 w 90"/>
                <a:gd name="T41" fmla="*/ 73 h 89"/>
                <a:gd name="T42" fmla="*/ 23 w 90"/>
                <a:gd name="T43" fmla="*/ 66 h 89"/>
                <a:gd name="T44" fmla="*/ 16 w 90"/>
                <a:gd name="T45" fmla="*/ 56 h 89"/>
                <a:gd name="T46" fmla="*/ 14 w 90"/>
                <a:gd name="T47" fmla="*/ 44 h 89"/>
                <a:gd name="T48" fmla="*/ 14 w 90"/>
                <a:gd name="T49" fmla="*/ 39 h 89"/>
                <a:gd name="T50" fmla="*/ 20 w 90"/>
                <a:gd name="T51" fmla="*/ 28 h 89"/>
                <a:gd name="T52" fmla="*/ 27 w 90"/>
                <a:gd name="T53" fmla="*/ 19 h 89"/>
                <a:gd name="T54" fmla="*/ 39 w 90"/>
                <a:gd name="T55" fmla="*/ 15 h 89"/>
                <a:gd name="T56" fmla="*/ 44 w 90"/>
                <a:gd name="T57" fmla="*/ 14 h 89"/>
                <a:gd name="T58" fmla="*/ 56 w 90"/>
                <a:gd name="T59" fmla="*/ 16 h 89"/>
                <a:gd name="T60" fmla="*/ 66 w 90"/>
                <a:gd name="T61" fmla="*/ 22 h 89"/>
                <a:gd name="T62" fmla="*/ 73 w 90"/>
                <a:gd name="T63" fmla="*/ 32 h 89"/>
                <a:gd name="T64" fmla="*/ 76 w 90"/>
                <a:gd name="T65" fmla="*/ 44 h 89"/>
                <a:gd name="T66" fmla="*/ 75 w 90"/>
                <a:gd name="T67" fmla="*/ 51 h 89"/>
                <a:gd name="T68" fmla="*/ 70 w 90"/>
                <a:gd name="T69" fmla="*/ 61 h 89"/>
                <a:gd name="T70" fmla="*/ 62 w 90"/>
                <a:gd name="T71" fmla="*/ 70 h 89"/>
                <a:gd name="T72" fmla="*/ 51 w 90"/>
                <a:gd name="T73" fmla="*/ 74 h 89"/>
                <a:gd name="T74" fmla="*/ 44 w 90"/>
                <a:gd name="T75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89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3"/>
                  </a:lnTo>
                  <a:lnTo>
                    <a:pt x="8" y="19"/>
                  </a:lnTo>
                  <a:lnTo>
                    <a:pt x="3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4"/>
                  </a:lnTo>
                  <a:lnTo>
                    <a:pt x="3" y="62"/>
                  </a:lnTo>
                  <a:lnTo>
                    <a:pt x="8" y="70"/>
                  </a:lnTo>
                  <a:lnTo>
                    <a:pt x="13" y="76"/>
                  </a:lnTo>
                  <a:lnTo>
                    <a:pt x="20" y="82"/>
                  </a:lnTo>
                  <a:lnTo>
                    <a:pt x="27" y="86"/>
                  </a:lnTo>
                  <a:lnTo>
                    <a:pt x="36" y="88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69" y="82"/>
                  </a:lnTo>
                  <a:lnTo>
                    <a:pt x="77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89" y="54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89" y="35"/>
                  </a:lnTo>
                  <a:lnTo>
                    <a:pt x="86" y="27"/>
                  </a:lnTo>
                  <a:lnTo>
                    <a:pt x="82" y="19"/>
                  </a:lnTo>
                  <a:lnTo>
                    <a:pt x="77" y="13"/>
                  </a:lnTo>
                  <a:lnTo>
                    <a:pt x="69" y="7"/>
                  </a:lnTo>
                  <a:lnTo>
                    <a:pt x="62" y="3"/>
                  </a:lnTo>
                  <a:lnTo>
                    <a:pt x="54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5"/>
                  </a:moveTo>
                  <a:lnTo>
                    <a:pt x="44" y="75"/>
                  </a:lnTo>
                  <a:lnTo>
                    <a:pt x="39" y="74"/>
                  </a:lnTo>
                  <a:lnTo>
                    <a:pt x="33" y="73"/>
                  </a:lnTo>
                  <a:lnTo>
                    <a:pt x="27" y="70"/>
                  </a:lnTo>
                  <a:lnTo>
                    <a:pt x="23" y="66"/>
                  </a:lnTo>
                  <a:lnTo>
                    <a:pt x="20" y="61"/>
                  </a:lnTo>
                  <a:lnTo>
                    <a:pt x="16" y="56"/>
                  </a:lnTo>
                  <a:lnTo>
                    <a:pt x="14" y="51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3" y="22"/>
                  </a:lnTo>
                  <a:lnTo>
                    <a:pt x="27" y="19"/>
                  </a:lnTo>
                  <a:lnTo>
                    <a:pt x="33" y="16"/>
                  </a:lnTo>
                  <a:lnTo>
                    <a:pt x="39" y="15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51" y="15"/>
                  </a:lnTo>
                  <a:lnTo>
                    <a:pt x="56" y="16"/>
                  </a:lnTo>
                  <a:lnTo>
                    <a:pt x="62" y="19"/>
                  </a:lnTo>
                  <a:lnTo>
                    <a:pt x="66" y="22"/>
                  </a:lnTo>
                  <a:lnTo>
                    <a:pt x="70" y="28"/>
                  </a:lnTo>
                  <a:lnTo>
                    <a:pt x="73" y="32"/>
                  </a:lnTo>
                  <a:lnTo>
                    <a:pt x="75" y="39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75" y="51"/>
                  </a:lnTo>
                  <a:lnTo>
                    <a:pt x="73" y="56"/>
                  </a:lnTo>
                  <a:lnTo>
                    <a:pt x="70" y="61"/>
                  </a:lnTo>
                  <a:lnTo>
                    <a:pt x="66" y="66"/>
                  </a:lnTo>
                  <a:lnTo>
                    <a:pt x="62" y="70"/>
                  </a:lnTo>
                  <a:lnTo>
                    <a:pt x="56" y="73"/>
                  </a:lnTo>
                  <a:lnTo>
                    <a:pt x="51" y="74"/>
                  </a:lnTo>
                  <a:lnTo>
                    <a:pt x="44" y="75"/>
                  </a:lnTo>
                  <a:lnTo>
                    <a:pt x="44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60"/>
            <p:cNvSpPr>
              <a:spLocks noEditPoints="1"/>
            </p:cNvSpPr>
            <p:nvPr/>
          </p:nvSpPr>
          <p:spPr bwMode="auto">
            <a:xfrm>
              <a:off x="3352800" y="3486150"/>
              <a:ext cx="200025" cy="201613"/>
            </a:xfrm>
            <a:custGeom>
              <a:avLst/>
              <a:gdLst>
                <a:gd name="T0" fmla="*/ 111 w 126"/>
                <a:gd name="T1" fmla="*/ 45 h 127"/>
                <a:gd name="T2" fmla="*/ 117 w 126"/>
                <a:gd name="T3" fmla="*/ 27 h 127"/>
                <a:gd name="T4" fmla="*/ 93 w 126"/>
                <a:gd name="T5" fmla="*/ 10 h 127"/>
                <a:gd name="T6" fmla="*/ 82 w 126"/>
                <a:gd name="T7" fmla="*/ 5 h 127"/>
                <a:gd name="T8" fmla="*/ 53 w 126"/>
                <a:gd name="T9" fmla="*/ 0 h 127"/>
                <a:gd name="T10" fmla="*/ 44 w 126"/>
                <a:gd name="T11" fmla="*/ 15 h 127"/>
                <a:gd name="T12" fmla="*/ 27 w 126"/>
                <a:gd name="T13" fmla="*/ 10 h 127"/>
                <a:gd name="T14" fmla="*/ 11 w 126"/>
                <a:gd name="T15" fmla="*/ 34 h 127"/>
                <a:gd name="T16" fmla="*/ 5 w 126"/>
                <a:gd name="T17" fmla="*/ 45 h 127"/>
                <a:gd name="T18" fmla="*/ 0 w 126"/>
                <a:gd name="T19" fmla="*/ 73 h 127"/>
                <a:gd name="T20" fmla="*/ 15 w 126"/>
                <a:gd name="T21" fmla="*/ 82 h 127"/>
                <a:gd name="T22" fmla="*/ 10 w 126"/>
                <a:gd name="T23" fmla="*/ 100 h 127"/>
                <a:gd name="T24" fmla="*/ 33 w 126"/>
                <a:gd name="T25" fmla="*/ 116 h 127"/>
                <a:gd name="T26" fmla="*/ 44 w 126"/>
                <a:gd name="T27" fmla="*/ 122 h 127"/>
                <a:gd name="T28" fmla="*/ 72 w 126"/>
                <a:gd name="T29" fmla="*/ 127 h 127"/>
                <a:gd name="T30" fmla="*/ 82 w 126"/>
                <a:gd name="T31" fmla="*/ 112 h 127"/>
                <a:gd name="T32" fmla="*/ 99 w 126"/>
                <a:gd name="T33" fmla="*/ 116 h 127"/>
                <a:gd name="T34" fmla="*/ 116 w 126"/>
                <a:gd name="T35" fmla="*/ 93 h 127"/>
                <a:gd name="T36" fmla="*/ 121 w 126"/>
                <a:gd name="T37" fmla="*/ 82 h 127"/>
                <a:gd name="T38" fmla="*/ 126 w 126"/>
                <a:gd name="T39" fmla="*/ 54 h 127"/>
                <a:gd name="T40" fmla="*/ 98 w 126"/>
                <a:gd name="T41" fmla="*/ 73 h 127"/>
                <a:gd name="T42" fmla="*/ 100 w 126"/>
                <a:gd name="T43" fmla="*/ 96 h 127"/>
                <a:gd name="T44" fmla="*/ 81 w 126"/>
                <a:gd name="T45" fmla="*/ 95 h 127"/>
                <a:gd name="T46" fmla="*/ 67 w 126"/>
                <a:gd name="T47" fmla="*/ 113 h 127"/>
                <a:gd name="T48" fmla="*/ 54 w 126"/>
                <a:gd name="T49" fmla="*/ 98 h 127"/>
                <a:gd name="T50" fmla="*/ 31 w 126"/>
                <a:gd name="T51" fmla="*/ 101 h 127"/>
                <a:gd name="T52" fmla="*/ 32 w 126"/>
                <a:gd name="T53" fmla="*/ 82 h 127"/>
                <a:gd name="T54" fmla="*/ 14 w 126"/>
                <a:gd name="T55" fmla="*/ 68 h 127"/>
                <a:gd name="T56" fmla="*/ 28 w 126"/>
                <a:gd name="T57" fmla="*/ 54 h 127"/>
                <a:gd name="T58" fmla="*/ 26 w 126"/>
                <a:gd name="T59" fmla="*/ 31 h 127"/>
                <a:gd name="T60" fmla="*/ 45 w 126"/>
                <a:gd name="T61" fmla="*/ 32 h 127"/>
                <a:gd name="T62" fmla="*/ 59 w 126"/>
                <a:gd name="T63" fmla="*/ 14 h 127"/>
                <a:gd name="T64" fmla="*/ 72 w 126"/>
                <a:gd name="T65" fmla="*/ 29 h 127"/>
                <a:gd name="T66" fmla="*/ 95 w 126"/>
                <a:gd name="T67" fmla="*/ 26 h 127"/>
                <a:gd name="T68" fmla="*/ 94 w 126"/>
                <a:gd name="T69" fmla="*/ 45 h 127"/>
                <a:gd name="T70" fmla="*/ 112 w 126"/>
                <a:gd name="T71" fmla="*/ 59 h 127"/>
                <a:gd name="T72" fmla="*/ 98 w 126"/>
                <a:gd name="T73" fmla="*/ 7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7">
                  <a:moveTo>
                    <a:pt x="121" y="47"/>
                  </a:moveTo>
                  <a:lnTo>
                    <a:pt x="111" y="45"/>
                  </a:lnTo>
                  <a:lnTo>
                    <a:pt x="117" y="35"/>
                  </a:lnTo>
                  <a:lnTo>
                    <a:pt x="117" y="27"/>
                  </a:lnTo>
                  <a:lnTo>
                    <a:pt x="102" y="12"/>
                  </a:lnTo>
                  <a:lnTo>
                    <a:pt x="93" y="10"/>
                  </a:lnTo>
                  <a:lnTo>
                    <a:pt x="84" y="16"/>
                  </a:lnTo>
                  <a:lnTo>
                    <a:pt x="82" y="5"/>
                  </a:lnTo>
                  <a:lnTo>
                    <a:pt x="75" y="0"/>
                  </a:lnTo>
                  <a:lnTo>
                    <a:pt x="53" y="0"/>
                  </a:lnTo>
                  <a:lnTo>
                    <a:pt x="46" y="5"/>
                  </a:lnTo>
                  <a:lnTo>
                    <a:pt x="44" y="15"/>
                  </a:lnTo>
                  <a:lnTo>
                    <a:pt x="36" y="9"/>
                  </a:lnTo>
                  <a:lnTo>
                    <a:pt x="27" y="10"/>
                  </a:lnTo>
                  <a:lnTo>
                    <a:pt x="12" y="26"/>
                  </a:lnTo>
                  <a:lnTo>
                    <a:pt x="11" y="34"/>
                  </a:lnTo>
                  <a:lnTo>
                    <a:pt x="15" y="43"/>
                  </a:lnTo>
                  <a:lnTo>
                    <a:pt x="5" y="45"/>
                  </a:lnTo>
                  <a:lnTo>
                    <a:pt x="0" y="51"/>
                  </a:lnTo>
                  <a:lnTo>
                    <a:pt x="0" y="73"/>
                  </a:lnTo>
                  <a:lnTo>
                    <a:pt x="5" y="80"/>
                  </a:lnTo>
                  <a:lnTo>
                    <a:pt x="15" y="82"/>
                  </a:lnTo>
                  <a:lnTo>
                    <a:pt x="9" y="91"/>
                  </a:lnTo>
                  <a:lnTo>
                    <a:pt x="10" y="100"/>
                  </a:lnTo>
                  <a:lnTo>
                    <a:pt x="25" y="115"/>
                  </a:lnTo>
                  <a:lnTo>
                    <a:pt x="33" y="116"/>
                  </a:lnTo>
                  <a:lnTo>
                    <a:pt x="42" y="111"/>
                  </a:lnTo>
                  <a:lnTo>
                    <a:pt x="44" y="122"/>
                  </a:lnTo>
                  <a:lnTo>
                    <a:pt x="52" y="127"/>
                  </a:lnTo>
                  <a:lnTo>
                    <a:pt x="72" y="127"/>
                  </a:lnTo>
                  <a:lnTo>
                    <a:pt x="80" y="122"/>
                  </a:lnTo>
                  <a:lnTo>
                    <a:pt x="82" y="112"/>
                  </a:lnTo>
                  <a:lnTo>
                    <a:pt x="91" y="117"/>
                  </a:lnTo>
                  <a:lnTo>
                    <a:pt x="99" y="116"/>
                  </a:lnTo>
                  <a:lnTo>
                    <a:pt x="114" y="101"/>
                  </a:lnTo>
                  <a:lnTo>
                    <a:pt x="116" y="93"/>
                  </a:lnTo>
                  <a:lnTo>
                    <a:pt x="111" y="84"/>
                  </a:lnTo>
                  <a:lnTo>
                    <a:pt x="121" y="82"/>
                  </a:lnTo>
                  <a:lnTo>
                    <a:pt x="126" y="75"/>
                  </a:lnTo>
                  <a:lnTo>
                    <a:pt x="126" y="54"/>
                  </a:lnTo>
                  <a:lnTo>
                    <a:pt x="121" y="47"/>
                  </a:lnTo>
                  <a:close/>
                  <a:moveTo>
                    <a:pt x="98" y="73"/>
                  </a:moveTo>
                  <a:lnTo>
                    <a:pt x="94" y="84"/>
                  </a:lnTo>
                  <a:lnTo>
                    <a:pt x="100" y="96"/>
                  </a:lnTo>
                  <a:lnTo>
                    <a:pt x="94" y="102"/>
                  </a:lnTo>
                  <a:lnTo>
                    <a:pt x="81" y="95"/>
                  </a:lnTo>
                  <a:lnTo>
                    <a:pt x="70" y="99"/>
                  </a:lnTo>
                  <a:lnTo>
                    <a:pt x="67" y="113"/>
                  </a:lnTo>
                  <a:lnTo>
                    <a:pt x="57" y="113"/>
                  </a:lnTo>
                  <a:lnTo>
                    <a:pt x="54" y="98"/>
                  </a:lnTo>
                  <a:lnTo>
                    <a:pt x="43" y="94"/>
                  </a:lnTo>
                  <a:lnTo>
                    <a:pt x="31" y="101"/>
                  </a:lnTo>
                  <a:lnTo>
                    <a:pt x="24" y="94"/>
                  </a:lnTo>
                  <a:lnTo>
                    <a:pt x="32" y="82"/>
                  </a:lnTo>
                  <a:lnTo>
                    <a:pt x="28" y="71"/>
                  </a:lnTo>
                  <a:lnTo>
                    <a:pt x="14" y="68"/>
                  </a:lnTo>
                  <a:lnTo>
                    <a:pt x="14" y="58"/>
                  </a:lnTo>
                  <a:lnTo>
                    <a:pt x="28" y="54"/>
                  </a:lnTo>
                  <a:lnTo>
                    <a:pt x="32" y="44"/>
                  </a:lnTo>
                  <a:lnTo>
                    <a:pt x="26" y="31"/>
                  </a:lnTo>
                  <a:lnTo>
                    <a:pt x="32" y="24"/>
                  </a:lnTo>
                  <a:lnTo>
                    <a:pt x="45" y="32"/>
                  </a:lnTo>
                  <a:lnTo>
                    <a:pt x="56" y="28"/>
                  </a:lnTo>
                  <a:lnTo>
                    <a:pt x="59" y="14"/>
                  </a:lnTo>
                  <a:lnTo>
                    <a:pt x="69" y="14"/>
                  </a:lnTo>
                  <a:lnTo>
                    <a:pt x="72" y="29"/>
                  </a:lnTo>
                  <a:lnTo>
                    <a:pt x="83" y="33"/>
                  </a:lnTo>
                  <a:lnTo>
                    <a:pt x="95" y="26"/>
                  </a:lnTo>
                  <a:lnTo>
                    <a:pt x="103" y="33"/>
                  </a:lnTo>
                  <a:lnTo>
                    <a:pt x="94" y="45"/>
                  </a:lnTo>
                  <a:lnTo>
                    <a:pt x="98" y="56"/>
                  </a:lnTo>
                  <a:lnTo>
                    <a:pt x="112" y="59"/>
                  </a:lnTo>
                  <a:lnTo>
                    <a:pt x="112" y="70"/>
                  </a:lnTo>
                  <a:lnTo>
                    <a:pt x="98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61"/>
            <p:cNvSpPr>
              <a:spLocks noEditPoints="1"/>
            </p:cNvSpPr>
            <p:nvPr/>
          </p:nvSpPr>
          <p:spPr bwMode="auto">
            <a:xfrm>
              <a:off x="3414713" y="3549650"/>
              <a:ext cx="74613" cy="74613"/>
            </a:xfrm>
            <a:custGeom>
              <a:avLst/>
              <a:gdLst>
                <a:gd name="T0" fmla="*/ 24 w 47"/>
                <a:gd name="T1" fmla="*/ 0 h 47"/>
                <a:gd name="T2" fmla="*/ 24 w 47"/>
                <a:gd name="T3" fmla="*/ 0 h 47"/>
                <a:gd name="T4" fmla="*/ 19 w 47"/>
                <a:gd name="T5" fmla="*/ 0 h 47"/>
                <a:gd name="T6" fmla="*/ 15 w 47"/>
                <a:gd name="T7" fmla="*/ 2 h 47"/>
                <a:gd name="T8" fmla="*/ 11 w 47"/>
                <a:gd name="T9" fmla="*/ 4 h 47"/>
                <a:gd name="T10" fmla="*/ 7 w 47"/>
                <a:gd name="T11" fmla="*/ 6 h 47"/>
                <a:gd name="T12" fmla="*/ 4 w 47"/>
                <a:gd name="T13" fmla="*/ 10 h 47"/>
                <a:gd name="T14" fmla="*/ 2 w 47"/>
                <a:gd name="T15" fmla="*/ 14 h 47"/>
                <a:gd name="T16" fmla="*/ 1 w 47"/>
                <a:gd name="T17" fmla="*/ 19 h 47"/>
                <a:gd name="T18" fmla="*/ 0 w 47"/>
                <a:gd name="T19" fmla="*/ 23 h 47"/>
                <a:gd name="T20" fmla="*/ 0 w 47"/>
                <a:gd name="T21" fmla="*/ 23 h 47"/>
                <a:gd name="T22" fmla="*/ 1 w 47"/>
                <a:gd name="T23" fmla="*/ 28 h 47"/>
                <a:gd name="T24" fmla="*/ 2 w 47"/>
                <a:gd name="T25" fmla="*/ 33 h 47"/>
                <a:gd name="T26" fmla="*/ 4 w 47"/>
                <a:gd name="T27" fmla="*/ 36 h 47"/>
                <a:gd name="T28" fmla="*/ 7 w 47"/>
                <a:gd name="T29" fmla="*/ 41 h 47"/>
                <a:gd name="T30" fmla="*/ 11 w 47"/>
                <a:gd name="T31" fmla="*/ 43 h 47"/>
                <a:gd name="T32" fmla="*/ 15 w 47"/>
                <a:gd name="T33" fmla="*/ 45 h 47"/>
                <a:gd name="T34" fmla="*/ 19 w 47"/>
                <a:gd name="T35" fmla="*/ 47 h 47"/>
                <a:gd name="T36" fmla="*/ 24 w 47"/>
                <a:gd name="T37" fmla="*/ 47 h 47"/>
                <a:gd name="T38" fmla="*/ 24 w 47"/>
                <a:gd name="T39" fmla="*/ 47 h 47"/>
                <a:gd name="T40" fmla="*/ 29 w 47"/>
                <a:gd name="T41" fmla="*/ 47 h 47"/>
                <a:gd name="T42" fmla="*/ 33 w 47"/>
                <a:gd name="T43" fmla="*/ 45 h 47"/>
                <a:gd name="T44" fmla="*/ 38 w 47"/>
                <a:gd name="T45" fmla="*/ 43 h 47"/>
                <a:gd name="T46" fmla="*/ 41 w 47"/>
                <a:gd name="T47" fmla="*/ 41 h 47"/>
                <a:gd name="T48" fmla="*/ 44 w 47"/>
                <a:gd name="T49" fmla="*/ 36 h 47"/>
                <a:gd name="T50" fmla="*/ 46 w 47"/>
                <a:gd name="T51" fmla="*/ 33 h 47"/>
                <a:gd name="T52" fmla="*/ 47 w 47"/>
                <a:gd name="T53" fmla="*/ 28 h 47"/>
                <a:gd name="T54" fmla="*/ 47 w 47"/>
                <a:gd name="T55" fmla="*/ 23 h 47"/>
                <a:gd name="T56" fmla="*/ 47 w 47"/>
                <a:gd name="T57" fmla="*/ 23 h 47"/>
                <a:gd name="T58" fmla="*/ 47 w 47"/>
                <a:gd name="T59" fmla="*/ 19 h 47"/>
                <a:gd name="T60" fmla="*/ 46 w 47"/>
                <a:gd name="T61" fmla="*/ 14 h 47"/>
                <a:gd name="T62" fmla="*/ 44 w 47"/>
                <a:gd name="T63" fmla="*/ 10 h 47"/>
                <a:gd name="T64" fmla="*/ 41 w 47"/>
                <a:gd name="T65" fmla="*/ 6 h 47"/>
                <a:gd name="T66" fmla="*/ 38 w 47"/>
                <a:gd name="T67" fmla="*/ 4 h 47"/>
                <a:gd name="T68" fmla="*/ 33 w 47"/>
                <a:gd name="T69" fmla="*/ 2 h 47"/>
                <a:gd name="T70" fmla="*/ 29 w 47"/>
                <a:gd name="T71" fmla="*/ 0 h 47"/>
                <a:gd name="T72" fmla="*/ 24 w 47"/>
                <a:gd name="T73" fmla="*/ 0 h 47"/>
                <a:gd name="T74" fmla="*/ 24 w 47"/>
                <a:gd name="T75" fmla="*/ 0 h 47"/>
                <a:gd name="T76" fmla="*/ 24 w 47"/>
                <a:gd name="T77" fmla="*/ 33 h 47"/>
                <a:gd name="T78" fmla="*/ 24 w 47"/>
                <a:gd name="T79" fmla="*/ 33 h 47"/>
                <a:gd name="T80" fmla="*/ 20 w 47"/>
                <a:gd name="T81" fmla="*/ 32 h 47"/>
                <a:gd name="T82" fmla="*/ 17 w 47"/>
                <a:gd name="T83" fmla="*/ 30 h 47"/>
                <a:gd name="T84" fmla="*/ 15 w 47"/>
                <a:gd name="T85" fmla="*/ 27 h 47"/>
                <a:gd name="T86" fmla="*/ 15 w 47"/>
                <a:gd name="T87" fmla="*/ 23 h 47"/>
                <a:gd name="T88" fmla="*/ 15 w 47"/>
                <a:gd name="T89" fmla="*/ 23 h 47"/>
                <a:gd name="T90" fmla="*/ 15 w 47"/>
                <a:gd name="T91" fmla="*/ 20 h 47"/>
                <a:gd name="T92" fmla="*/ 17 w 47"/>
                <a:gd name="T93" fmla="*/ 17 h 47"/>
                <a:gd name="T94" fmla="*/ 20 w 47"/>
                <a:gd name="T95" fmla="*/ 15 h 47"/>
                <a:gd name="T96" fmla="*/ 24 w 47"/>
                <a:gd name="T97" fmla="*/ 14 h 47"/>
                <a:gd name="T98" fmla="*/ 24 w 47"/>
                <a:gd name="T99" fmla="*/ 14 h 47"/>
                <a:gd name="T100" fmla="*/ 28 w 47"/>
                <a:gd name="T101" fmla="*/ 15 h 47"/>
                <a:gd name="T102" fmla="*/ 31 w 47"/>
                <a:gd name="T103" fmla="*/ 17 h 47"/>
                <a:gd name="T104" fmla="*/ 33 w 47"/>
                <a:gd name="T105" fmla="*/ 20 h 47"/>
                <a:gd name="T106" fmla="*/ 33 w 47"/>
                <a:gd name="T107" fmla="*/ 23 h 47"/>
                <a:gd name="T108" fmla="*/ 33 w 47"/>
                <a:gd name="T109" fmla="*/ 23 h 47"/>
                <a:gd name="T110" fmla="*/ 33 w 47"/>
                <a:gd name="T111" fmla="*/ 27 h 47"/>
                <a:gd name="T112" fmla="*/ 31 w 47"/>
                <a:gd name="T113" fmla="*/ 30 h 47"/>
                <a:gd name="T114" fmla="*/ 28 w 47"/>
                <a:gd name="T115" fmla="*/ 32 h 47"/>
                <a:gd name="T116" fmla="*/ 24 w 47"/>
                <a:gd name="T117" fmla="*/ 33 h 47"/>
                <a:gd name="T118" fmla="*/ 24 w 47"/>
                <a:gd name="T1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47">
                  <a:moveTo>
                    <a:pt x="24" y="0"/>
                  </a:move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8"/>
                  </a:lnTo>
                  <a:lnTo>
                    <a:pt x="2" y="33"/>
                  </a:lnTo>
                  <a:lnTo>
                    <a:pt x="4" y="36"/>
                  </a:lnTo>
                  <a:lnTo>
                    <a:pt x="7" y="41"/>
                  </a:lnTo>
                  <a:lnTo>
                    <a:pt x="11" y="43"/>
                  </a:lnTo>
                  <a:lnTo>
                    <a:pt x="15" y="45"/>
                  </a:lnTo>
                  <a:lnTo>
                    <a:pt x="19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9" y="47"/>
                  </a:lnTo>
                  <a:lnTo>
                    <a:pt x="33" y="45"/>
                  </a:lnTo>
                  <a:lnTo>
                    <a:pt x="38" y="43"/>
                  </a:lnTo>
                  <a:lnTo>
                    <a:pt x="41" y="41"/>
                  </a:lnTo>
                  <a:lnTo>
                    <a:pt x="44" y="36"/>
                  </a:lnTo>
                  <a:lnTo>
                    <a:pt x="46" y="33"/>
                  </a:lnTo>
                  <a:lnTo>
                    <a:pt x="47" y="28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7" y="19"/>
                  </a:lnTo>
                  <a:lnTo>
                    <a:pt x="46" y="14"/>
                  </a:lnTo>
                  <a:lnTo>
                    <a:pt x="44" y="10"/>
                  </a:lnTo>
                  <a:lnTo>
                    <a:pt x="41" y="6"/>
                  </a:lnTo>
                  <a:lnTo>
                    <a:pt x="38" y="4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4" y="0"/>
                  </a:lnTo>
                  <a:close/>
                  <a:moveTo>
                    <a:pt x="24" y="33"/>
                  </a:moveTo>
                  <a:lnTo>
                    <a:pt x="24" y="33"/>
                  </a:lnTo>
                  <a:lnTo>
                    <a:pt x="20" y="32"/>
                  </a:lnTo>
                  <a:lnTo>
                    <a:pt x="17" y="30"/>
                  </a:lnTo>
                  <a:lnTo>
                    <a:pt x="15" y="27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7" y="17"/>
                  </a:lnTo>
                  <a:lnTo>
                    <a:pt x="20" y="15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8" y="15"/>
                  </a:lnTo>
                  <a:lnTo>
                    <a:pt x="31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7"/>
                  </a:lnTo>
                  <a:lnTo>
                    <a:pt x="31" y="30"/>
                  </a:lnTo>
                  <a:lnTo>
                    <a:pt x="28" y="32"/>
                  </a:lnTo>
                  <a:lnTo>
                    <a:pt x="24" y="33"/>
                  </a:lnTo>
                  <a:lnTo>
                    <a:pt x="2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62"/>
            <p:cNvSpPr/>
            <p:nvPr/>
          </p:nvSpPr>
          <p:spPr bwMode="auto">
            <a:xfrm>
              <a:off x="2921000" y="3421063"/>
              <a:ext cx="165100" cy="163513"/>
            </a:xfrm>
            <a:custGeom>
              <a:avLst/>
              <a:gdLst>
                <a:gd name="T0" fmla="*/ 104 w 104"/>
                <a:gd name="T1" fmla="*/ 14 h 103"/>
                <a:gd name="T2" fmla="*/ 104 w 104"/>
                <a:gd name="T3" fmla="*/ 0 h 103"/>
                <a:gd name="T4" fmla="*/ 104 w 104"/>
                <a:gd name="T5" fmla="*/ 0 h 103"/>
                <a:gd name="T6" fmla="*/ 93 w 104"/>
                <a:gd name="T7" fmla="*/ 0 h 103"/>
                <a:gd name="T8" fmla="*/ 83 w 104"/>
                <a:gd name="T9" fmla="*/ 2 h 103"/>
                <a:gd name="T10" fmla="*/ 73 w 104"/>
                <a:gd name="T11" fmla="*/ 4 h 103"/>
                <a:gd name="T12" fmla="*/ 64 w 104"/>
                <a:gd name="T13" fmla="*/ 7 h 103"/>
                <a:gd name="T14" fmla="*/ 54 w 104"/>
                <a:gd name="T15" fmla="*/ 11 h 103"/>
                <a:gd name="T16" fmla="*/ 45 w 104"/>
                <a:gd name="T17" fmla="*/ 17 h 103"/>
                <a:gd name="T18" fmla="*/ 38 w 104"/>
                <a:gd name="T19" fmla="*/ 23 h 103"/>
                <a:gd name="T20" fmla="*/ 30 w 104"/>
                <a:gd name="T21" fmla="*/ 30 h 103"/>
                <a:gd name="T22" fmla="*/ 24 w 104"/>
                <a:gd name="T23" fmla="*/ 37 h 103"/>
                <a:gd name="T24" fmla="*/ 17 w 104"/>
                <a:gd name="T25" fmla="*/ 45 h 103"/>
                <a:gd name="T26" fmla="*/ 13 w 104"/>
                <a:gd name="T27" fmla="*/ 54 h 103"/>
                <a:gd name="T28" fmla="*/ 7 w 104"/>
                <a:gd name="T29" fmla="*/ 62 h 103"/>
                <a:gd name="T30" fmla="*/ 4 w 104"/>
                <a:gd name="T31" fmla="*/ 72 h 103"/>
                <a:gd name="T32" fmla="*/ 2 w 104"/>
                <a:gd name="T33" fmla="*/ 82 h 103"/>
                <a:gd name="T34" fmla="*/ 0 w 104"/>
                <a:gd name="T35" fmla="*/ 92 h 103"/>
                <a:gd name="T36" fmla="*/ 0 w 104"/>
                <a:gd name="T37" fmla="*/ 103 h 103"/>
                <a:gd name="T38" fmla="*/ 14 w 104"/>
                <a:gd name="T39" fmla="*/ 103 h 103"/>
                <a:gd name="T40" fmla="*/ 14 w 104"/>
                <a:gd name="T41" fmla="*/ 103 h 103"/>
                <a:gd name="T42" fmla="*/ 14 w 104"/>
                <a:gd name="T43" fmla="*/ 94 h 103"/>
                <a:gd name="T44" fmla="*/ 16 w 104"/>
                <a:gd name="T45" fmla="*/ 85 h 103"/>
                <a:gd name="T46" fmla="*/ 18 w 104"/>
                <a:gd name="T47" fmla="*/ 76 h 103"/>
                <a:gd name="T48" fmla="*/ 21 w 104"/>
                <a:gd name="T49" fmla="*/ 68 h 103"/>
                <a:gd name="T50" fmla="*/ 25 w 104"/>
                <a:gd name="T51" fmla="*/ 60 h 103"/>
                <a:gd name="T52" fmla="*/ 29 w 104"/>
                <a:gd name="T53" fmla="*/ 53 h 103"/>
                <a:gd name="T54" fmla="*/ 34 w 104"/>
                <a:gd name="T55" fmla="*/ 46 h 103"/>
                <a:gd name="T56" fmla="*/ 40 w 104"/>
                <a:gd name="T57" fmla="*/ 40 h 103"/>
                <a:gd name="T58" fmla="*/ 46 w 104"/>
                <a:gd name="T59" fmla="*/ 34 h 103"/>
                <a:gd name="T60" fmla="*/ 54 w 104"/>
                <a:gd name="T61" fmla="*/ 29 h 103"/>
                <a:gd name="T62" fmla="*/ 61 w 104"/>
                <a:gd name="T63" fmla="*/ 24 h 103"/>
                <a:gd name="T64" fmla="*/ 69 w 104"/>
                <a:gd name="T65" fmla="*/ 20 h 103"/>
                <a:gd name="T66" fmla="*/ 77 w 104"/>
                <a:gd name="T67" fmla="*/ 17 h 103"/>
                <a:gd name="T68" fmla="*/ 85 w 104"/>
                <a:gd name="T69" fmla="*/ 15 h 103"/>
                <a:gd name="T70" fmla="*/ 95 w 104"/>
                <a:gd name="T71" fmla="*/ 14 h 103"/>
                <a:gd name="T72" fmla="*/ 104 w 104"/>
                <a:gd name="T73" fmla="*/ 14 h 103"/>
                <a:gd name="T74" fmla="*/ 104 w 104"/>
                <a:gd name="T75" fmla="*/ 1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3">
                  <a:moveTo>
                    <a:pt x="104" y="14"/>
                  </a:move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64" y="7"/>
                  </a:lnTo>
                  <a:lnTo>
                    <a:pt x="54" y="11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30"/>
                  </a:lnTo>
                  <a:lnTo>
                    <a:pt x="24" y="37"/>
                  </a:lnTo>
                  <a:lnTo>
                    <a:pt x="17" y="45"/>
                  </a:lnTo>
                  <a:lnTo>
                    <a:pt x="13" y="54"/>
                  </a:lnTo>
                  <a:lnTo>
                    <a:pt x="7" y="62"/>
                  </a:lnTo>
                  <a:lnTo>
                    <a:pt x="4" y="72"/>
                  </a:lnTo>
                  <a:lnTo>
                    <a:pt x="2" y="82"/>
                  </a:lnTo>
                  <a:lnTo>
                    <a:pt x="0" y="92"/>
                  </a:lnTo>
                  <a:lnTo>
                    <a:pt x="0" y="103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4" y="94"/>
                  </a:lnTo>
                  <a:lnTo>
                    <a:pt x="16" y="85"/>
                  </a:lnTo>
                  <a:lnTo>
                    <a:pt x="18" y="76"/>
                  </a:lnTo>
                  <a:lnTo>
                    <a:pt x="21" y="68"/>
                  </a:lnTo>
                  <a:lnTo>
                    <a:pt x="25" y="60"/>
                  </a:lnTo>
                  <a:lnTo>
                    <a:pt x="29" y="53"/>
                  </a:lnTo>
                  <a:lnTo>
                    <a:pt x="34" y="46"/>
                  </a:lnTo>
                  <a:lnTo>
                    <a:pt x="40" y="40"/>
                  </a:lnTo>
                  <a:lnTo>
                    <a:pt x="46" y="34"/>
                  </a:lnTo>
                  <a:lnTo>
                    <a:pt x="54" y="29"/>
                  </a:lnTo>
                  <a:lnTo>
                    <a:pt x="61" y="24"/>
                  </a:lnTo>
                  <a:lnTo>
                    <a:pt x="69" y="20"/>
                  </a:lnTo>
                  <a:lnTo>
                    <a:pt x="77" y="17"/>
                  </a:lnTo>
                  <a:lnTo>
                    <a:pt x="85" y="15"/>
                  </a:lnTo>
                  <a:lnTo>
                    <a:pt x="95" y="14"/>
                  </a:lnTo>
                  <a:lnTo>
                    <a:pt x="104" y="14"/>
                  </a:lnTo>
                  <a:lnTo>
                    <a:pt x="10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64"/>
          <p:cNvGrpSpPr/>
          <p:nvPr/>
        </p:nvGrpSpPr>
        <p:grpSpPr>
          <a:xfrm flipH="1">
            <a:off x="6355369" y="1871814"/>
            <a:ext cx="3345122" cy="1156456"/>
            <a:chOff x="743841" y="3209984"/>
            <a:chExt cx="3483915" cy="1204440"/>
          </a:xfrm>
        </p:grpSpPr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>
              <a:off x="743841" y="3516975"/>
              <a:ext cx="3483915" cy="89744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sz="1000" b="0" dirty="0">
                  <a:effectLst/>
                  <a:latin typeface="Calibri" panose="020F0502020204030204" pitchFamily="34" charset="0"/>
                </a:rPr>
                <a:t>面对用户日益膨胀而又碎片化的需求，</a:t>
              </a:r>
              <a:r>
                <a:rPr lang="zh-CN" altLang="ko-KR" sz="1000" b="0" dirty="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我们企业的移动端应用</a:t>
              </a:r>
              <a:r>
                <a:rPr sz="1000" b="0" dirty="0">
                  <a:effectLst/>
                  <a:latin typeface="Calibri" panose="020F0502020204030204" pitchFamily="34" charset="0"/>
                </a:rPr>
                <a:t>需要不断探索新的商业模式，来解决客户一系列的场景化问题。通过API网关提供标准的 API 服务，让</a:t>
              </a:r>
              <a:r>
                <a:rPr lang="zh-CN" altLang="ko-KR" sz="1000" b="0" dirty="0"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移动端</a:t>
              </a:r>
              <a:r>
                <a:rPr sz="1000" b="0" dirty="0">
                  <a:effectLst/>
                  <a:latin typeface="Calibri" panose="020F0502020204030204" pitchFamily="34" charset="0"/>
                </a:rPr>
                <a:t>将不同 API 服 务组合整合到自己的应用中，衍生出新的服务，促进企业建立商业生态、跨界创新。 </a:t>
              </a:r>
              <a:endParaRPr sz="1000" b="0" dirty="0"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9" name="TextBox 66"/>
            <p:cNvSpPr txBox="1"/>
            <p:nvPr/>
          </p:nvSpPr>
          <p:spPr>
            <a:xfrm>
              <a:off x="1797247" y="3209984"/>
              <a:ext cx="2430509" cy="38358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服务聚合</a:t>
              </a:r>
              <a:endParaRPr lang="zh-CN" altLang="en-US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2927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zh-CN" sz="1300" b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批量微服务聚合，第三方对接接口统一管理，架构迭代，多端兼容</a:t>
            </a:r>
            <a:endParaRPr lang="zh-CN" sz="1300" b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Graphic spid="6" grpId="0">
        <p:bldAsOne/>
      </p:bldGraphic>
      <p:bldP spid="42" grpId="0" animBg="1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49793" y="378034"/>
            <a:ext cx="4472753" cy="5232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2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整体架构</a:t>
            </a:r>
            <a:endParaRPr lang="zh-CN" sz="28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435" y="1390015"/>
            <a:ext cx="8821420" cy="4903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710" y="39370"/>
            <a:ext cx="8538210" cy="3997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10" y="4143375"/>
            <a:ext cx="8538210" cy="261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64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6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管控应用场景</a:t>
            </a:r>
            <a:endParaRPr lang="zh-CN" sz="3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49276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zh-CN" sz="1300" b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高度自治与分而治之：</a:t>
            </a:r>
            <a:r>
              <a:rPr lang="en-US" altLang="ko-KR" sz="1300" b="0">
                <a:effectLst/>
                <a:latin typeface="Calibri" panose="020F0502020204030204" pitchFamily="34" charset="0"/>
              </a:rPr>
              <a:t>微服务拆分的合理性，不同服务群体之间，通过内部网关对接，且内部</a:t>
            </a:r>
            <a:r>
              <a:rPr lang="zh-CN" sz="1300" b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聚合</a:t>
            </a:r>
            <a:r>
              <a:rPr lang="en-US" altLang="ko-KR" sz="1300" b="0">
                <a:effectLst/>
                <a:latin typeface="Calibri" panose="020F0502020204030204" pitchFamily="34" charset="0"/>
              </a:rPr>
              <a:t>服务</a:t>
            </a:r>
            <a:r>
              <a:rPr lang="zh-CN" sz="1300" b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300" b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Inner service</a:t>
            </a:r>
            <a:r>
              <a:rPr lang="zh-CN" sz="1300" b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）与</a:t>
            </a:r>
            <a:r>
              <a:rPr lang="en-US" altLang="ko-KR" sz="1300" b="0">
                <a:effectLst/>
                <a:latin typeface="Calibri" panose="020F0502020204030204" pitchFamily="34" charset="0"/>
              </a:rPr>
              <a:t>内部网关</a:t>
            </a:r>
            <a:r>
              <a:rPr lang="zh-CN" sz="1300" b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不允许相互</a:t>
            </a:r>
            <a:r>
              <a:rPr lang="en-US" altLang="ko-KR" sz="1300" b="0">
                <a:effectLst/>
                <a:latin typeface="Calibri" panose="020F0502020204030204" pitchFamily="34" charset="0"/>
              </a:rPr>
              <a:t>调用；</a:t>
            </a:r>
            <a:endParaRPr lang="en-US" altLang="ko-KR" sz="1300" b="0">
              <a:effectLst/>
              <a:latin typeface="Calibri" panose="020F0502020204030204" pitchFamily="34" charset="0"/>
            </a:endParaRPr>
          </a:p>
          <a:p>
            <a:pPr latinLnBrk="0"/>
            <a:r>
              <a:rPr lang="en-US" altLang="ko-KR" sz="1300" b="0">
                <a:effectLst/>
                <a:latin typeface="Calibri" panose="020F0502020204030204" pitchFamily="34" charset="0"/>
              </a:rPr>
              <a:t>防止服务链</a:t>
            </a:r>
            <a:r>
              <a:rPr lang="zh-CN" sz="1300" b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调用</a:t>
            </a:r>
            <a:r>
              <a:rPr lang="en-US" altLang="ko-KR" sz="1300" b="0">
                <a:effectLst/>
                <a:latin typeface="Calibri" panose="020F0502020204030204" pitchFamily="34" charset="0"/>
              </a:rPr>
              <a:t>的迭代而不可控！</a:t>
            </a:r>
            <a:endParaRPr lang="en-US" altLang="ko-KR" sz="1300" b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816543" y="1639852"/>
            <a:ext cx="3935359" cy="84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独立自治</a:t>
            </a:r>
            <a:endParaRPr lang="en-US" altLang="zh-CN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050" dirty="0">
                <a:solidFill>
                  <a:schemeClr val="bg1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微服务的拆分粒度很难有明确的拆分规则，但必须保持可控，因此微服务的互调边界必须控制在独立团队的内部。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522" y="2636642"/>
            <a:ext cx="3935359" cy="132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沟通成本</a:t>
            </a:r>
            <a:endParaRPr lang="en-US" altLang="zh-CN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任何一个人生阶段里面，您所拥有的最亲密的朋友数量，不超过十个人，心理学研究显示是七个人；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人数越少沟通成本越低，沟通效率越高也越可控，团队的沟通渠道计算公式： n(n-1)/2 -- </a:t>
            </a:r>
            <a:r>
              <a:rPr lang="zh-CN" altLang="en-US" sz="1050" dirty="0">
                <a:solidFill>
                  <a:schemeClr val="bg1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柏拉图立体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；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单体服务的开发效率及运行效率一定比分布式服务要好；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816543" y="3978872"/>
            <a:ext cx="3935359" cy="2138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分而治之</a:t>
            </a:r>
            <a:endParaRPr lang="en-US" altLang="zh-CN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单体服务达到一定程度的时候，人类的大脑更倾向于将系统进行拆分；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拆分边界的相互调用，通过统一的标准维系及管控。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康威定律--组织沟通的方式会在系统设计上有所表达。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每个经理都被赋予一定的职责去做大系统的某一小部分，他们和大系统便有了沟通的边界，所以大的系统也会因此被拆分成一个个小团队负责的小系统（</a:t>
            </a:r>
            <a:r>
              <a:rPr lang="zh-CN" altLang="en-US" sz="1050" dirty="0">
                <a:solidFill>
                  <a:schemeClr val="bg1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如：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微服务</a:t>
            </a:r>
            <a:r>
              <a:rPr lang="zh-CN" altLang="en-US" sz="1050" dirty="0">
                <a:solidFill>
                  <a:schemeClr val="bg1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化</a:t>
            </a: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）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050" dirty="0">
                <a:solidFill>
                  <a:schemeClr val="bg1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管控核心： 业务网关，</a:t>
            </a:r>
            <a:r>
              <a:rPr lang="en-US" altLang="zh-CN" sz="1050" dirty="0">
                <a:solidFill>
                  <a:schemeClr val="bg1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DNS</a:t>
            </a:r>
            <a:r>
              <a:rPr lang="zh-CN" altLang="en-US" sz="1050" dirty="0">
                <a:solidFill>
                  <a:schemeClr val="bg1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服务</a:t>
            </a:r>
            <a:endParaRPr lang="zh-CN" altLang="en-US" sz="1050" dirty="0">
              <a:solidFill>
                <a:schemeClr val="bg1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10219616" y="3237356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8" y="2206040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9" y="3353706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8" y="4501372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9" y="5649037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402933" y="5076499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4865" y="1589405"/>
            <a:ext cx="5377180" cy="488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3866 L -4.58333E-6 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 bldLvl="0" animBg="1"/>
      <p:bldP spid="13" grpId="1" bldLvl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bldLvl="0" animBg="1"/>
      <p:bldP spid="18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13944" y="3516582"/>
            <a:ext cx="5375726" cy="5848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200" smtClean="0">
                <a:gradFill>
                  <a:gsLst>
                    <a:gs pos="75000">
                      <a:srgbClr val="FEFEFF"/>
                    </a:gs>
                    <a:gs pos="25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0" scaled="0"/>
                </a:gradFill>
                <a:sym typeface="+mn-ea"/>
              </a:rPr>
              <a:t>架构方案</a:t>
            </a:r>
            <a:endParaRPr lang="zh-CN" sz="32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13944" y="2619717"/>
            <a:ext cx="774482" cy="76962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dirty="0" smtClean="0">
                <a:effectLst/>
                <a:latin typeface="Calibri" panose="020F0502020204030204" pitchFamily="34" charset="0"/>
              </a:rPr>
              <a:t>02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09469" y="2860412"/>
            <a:ext cx="2475673" cy="27686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 latinLnBrk="0"/>
            <a:r>
              <a:rPr lang="en-US" altLang="ko-KR" sz="1200" dirty="0">
                <a:effectLst/>
                <a:latin typeface="Calibri" panose="020F0502020204030204" pitchFamily="34" charset="0"/>
              </a:rPr>
              <a:t>莫看江面平如镜</a:t>
            </a:r>
            <a:r>
              <a:rPr lang="zh-CN" sz="12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ko-KR" sz="1200" dirty="0">
                <a:effectLst/>
                <a:latin typeface="Calibri" panose="020F0502020204030204" pitchFamily="34" charset="0"/>
              </a:rPr>
              <a:t>要看水底万丈深。</a:t>
            </a:r>
            <a:endParaRPr lang="en-US" altLang="ko-KR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36732" y="4300516"/>
            <a:ext cx="3927476" cy="30797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01-1. TGW</a:t>
            </a:r>
            <a:r>
              <a:rPr lang="zh-CN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功能列表</a:t>
            </a:r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。</a:t>
            </a:r>
            <a:endParaRPr lang="en-US" altLang="ko-KR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36732" y="4619604"/>
            <a:ext cx="3927476" cy="30797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01-2. TGW</a:t>
            </a:r>
            <a:r>
              <a:rPr lang="zh-CN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组织成员</a:t>
            </a:r>
            <a:r>
              <a:rPr lang="en-US" altLang="ko-KR" sz="1400" b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。</a:t>
            </a:r>
            <a:endParaRPr lang="en-US" altLang="ko-KR" sz="1400" b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7997" y="2600668"/>
            <a:ext cx="3768529" cy="771622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4501</Words>
  <Application>WPS 演示</Application>
  <PresentationFormat>自定义</PresentationFormat>
  <Paragraphs>306</Paragraphs>
  <Slides>21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方正兰亭细黑_GBK_M</vt:lpstr>
      <vt:lpstr>Calibri</vt:lpstr>
      <vt:lpstr>微软雅黑</vt:lpstr>
      <vt:lpstr>思源黑体 CN Heavy</vt:lpstr>
      <vt:lpstr>Tahoma</vt:lpstr>
      <vt:lpstr>微软雅黑 Light</vt:lpstr>
      <vt:lpstr>Open Sans</vt:lpstr>
      <vt:lpstr>等线 Light</vt:lpstr>
      <vt:lpstr>等线</vt:lpstr>
      <vt:lpstr>Arial Unicode MS</vt:lpstr>
      <vt:lpstr>黑体</vt:lpstr>
      <vt:lpstr>Segoe Print</vt:lpstr>
      <vt:lpstr>Open Sans Light</vt:lpstr>
      <vt:lpstr>Microsoft Sans Serif</vt:lpstr>
      <vt:lpstr>Malgun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科技，点线，星空</dc:title>
  <dc:creator>第一PPT</dc:creator>
  <cp:keywords>www.1ppt.com</cp:keywords>
  <dc:description>第一PPT，www.1ppt.com</dc:description>
  <cp:lastModifiedBy>Gus</cp:lastModifiedBy>
  <cp:revision>119</cp:revision>
  <dcterms:created xsi:type="dcterms:W3CDTF">2017-07-13T05:14:00Z</dcterms:created>
  <dcterms:modified xsi:type="dcterms:W3CDTF">2019-02-22T06:44:02Z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