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E5C"/>
    <a:srgbClr val="3BB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89728"/>
  </p:normalViewPr>
  <p:slideViewPr>
    <p:cSldViewPr>
      <p:cViewPr varScale="1">
        <p:scale>
          <a:sx n="114" d="100"/>
          <a:sy n="114" d="100"/>
        </p:scale>
        <p:origin x="6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19B54-DD68-8742-9FF1-9294974E21C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3A7EE-372B-EC4A-A353-B26F49C21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3A7EE-372B-EC4A-A353-B26F49C216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1E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1E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1E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396" y="2686211"/>
            <a:ext cx="4039235" cy="4171950"/>
          </a:xfrm>
          <a:custGeom>
            <a:avLst/>
            <a:gdLst/>
            <a:ahLst/>
            <a:cxnLst/>
            <a:rect l="l" t="t" r="r" b="b"/>
            <a:pathLst>
              <a:path w="4039234" h="4171950">
                <a:moveTo>
                  <a:pt x="4038612" y="0"/>
                </a:moveTo>
                <a:lnTo>
                  <a:pt x="0" y="3638384"/>
                </a:lnTo>
                <a:lnTo>
                  <a:pt x="10896" y="4160913"/>
                </a:lnTo>
                <a:lnTo>
                  <a:pt x="4038612" y="4171734"/>
                </a:lnTo>
                <a:lnTo>
                  <a:pt x="4038612" y="0"/>
                </a:lnTo>
                <a:close/>
              </a:path>
            </a:pathLst>
          </a:custGeom>
          <a:solidFill>
            <a:srgbClr val="00B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3400" y="2686221"/>
            <a:ext cx="4038600" cy="4171950"/>
          </a:xfrm>
          <a:custGeom>
            <a:avLst/>
            <a:gdLst/>
            <a:ahLst/>
            <a:cxnLst/>
            <a:rect l="l" t="t" r="r" b="b"/>
            <a:pathLst>
              <a:path w="4038600" h="4171950">
                <a:moveTo>
                  <a:pt x="4038600" y="4171721"/>
                </a:moveTo>
                <a:lnTo>
                  <a:pt x="10883" y="4160894"/>
                </a:lnTo>
                <a:lnTo>
                  <a:pt x="0" y="3638378"/>
                </a:lnTo>
                <a:lnTo>
                  <a:pt x="4038600" y="0"/>
                </a:lnTo>
              </a:path>
            </a:pathLst>
          </a:custGeom>
          <a:ln w="12700">
            <a:solidFill>
              <a:srgbClr val="00B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32" y="448056"/>
            <a:ext cx="3211067" cy="8077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1400" y="8851"/>
            <a:ext cx="8601456" cy="48283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398" y="1778137"/>
            <a:ext cx="10491203" cy="805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1E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8879" y="3272552"/>
            <a:ext cx="10494241" cy="3537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4814" y="1438761"/>
            <a:ext cx="6450386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GB" sz="2000" spc="-95" dirty="0">
                <a:solidFill>
                  <a:srgbClr val="067A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 club</a:t>
            </a:r>
            <a:endParaRPr lang="en-GB" sz="2000" kern="0" spc="-100" dirty="0">
              <a:solidFill>
                <a:srgbClr val="1F1E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0FCA07A-F340-FB78-4E51-D74CC0EE8A0A}"/>
              </a:ext>
            </a:extLst>
          </p:cNvPr>
          <p:cNvSpPr/>
          <p:nvPr/>
        </p:nvSpPr>
        <p:spPr>
          <a:xfrm>
            <a:off x="7543800" y="2650078"/>
            <a:ext cx="4648200" cy="420792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864815" y="3272552"/>
            <a:ext cx="9193586" cy="2596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9050" algn="just">
              <a:lnSpc>
                <a:spcPct val="100000"/>
              </a:lnSpc>
              <a:spcBef>
                <a:spcPts val="105"/>
              </a:spcBef>
            </a:pPr>
            <a:r>
              <a:rPr lang="en-GB" sz="1350" spc="-5" dirty="0">
                <a:latin typeface="Tahoma"/>
                <a:cs typeface="Tahoma"/>
              </a:rPr>
              <a:t>When dealing with games, problems and algorithms, one of the first issues one encounters is, plain and simple, that some are more complicated that others. Hence;</a:t>
            </a:r>
          </a:p>
          <a:p>
            <a:pPr marL="25400" marR="19050" algn="just">
              <a:lnSpc>
                <a:spcPct val="100000"/>
              </a:lnSpc>
              <a:spcBef>
                <a:spcPts val="105"/>
              </a:spcBef>
            </a:pPr>
            <a:endParaRPr lang="en-GB" sz="1350" i="1" spc="-5" dirty="0">
              <a:latin typeface="Tahoma"/>
              <a:cs typeface="Tahoma"/>
            </a:endParaRPr>
          </a:p>
          <a:p>
            <a:pPr marL="25400" marR="19050" algn="just">
              <a:lnSpc>
                <a:spcPct val="100000"/>
              </a:lnSpc>
              <a:spcBef>
                <a:spcPts val="105"/>
              </a:spcBef>
            </a:pPr>
            <a:r>
              <a:rPr lang="en-GB" sz="1350" i="1" spc="-5" dirty="0">
                <a:latin typeface="Tahoma"/>
                <a:cs typeface="Tahoma"/>
              </a:rPr>
              <a:t>How do we measure how complicated is a problem?</a:t>
            </a:r>
          </a:p>
          <a:p>
            <a:pPr marL="25400" marR="19050" algn="just">
              <a:spcBef>
                <a:spcPts val="105"/>
              </a:spcBef>
            </a:pPr>
            <a:r>
              <a:rPr lang="en-GB" sz="1350" i="1" spc="-5" dirty="0">
                <a:latin typeface="Tahoma"/>
                <a:cs typeface="Tahoma"/>
              </a:rPr>
              <a:t>What are complexity classes and how problems group based on difficulty?</a:t>
            </a:r>
          </a:p>
          <a:p>
            <a:pPr marL="25400" marR="19050" algn="just">
              <a:lnSpc>
                <a:spcPct val="100000"/>
              </a:lnSpc>
              <a:spcBef>
                <a:spcPts val="105"/>
              </a:spcBef>
            </a:pPr>
            <a:r>
              <a:rPr lang="en-GB" sz="1350" i="1" spc="-5" dirty="0">
                <a:latin typeface="Tahoma"/>
                <a:cs typeface="Tahoma"/>
              </a:rPr>
              <a:t>Why are factorization and circuit finding examples of “difficult” , or “NP”  problems?</a:t>
            </a:r>
          </a:p>
          <a:p>
            <a:pPr marL="25400" marR="19050" algn="just">
              <a:lnSpc>
                <a:spcPct val="100000"/>
              </a:lnSpc>
              <a:spcBef>
                <a:spcPts val="105"/>
              </a:spcBef>
            </a:pPr>
            <a:r>
              <a:rPr lang="en-GB" sz="1350" i="1" spc="-5" dirty="0">
                <a:latin typeface="Tahoma"/>
                <a:cs typeface="Tahoma"/>
              </a:rPr>
              <a:t>How do they relate to security, cryptography, protein modelling, genome alignment and assembly?</a:t>
            </a:r>
          </a:p>
          <a:p>
            <a:pPr marL="25400" marR="19050" algn="just">
              <a:lnSpc>
                <a:spcPct val="100000"/>
              </a:lnSpc>
              <a:spcBef>
                <a:spcPts val="105"/>
              </a:spcBef>
            </a:pPr>
            <a:endParaRPr lang="en-GB" sz="1350" spc="-5" dirty="0">
              <a:latin typeface="Tahoma"/>
              <a:cs typeface="Tahoma"/>
            </a:endParaRPr>
          </a:p>
          <a:p>
            <a:pPr marL="25400" marR="19050" algn="just">
              <a:lnSpc>
                <a:spcPct val="100000"/>
              </a:lnSpc>
              <a:spcBef>
                <a:spcPts val="105"/>
              </a:spcBef>
            </a:pPr>
            <a:r>
              <a:rPr lang="en-GB" sz="1350" spc="-5" dirty="0">
                <a:latin typeface="Tahoma"/>
                <a:cs typeface="Tahoma"/>
              </a:rPr>
              <a:t>Such questions are studied by </a:t>
            </a:r>
            <a:r>
              <a:rPr lang="en-GB" sz="1350" i="1" spc="-5" dirty="0">
                <a:latin typeface="Tahoma"/>
                <a:cs typeface="Tahoma"/>
              </a:rPr>
              <a:t>Complexity Theory</a:t>
            </a:r>
            <a:r>
              <a:rPr lang="en-GB" sz="1350" spc="-5" dirty="0">
                <a:latin typeface="Tahoma"/>
                <a:cs typeface="Tahoma"/>
              </a:rPr>
              <a:t>, the branch of Computation and Mathematics describing how difficult is indeed a problem to be solved, and how that difficulty scales in different scenarios. Join next Monday for a brief overview of such a fascinating field, where we will discuss problems, algorithms, complexity, and their implication in some of the open problems in Genomics, Biology and Bioinformatics up to date.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1BE860C6-26DB-CADD-A5E8-C9027559B16E}"/>
              </a:ext>
            </a:extLst>
          </p:cNvPr>
          <p:cNvSpPr/>
          <p:nvPr/>
        </p:nvSpPr>
        <p:spPr>
          <a:xfrm>
            <a:off x="9296400" y="4274600"/>
            <a:ext cx="2895599" cy="2583400"/>
          </a:xfrm>
          <a:prstGeom prst="triangle">
            <a:avLst>
              <a:gd name="adj" fmla="val 100000"/>
            </a:avLst>
          </a:prstGeom>
          <a:solidFill>
            <a:srgbClr val="3BB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FF9556-CF99-9913-1C91-93E78914C317}"/>
              </a:ext>
            </a:extLst>
          </p:cNvPr>
          <p:cNvGrpSpPr/>
          <p:nvPr/>
        </p:nvGrpSpPr>
        <p:grpSpPr>
          <a:xfrm>
            <a:off x="8580120" y="5791200"/>
            <a:ext cx="3178175" cy="738664"/>
            <a:chOff x="8686800" y="5937171"/>
            <a:chExt cx="3178175" cy="738664"/>
          </a:xfrm>
        </p:grpSpPr>
        <p:grpSp>
          <p:nvGrpSpPr>
            <p:cNvPr id="6" name="object 6"/>
            <p:cNvGrpSpPr/>
            <p:nvPr/>
          </p:nvGrpSpPr>
          <p:grpSpPr>
            <a:xfrm>
              <a:off x="8686800" y="5943600"/>
              <a:ext cx="3178175" cy="725805"/>
              <a:chOff x="8232457" y="6136957"/>
              <a:chExt cx="3178175" cy="72580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237219" y="6141720"/>
                <a:ext cx="3168650" cy="716280"/>
              </a:xfrm>
              <a:custGeom>
                <a:avLst/>
                <a:gdLst/>
                <a:ahLst/>
                <a:cxnLst/>
                <a:rect l="l" t="t" r="r" b="b"/>
                <a:pathLst>
                  <a:path w="3168650" h="716279">
                    <a:moveTo>
                      <a:pt x="3168396" y="0"/>
                    </a:moveTo>
                    <a:lnTo>
                      <a:pt x="0" y="0"/>
                    </a:lnTo>
                    <a:lnTo>
                      <a:pt x="0" y="716279"/>
                    </a:lnTo>
                    <a:lnTo>
                      <a:pt x="3168396" y="716279"/>
                    </a:lnTo>
                    <a:lnTo>
                      <a:pt x="3168396" y="0"/>
                    </a:lnTo>
                    <a:close/>
                  </a:path>
                </a:pathLst>
              </a:custGeom>
              <a:solidFill>
                <a:srgbClr val="1F1E5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8237219" y="6141720"/>
                <a:ext cx="3168650" cy="716280"/>
              </a:xfrm>
              <a:custGeom>
                <a:avLst/>
                <a:gdLst/>
                <a:ahLst/>
                <a:cxnLst/>
                <a:rect l="l" t="t" r="r" b="b"/>
                <a:pathLst>
                  <a:path w="3168650" h="716279">
                    <a:moveTo>
                      <a:pt x="0" y="0"/>
                    </a:moveTo>
                    <a:lnTo>
                      <a:pt x="3168396" y="0"/>
                    </a:lnTo>
                    <a:lnTo>
                      <a:pt x="3168396" y="716279"/>
                    </a:lnTo>
                    <a:lnTo>
                      <a:pt x="0" y="716279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1F1E5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E857E3-FBC8-B391-5A08-29FCE9642F68}"/>
                </a:ext>
              </a:extLst>
            </p:cNvPr>
            <p:cNvSpPr txBox="1"/>
            <p:nvPr/>
          </p:nvSpPr>
          <p:spPr>
            <a:xfrm>
              <a:off x="8691562" y="5937171"/>
              <a:ext cx="316865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Monday, 19th June 2023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12.00 – 13.00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LMS Seminar Room A, 7th Floor</a:t>
              </a:r>
            </a:p>
          </p:txBody>
        </p:sp>
      </p:grpSp>
      <p:sp>
        <p:nvSpPr>
          <p:cNvPr id="24" name="object 2">
            <a:extLst>
              <a:ext uri="{FF2B5EF4-FFF2-40B4-BE49-F238E27FC236}">
                <a16:creationId xmlns:a16="http://schemas.microsoft.com/office/drawing/2014/main" id="{85C89E0F-FD22-BF04-3ED5-FE2B4BB96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4814" y="1879478"/>
            <a:ext cx="6998202" cy="40652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lang="en-GB" spc="-105" dirty="0"/>
              <a:t>What makes a problem complicated?</a:t>
            </a:r>
            <a:endParaRPr lang="en-GB" spc="-100" dirty="0"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6FFB1725-45FF-8259-4E4F-37A972F240EE}"/>
              </a:ext>
            </a:extLst>
          </p:cNvPr>
          <p:cNvSpPr txBox="1"/>
          <p:nvPr/>
        </p:nvSpPr>
        <p:spPr>
          <a:xfrm>
            <a:off x="868680" y="2359987"/>
            <a:ext cx="7711440" cy="70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200" spc="-15" dirty="0">
                <a:solidFill>
                  <a:srgbClr val="067A9A"/>
                </a:solidFill>
                <a:latin typeface="Calibri"/>
                <a:cs typeface="Calibri"/>
              </a:rPr>
              <a:t>Jesús Urtasun </a:t>
            </a:r>
            <a:r>
              <a:rPr lang="en-GB" sz="2200" spc="-15" dirty="0" err="1">
                <a:solidFill>
                  <a:srgbClr val="067A9A"/>
                </a:solidFill>
                <a:latin typeface="Calibri"/>
                <a:cs typeface="Calibri"/>
              </a:rPr>
              <a:t>Elizari</a:t>
            </a:r>
            <a:endParaRPr lang="en-GB" sz="2200" spc="-15" dirty="0">
              <a:solidFill>
                <a:srgbClr val="067A9A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200" spc="-15" dirty="0">
                <a:solidFill>
                  <a:srgbClr val="067A9A"/>
                </a:solidFill>
                <a:latin typeface="Calibri"/>
                <a:cs typeface="Calibri"/>
              </a:rPr>
              <a:t>Bioinformatics Facility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194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What makes a problem complicated?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Velazquez Pimentel, Sofia</dc:creator>
  <cp:lastModifiedBy>Urtasun, Jesus</cp:lastModifiedBy>
  <cp:revision>14</cp:revision>
  <dcterms:created xsi:type="dcterms:W3CDTF">2023-05-02T23:14:01Z</dcterms:created>
  <dcterms:modified xsi:type="dcterms:W3CDTF">2023-06-12T09:18:21Z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2023-05-02T00:00:00Z</vt:filetime>
  </property>
</Properties>
</file>