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4"/>
  </p:notesMasterIdLst>
  <p:sldIdLst>
    <p:sldId id="763" r:id="rId3"/>
    <p:sldId id="764" r:id="rId4"/>
    <p:sldId id="791" r:id="rId5"/>
    <p:sldId id="805" r:id="rId6"/>
    <p:sldId id="794" r:id="rId7"/>
    <p:sldId id="806" r:id="rId8"/>
    <p:sldId id="769" r:id="rId9"/>
    <p:sldId id="767" r:id="rId10"/>
    <p:sldId id="795" r:id="rId11"/>
    <p:sldId id="810" r:id="rId12"/>
    <p:sldId id="807" r:id="rId13"/>
    <p:sldId id="768" r:id="rId14"/>
    <p:sldId id="770" r:id="rId15"/>
    <p:sldId id="781" r:id="rId16"/>
    <p:sldId id="816" r:id="rId17"/>
    <p:sldId id="773" r:id="rId18"/>
    <p:sldId id="771" r:id="rId19"/>
    <p:sldId id="772" r:id="rId20"/>
    <p:sldId id="777" r:id="rId21"/>
    <p:sldId id="814" r:id="rId22"/>
    <p:sldId id="802" r:id="rId23"/>
    <p:sldId id="811" r:id="rId24"/>
    <p:sldId id="803" r:id="rId25"/>
    <p:sldId id="804" r:id="rId26"/>
    <p:sldId id="812" r:id="rId27"/>
    <p:sldId id="809" r:id="rId28"/>
    <p:sldId id="813" r:id="rId29"/>
    <p:sldId id="800" r:id="rId30"/>
    <p:sldId id="815" r:id="rId31"/>
    <p:sldId id="779" r:id="rId32"/>
    <p:sldId id="799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戴维 罗" initials="戴维" lastIdx="1" clrIdx="0"/>
  <p:cmAuthor id="2" name="张 骏成" initials="张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2455"/>
    <a:srgbClr val="A71C73"/>
    <a:srgbClr val="00B0F0"/>
    <a:srgbClr val="ED7D31"/>
    <a:srgbClr val="AE5A21"/>
    <a:srgbClr val="FFC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2F12A-125A-4296-B3D9-510DBC21EE78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BE9EC-D7ED-4879-8B30-CD5D93E53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E9EC-D7ED-4879-8B30-CD5D93E533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7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E9EC-D7ED-4879-8B30-CD5D93E533E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97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E9EC-D7ED-4879-8B30-CD5D93E533E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9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E9EC-D7ED-4879-8B30-CD5D93E533E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E9EC-D7ED-4879-8B30-CD5D93E533E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9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E9EC-D7ED-4879-8B30-CD5D93E533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2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E9EC-D7ED-4879-8B30-CD5D93E533E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08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E9EC-D7ED-4879-8B30-CD5D93E533E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46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BE9EC-D7ED-4879-8B30-CD5D93E533E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7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31A5-ACAD-4E82-82D1-B5BE35617067}" type="datetimeFigureOut">
              <a:rPr lang="zh-CN" altLang="en-US" smtClean="0"/>
              <a:t>2022/5/26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95D7-39B4-4C39-A263-A3E1CBEAB5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8.png"/><Relationship Id="rId7" Type="http://schemas.openxmlformats.org/officeDocument/2006/relationships/image" Target="../media/image1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12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0.png"/><Relationship Id="rId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280.png"/><Relationship Id="rId7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70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380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8.png"/><Relationship Id="rId7" Type="http://schemas.openxmlformats.org/officeDocument/2006/relationships/image" Target="../media/image1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2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8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290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1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78.png"/><Relationship Id="rId3" Type="http://schemas.openxmlformats.org/officeDocument/2006/relationships/image" Target="../media/image73.png"/><Relationship Id="rId12" Type="http://schemas.openxmlformats.org/officeDocument/2006/relationships/image" Target="../media/image12.png"/><Relationship Id="rId17" Type="http://schemas.openxmlformats.org/officeDocument/2006/relationships/image" Target="../media/image77.png"/><Relationship Id="rId2" Type="http://schemas.openxmlformats.org/officeDocument/2006/relationships/image" Target="../media/image7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0.png"/><Relationship Id="rId5" Type="http://schemas.openxmlformats.org/officeDocument/2006/relationships/image" Target="../media/image11.png"/><Relationship Id="rId15" Type="http://schemas.openxmlformats.org/officeDocument/2006/relationships/image" Target="../media/image75.png"/><Relationship Id="rId10" Type="http://schemas.openxmlformats.org/officeDocument/2006/relationships/image" Target="../media/image21.png"/><Relationship Id="rId4" Type="http://schemas.openxmlformats.org/officeDocument/2006/relationships/image" Target="../media/image74.png"/><Relationship Id="rId9" Type="http://schemas.openxmlformats.org/officeDocument/2006/relationships/image" Target="../media/image35.png"/><Relationship Id="rId1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0.png"/><Relationship Id="rId18" Type="http://schemas.openxmlformats.org/officeDocument/2006/relationships/image" Target="../media/image88.png"/><Relationship Id="rId3" Type="http://schemas.openxmlformats.org/officeDocument/2006/relationships/image" Target="../media/image80.png"/><Relationship Id="rId21" Type="http://schemas.openxmlformats.org/officeDocument/2006/relationships/image" Target="../media/image91.png"/><Relationship Id="rId7" Type="http://schemas.openxmlformats.org/officeDocument/2006/relationships/image" Target="../media/image84.png"/><Relationship Id="rId12" Type="http://schemas.openxmlformats.org/officeDocument/2006/relationships/image" Target="../media/image86.png"/><Relationship Id="rId17" Type="http://schemas.openxmlformats.org/officeDocument/2006/relationships/image" Target="../media/image87.png"/><Relationship Id="rId2" Type="http://schemas.openxmlformats.org/officeDocument/2006/relationships/image" Target="../media/image79.png"/><Relationship Id="rId16" Type="http://schemas.openxmlformats.org/officeDocument/2006/relationships/image" Target="../media/image860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5.png"/><Relationship Id="rId24" Type="http://schemas.openxmlformats.org/officeDocument/2006/relationships/image" Target="../media/image20.png"/><Relationship Id="rId5" Type="http://schemas.openxmlformats.org/officeDocument/2006/relationships/image" Target="../media/image82.png"/><Relationship Id="rId15" Type="http://schemas.openxmlformats.org/officeDocument/2006/relationships/image" Target="../media/image850.png"/><Relationship Id="rId23" Type="http://schemas.openxmlformats.org/officeDocument/2006/relationships/image" Target="../media/image19.png"/><Relationship Id="rId10" Type="http://schemas.openxmlformats.org/officeDocument/2006/relationships/image" Target="../media/image800.png"/><Relationship Id="rId19" Type="http://schemas.openxmlformats.org/officeDocument/2006/relationships/image" Target="../media/image89.png"/><Relationship Id="rId4" Type="http://schemas.openxmlformats.org/officeDocument/2006/relationships/image" Target="../media/image81.png"/><Relationship Id="rId9" Type="http://schemas.openxmlformats.org/officeDocument/2006/relationships/image" Target="../media/image790.png"/><Relationship Id="rId14" Type="http://schemas.openxmlformats.org/officeDocument/2006/relationships/image" Target="../media/image840.png"/><Relationship Id="rId22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94.png"/><Relationship Id="rId7" Type="http://schemas.openxmlformats.org/officeDocument/2006/relationships/image" Target="../media/image1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0.png"/><Relationship Id="rId5" Type="http://schemas.openxmlformats.org/officeDocument/2006/relationships/image" Target="../media/image96.png"/><Relationship Id="rId10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9.png"/><Relationship Id="rId3" Type="http://schemas.openxmlformats.org/officeDocument/2006/relationships/image" Target="../media/image99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9.png"/><Relationship Id="rId5" Type="http://schemas.openxmlformats.org/officeDocument/2006/relationships/image" Target="../media/image101.png"/><Relationship Id="rId15" Type="http://schemas.openxmlformats.org/officeDocument/2006/relationships/image" Target="../media/image104.png"/><Relationship Id="rId10" Type="http://schemas.openxmlformats.org/officeDocument/2006/relationships/image" Target="../media/image11.png"/><Relationship Id="rId4" Type="http://schemas.openxmlformats.org/officeDocument/2006/relationships/image" Target="../media/image100.png"/><Relationship Id="rId9" Type="http://schemas.openxmlformats.org/officeDocument/2006/relationships/image" Target="../media/image103.png"/><Relationship Id="rId1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8.png"/><Relationship Id="rId18" Type="http://schemas.openxmlformats.org/officeDocument/2006/relationships/image" Target="../media/image112.png"/><Relationship Id="rId3" Type="http://schemas.openxmlformats.org/officeDocument/2006/relationships/image" Target="../media/image101.png"/><Relationship Id="rId7" Type="http://schemas.openxmlformats.org/officeDocument/2006/relationships/image" Target="../media/image107.png"/><Relationship Id="rId12" Type="http://schemas.openxmlformats.org/officeDocument/2006/relationships/image" Target="../media/image20.png"/><Relationship Id="rId17" Type="http://schemas.openxmlformats.org/officeDocument/2006/relationships/image" Target="../media/image111.png"/><Relationship Id="rId2" Type="http://schemas.openxmlformats.org/officeDocument/2006/relationships/image" Target="../media/image105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109.png"/><Relationship Id="rId10" Type="http://schemas.openxmlformats.org/officeDocument/2006/relationships/image" Target="../media/image12.png"/><Relationship Id="rId19" Type="http://schemas.openxmlformats.org/officeDocument/2006/relationships/image" Target="../media/image113.png"/><Relationship Id="rId4" Type="http://schemas.openxmlformats.org/officeDocument/2006/relationships/image" Target="../media/image21.png"/><Relationship Id="rId9" Type="http://schemas.openxmlformats.org/officeDocument/2006/relationships/image" Target="../media/image9.png"/><Relationship Id="rId1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07.png"/><Relationship Id="rId7" Type="http://schemas.openxmlformats.org/officeDocument/2006/relationships/image" Target="../media/image115.png"/><Relationship Id="rId12" Type="http://schemas.openxmlformats.org/officeDocument/2006/relationships/image" Target="../media/image11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8.png"/><Relationship Id="rId5" Type="http://schemas.openxmlformats.org/officeDocument/2006/relationships/image" Target="../media/image9.png"/><Relationship Id="rId10" Type="http://schemas.openxmlformats.org/officeDocument/2006/relationships/image" Target="../media/image75.png"/><Relationship Id="rId4" Type="http://schemas.openxmlformats.org/officeDocument/2006/relationships/image" Target="../media/image11.png"/><Relationship Id="rId9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8" Type="http://schemas.openxmlformats.org/officeDocument/2006/relationships/image" Target="../media/image17.png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3.bin"/><Relationship Id="rId7" Type="http://schemas.openxmlformats.org/officeDocument/2006/relationships/oleObject" Target="../embeddings/oleObject1.bin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openxmlformats.org/officeDocument/2006/relationships/image" Target="../media/image4.wmf"/><Relationship Id="rId19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oleObject" Target="../embeddings/oleObject2.bin"/><Relationship Id="rId22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"/>
          <p:cNvGrpSpPr/>
          <p:nvPr/>
        </p:nvGrpSpPr>
        <p:grpSpPr>
          <a:xfrm>
            <a:off x="-1533442" y="-6718508"/>
            <a:ext cx="20296289" cy="20296289"/>
            <a:chOff x="0" y="0"/>
            <a:chExt cx="40592576" cy="40592576"/>
          </a:xfrm>
        </p:grpSpPr>
        <p:grpSp>
          <p:nvGrpSpPr>
            <p:cNvPr id="3" name="Group"/>
            <p:cNvGrpSpPr/>
            <p:nvPr/>
          </p:nvGrpSpPr>
          <p:grpSpPr>
            <a:xfrm>
              <a:off x="0" y="0"/>
              <a:ext cx="40592576" cy="40592576"/>
              <a:chOff x="0" y="0"/>
              <a:chExt cx="40592575" cy="40592575"/>
            </a:xfrm>
          </p:grpSpPr>
          <p:grpSp>
            <p:nvGrpSpPr>
              <p:cNvPr id="5" name="Group"/>
              <p:cNvGrpSpPr/>
              <p:nvPr/>
            </p:nvGrpSpPr>
            <p:grpSpPr>
              <a:xfrm>
                <a:off x="0" y="0"/>
                <a:ext cx="40592575" cy="40592575"/>
                <a:chOff x="0" y="0"/>
                <a:chExt cx="40592574" cy="40592574"/>
              </a:xfrm>
            </p:grpSpPr>
            <p:sp>
              <p:nvSpPr>
                <p:cNvPr id="8" name="Circle"/>
                <p:cNvSpPr/>
                <p:nvPr/>
              </p:nvSpPr>
              <p:spPr>
                <a:xfrm>
                  <a:off x="13224549" y="11890523"/>
                  <a:ext cx="16811526" cy="16811526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3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  <p:sp>
              <p:nvSpPr>
                <p:cNvPr id="9" name="Circle"/>
                <p:cNvSpPr/>
                <p:nvPr/>
              </p:nvSpPr>
              <p:spPr>
                <a:xfrm>
                  <a:off x="14917473" y="13583447"/>
                  <a:ext cx="13425681" cy="13425681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17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  <p:sp>
              <p:nvSpPr>
                <p:cNvPr id="10" name="Circle"/>
                <p:cNvSpPr/>
                <p:nvPr/>
              </p:nvSpPr>
              <p:spPr>
                <a:xfrm>
                  <a:off x="16319846" y="14985821"/>
                  <a:ext cx="10620935" cy="10620935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35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  <p:sp>
              <p:nvSpPr>
                <p:cNvPr id="11" name="Circle"/>
                <p:cNvSpPr/>
                <p:nvPr/>
              </p:nvSpPr>
              <p:spPr>
                <a:xfrm>
                  <a:off x="17544954" y="16210928"/>
                  <a:ext cx="8170717" cy="8170717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50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  <p:sp>
              <p:nvSpPr>
                <p:cNvPr id="12" name="Circle"/>
                <p:cNvSpPr/>
                <p:nvPr/>
              </p:nvSpPr>
              <p:spPr>
                <a:xfrm>
                  <a:off x="18569786" y="17235760"/>
                  <a:ext cx="6121055" cy="6121055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60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highlight>
                      <a:srgbClr val="FFFF00"/>
                    </a:highlight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  <p:sp>
              <p:nvSpPr>
                <p:cNvPr id="13" name="Circle"/>
                <p:cNvSpPr/>
                <p:nvPr/>
              </p:nvSpPr>
              <p:spPr>
                <a:xfrm>
                  <a:off x="6760587" y="5426561"/>
                  <a:ext cx="29739451" cy="29739451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5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  <p:sp>
              <p:nvSpPr>
                <p:cNvPr id="14" name="Circle"/>
                <p:cNvSpPr/>
                <p:nvPr/>
              </p:nvSpPr>
              <p:spPr>
                <a:xfrm>
                  <a:off x="4095090" y="2761064"/>
                  <a:ext cx="35070447" cy="35070447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15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  <p:sp>
              <p:nvSpPr>
                <p:cNvPr id="15" name="Circle"/>
                <p:cNvSpPr/>
                <p:nvPr/>
              </p:nvSpPr>
              <p:spPr>
                <a:xfrm>
                  <a:off x="0" y="0"/>
                  <a:ext cx="40592574" cy="40592574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36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  <p:sp>
              <p:nvSpPr>
                <p:cNvPr id="16" name="Circle"/>
                <p:cNvSpPr/>
                <p:nvPr/>
              </p:nvSpPr>
              <p:spPr>
                <a:xfrm>
                  <a:off x="9235995" y="7901969"/>
                  <a:ext cx="24788634" cy="24788634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2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</p:grpSp>
          <p:sp>
            <p:nvSpPr>
              <p:cNvPr id="6" name="Circle"/>
              <p:cNvSpPr/>
              <p:nvPr/>
            </p:nvSpPr>
            <p:spPr>
              <a:xfrm>
                <a:off x="25521886" y="16695885"/>
                <a:ext cx="250164" cy="250164"/>
              </a:xfrm>
              <a:prstGeom prst="ellipse">
                <a:avLst/>
              </a:prstGeom>
              <a:solidFill>
                <a:srgbClr val="E5E8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50" hangingPunct="0"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 kern="0" dirty="0">
                  <a:solidFill>
                    <a:srgbClr val="FFFF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Helvetica Light"/>
                </a:endParaRPr>
              </a:p>
            </p:txBody>
          </p:sp>
          <p:sp>
            <p:nvSpPr>
              <p:cNvPr id="7" name="Circle"/>
              <p:cNvSpPr/>
              <p:nvPr/>
            </p:nvSpPr>
            <p:spPr>
              <a:xfrm>
                <a:off x="24791682" y="24157760"/>
                <a:ext cx="447760" cy="447760"/>
              </a:xfrm>
              <a:prstGeom prst="ellipse">
                <a:avLst/>
              </a:prstGeom>
              <a:solidFill>
                <a:srgbClr val="E8ECE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50" hangingPunct="0"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 kern="0" dirty="0">
                  <a:solidFill>
                    <a:srgbClr val="FFFF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Helvetica Light"/>
                </a:endParaRPr>
              </a:p>
            </p:txBody>
          </p:sp>
        </p:grpSp>
        <p:sp>
          <p:nvSpPr>
            <p:cNvPr id="4" name="Circle"/>
            <p:cNvSpPr/>
            <p:nvPr/>
          </p:nvSpPr>
          <p:spPr>
            <a:xfrm>
              <a:off x="16060525" y="15740097"/>
              <a:ext cx="637968" cy="637968"/>
            </a:xfrm>
            <a:prstGeom prst="ellipse">
              <a:avLst/>
            </a:prstGeom>
            <a:gradFill>
              <a:gsLst>
                <a:gs pos="93000">
                  <a:srgbClr val="FDADC4"/>
                </a:gs>
                <a:gs pos="0">
                  <a:srgbClr val="690220"/>
                </a:gs>
                <a:gs pos="100000">
                  <a:srgbClr val="690220"/>
                </a:gs>
              </a:gsLst>
              <a:lin ang="2277912" scaled="0"/>
            </a:gra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 hangingPunct="0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kern="0" dirty="0">
                <a:solidFill>
                  <a:srgbClr val="FFFF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Helvetica Light"/>
              </a:endParaRPr>
            </a:p>
          </p:txBody>
        </p:sp>
      </p:grpSp>
      <p:pic>
        <p:nvPicPr>
          <p:cNvPr id="17" name="图片 16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610" y="2202815"/>
            <a:ext cx="2452370" cy="2452370"/>
          </a:xfrm>
          <a:prstGeom prst="rect">
            <a:avLst/>
          </a:prstGeom>
        </p:spPr>
      </p:pic>
      <p:sp>
        <p:nvSpPr>
          <p:cNvPr id="18" name="Freeform: Shape 18" descr="e7d195523061f1c0c2b73831c94a3edc981f60e396d3e182073EE1468018468A7F192AE5E5CD515B6C3125F8AF6E4EE646174E8CF0B46FD19828DCE8CDA3B3A044A74F0E769C5FA8CB87AB6FC303C8BA3785FAC64AF5424750B03A6C170E37CDA0B6B64BA161591DE1BFC1FD4191A352FD5D4675E7B80AF85C8B685208968241190935F4F9452E1C38A077DA3E528817"/>
          <p:cNvSpPr/>
          <p:nvPr/>
        </p:nvSpPr>
        <p:spPr>
          <a:xfrm rot="16200000" flipH="1">
            <a:off x="2973395" y="-581285"/>
            <a:ext cx="1004559" cy="2167132"/>
          </a:xfrm>
          <a:custGeom>
            <a:avLst/>
            <a:gdLst>
              <a:gd name="connsiteX0" fmla="*/ 0 w 1632422"/>
              <a:gd name="connsiteY0" fmla="*/ 0 h 3521624"/>
              <a:gd name="connsiteX1" fmla="*/ 63671 w 1632422"/>
              <a:gd name="connsiteY1" fmla="*/ 17890 h 3521624"/>
              <a:gd name="connsiteX2" fmla="*/ 539327 w 1632422"/>
              <a:gd name="connsiteY2" fmla="*/ 1148306 h 3521624"/>
              <a:gd name="connsiteX3" fmla="*/ 1189419 w 1632422"/>
              <a:gd name="connsiteY3" fmla="*/ 2250535 h 3521624"/>
              <a:gd name="connsiteX4" fmla="*/ 694180 w 1632422"/>
              <a:gd name="connsiteY4" fmla="*/ 3401501 h 3521624"/>
              <a:gd name="connsiteX5" fmla="*/ 41850 w 1632422"/>
              <a:gd name="connsiteY5" fmla="*/ 3521557 h 3521624"/>
              <a:gd name="connsiteX6" fmla="*/ 0 w 1632422"/>
              <a:gd name="connsiteY6" fmla="*/ 3521624 h 3521624"/>
              <a:gd name="connsiteX7" fmla="*/ 0 w 1632422"/>
              <a:gd name="connsiteY7" fmla="*/ 0 h 352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2422" h="3521624">
                <a:moveTo>
                  <a:pt x="0" y="0"/>
                </a:moveTo>
                <a:lnTo>
                  <a:pt x="63671" y="17890"/>
                </a:lnTo>
                <a:cubicBezTo>
                  <a:pt x="613508" y="211723"/>
                  <a:pt x="539327" y="1148306"/>
                  <a:pt x="539327" y="1148306"/>
                </a:cubicBezTo>
                <a:cubicBezTo>
                  <a:pt x="399903" y="1946850"/>
                  <a:pt x="1189419" y="2250535"/>
                  <a:pt x="1189419" y="2250535"/>
                </a:cubicBezTo>
                <a:cubicBezTo>
                  <a:pt x="2420870" y="2961514"/>
                  <a:pt x="694180" y="3401501"/>
                  <a:pt x="694180" y="3401501"/>
                </a:cubicBezTo>
                <a:cubicBezTo>
                  <a:pt x="466953" y="3478978"/>
                  <a:pt x="248583" y="3515345"/>
                  <a:pt x="41850" y="3521557"/>
                </a:cubicBezTo>
                <a:lnTo>
                  <a:pt x="0" y="352162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ircle"/>
          <p:cNvSpPr/>
          <p:nvPr/>
        </p:nvSpPr>
        <p:spPr>
          <a:xfrm>
            <a:off x="7491821" y="4471993"/>
            <a:ext cx="260363" cy="260363"/>
          </a:xfrm>
          <a:prstGeom prst="ellipse">
            <a:avLst/>
          </a:prstGeom>
          <a:gradFill>
            <a:gsLst>
              <a:gs pos="93000">
                <a:srgbClr val="FDADC4"/>
              </a:gs>
              <a:gs pos="0">
                <a:srgbClr val="690220"/>
              </a:gs>
              <a:gs pos="100000">
                <a:srgbClr val="690220"/>
              </a:gs>
            </a:gsLst>
            <a:lin ang="2277912" scaled="0"/>
          </a:gra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 dirty="0">
              <a:solidFill>
                <a:srgbClr val="FFFF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Helvetica Light"/>
            </a:endParaRPr>
          </a:p>
        </p:txBody>
      </p:sp>
      <p:sp>
        <p:nvSpPr>
          <p:cNvPr id="20" name="Circle"/>
          <p:cNvSpPr/>
          <p:nvPr/>
        </p:nvSpPr>
        <p:spPr>
          <a:xfrm>
            <a:off x="8888830" y="1809046"/>
            <a:ext cx="194899" cy="194899"/>
          </a:xfrm>
          <a:prstGeom prst="ellipse">
            <a:avLst/>
          </a:prstGeom>
          <a:gradFill>
            <a:gsLst>
              <a:gs pos="93000">
                <a:srgbClr val="FDADC4"/>
              </a:gs>
              <a:gs pos="0">
                <a:srgbClr val="690220"/>
              </a:gs>
              <a:gs pos="100000">
                <a:srgbClr val="690220"/>
              </a:gs>
            </a:gsLst>
            <a:lin ang="2277912" scaled="0"/>
          </a:gra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 dirty="0">
              <a:solidFill>
                <a:srgbClr val="FFFF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Helvetica Light"/>
            </a:endParaRPr>
          </a:p>
        </p:txBody>
      </p:sp>
      <p:sp>
        <p:nvSpPr>
          <p:cNvPr id="21" name="Circle"/>
          <p:cNvSpPr/>
          <p:nvPr/>
        </p:nvSpPr>
        <p:spPr>
          <a:xfrm>
            <a:off x="5735960" y="5733256"/>
            <a:ext cx="318984" cy="318984"/>
          </a:xfrm>
          <a:prstGeom prst="ellipse">
            <a:avLst/>
          </a:prstGeom>
          <a:gradFill>
            <a:gsLst>
              <a:gs pos="93000">
                <a:srgbClr val="FDADC4"/>
              </a:gs>
              <a:gs pos="0">
                <a:srgbClr val="690220"/>
              </a:gs>
              <a:gs pos="100000">
                <a:srgbClr val="690220"/>
              </a:gs>
            </a:gsLst>
            <a:lin ang="2277912" scaled="0"/>
          </a:gra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 dirty="0">
              <a:solidFill>
                <a:srgbClr val="FFFF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Helvetica Ligh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068591" y="4441806"/>
            <a:ext cx="2513331" cy="622367"/>
            <a:chOff x="1914302" y="4056930"/>
            <a:chExt cx="2513331" cy="622367"/>
          </a:xfrm>
        </p:grpSpPr>
        <p:sp>
          <p:nvSpPr>
            <p:cNvPr id="23" name="Rounded Rectangle"/>
            <p:cNvSpPr/>
            <p:nvPr/>
          </p:nvSpPr>
          <p:spPr>
            <a:xfrm>
              <a:off x="1914302" y="4056930"/>
              <a:ext cx="2513331" cy="62236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44762"/>
                </a:gs>
                <a:gs pos="100000">
                  <a:srgbClr val="A70575"/>
                </a:gs>
              </a:gsLst>
              <a:lin ang="2277912" scaled="0"/>
            </a:gradFill>
            <a:ln w="12700" cap="flat">
              <a:noFill/>
              <a:miter lim="400000"/>
            </a:ln>
            <a:effectLst>
              <a:outerShdw blurRad="279400" dist="112866" dir="5466904" rotWithShape="0">
                <a:srgbClr val="8B032A">
                  <a:alpha val="61000"/>
                </a:srgbClr>
              </a:outerShdw>
            </a:effectLst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 hangingPunct="0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kern="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Helvetica Light"/>
              </a:endParaRPr>
            </a:p>
          </p:txBody>
        </p:sp>
        <p:sp>
          <p:nvSpPr>
            <p:cNvPr id="24" name="more inform"/>
            <p:cNvSpPr txBox="1"/>
            <p:nvPr/>
          </p:nvSpPr>
          <p:spPr>
            <a:xfrm>
              <a:off x="2164875" y="4139524"/>
              <a:ext cx="2012185" cy="4197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spAutoFit/>
            </a:bodyPr>
            <a:lstStyle>
              <a:lvl1pPr algn="ctr">
                <a:lnSpc>
                  <a:spcPct val="100000"/>
                </a:lnSpc>
                <a:defRPr baseline="0">
                  <a:solidFill>
                    <a:srgbClr val="FFFFFF"/>
                  </a:solidFill>
                </a:defRPr>
              </a:lvl1pPr>
            </a:lstStyle>
            <a:p>
              <a:pPr defTabSz="412750" hangingPunct="0"/>
              <a:r>
                <a:rPr lang="en-US" altLang="zh-CN" sz="24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汉仪润圆-55W" panose="00020600040101010101" pitchFamily="18" charset="-122"/>
                  <a:cs typeface="Calibri" panose="020F0502020204030204" pitchFamily="34" charset="0"/>
                  <a:sym typeface="Open Sans" panose="020B0606030504020204"/>
                </a:rPr>
                <a:t>Yang Zheng</a:t>
              </a:r>
              <a:endParaRPr lang="zh-CN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汉仪润圆-55W" panose="00020600040101010101" pitchFamily="18" charset="-122"/>
                <a:cs typeface="Calibri" panose="020F0502020204030204" pitchFamily="34" charset="0"/>
                <a:sym typeface="Open Sans" panose="020B0606030504020204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-165553" y="5198926"/>
            <a:ext cx="6974567" cy="4603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Instructor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Qiao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 Light" panose="02010600030101010101" pitchFamily="2" charset="-122"/>
                <a:cs typeface="Calibri" panose="020F0502020204030204" pitchFamily="34" charset="0"/>
              </a:rPr>
              <a:t> Yan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等线 Light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548" y="2447529"/>
            <a:ext cx="4561482" cy="1569660"/>
          </a:xfrm>
          <a:prstGeom prst="rect">
            <a:avLst/>
          </a:prstGeom>
          <a:noFill/>
          <a:effectLst>
            <a:outerShdw blurRad="177800" dist="38100" dir="2700000" algn="tl" rotWithShape="0">
              <a:prstClr val="black">
                <a:alpha val="42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Number Theory in Public-Key Cryptography</a:t>
            </a:r>
            <a:endParaRPr lang="zh-CN" altLang="en-US" sz="32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汉仪润圆-55W" panose="00020600040101010101" pitchFamily="18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493010" y="1145540"/>
            <a:ext cx="2973705" cy="460375"/>
            <a:chOff x="1866" y="2545"/>
            <a:chExt cx="4683" cy="725"/>
          </a:xfrm>
        </p:grpSpPr>
        <p:grpSp>
          <p:nvGrpSpPr>
            <p:cNvPr id="7245" name="组合 7244"/>
            <p:cNvGrpSpPr/>
            <p:nvPr/>
          </p:nvGrpSpPr>
          <p:grpSpPr>
            <a:xfrm>
              <a:off x="1866" y="2708"/>
              <a:ext cx="400" cy="400"/>
              <a:chOff x="1029043" y="1658131"/>
              <a:chExt cx="253839" cy="253839"/>
            </a:xfrm>
          </p:grpSpPr>
          <p:sp>
            <p:nvSpPr>
              <p:cNvPr id="7241" name="椭圆 7240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2" name="椭圆 7241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55" name="文本框 7254"/>
            <p:cNvSpPr txBox="1"/>
            <p:nvPr/>
          </p:nvSpPr>
          <p:spPr>
            <a:xfrm>
              <a:off x="2681" y="2545"/>
              <a:ext cx="3868" cy="7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Methods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502472" y="1997684"/>
            <a:ext cx="5259070" cy="461645"/>
            <a:chOff x="1866" y="4272"/>
            <a:chExt cx="8282" cy="727"/>
          </a:xfrm>
        </p:grpSpPr>
        <p:grpSp>
          <p:nvGrpSpPr>
            <p:cNvPr id="7246" name="组合 7245"/>
            <p:cNvGrpSpPr/>
            <p:nvPr/>
          </p:nvGrpSpPr>
          <p:grpSpPr>
            <a:xfrm>
              <a:off x="1866" y="4435"/>
              <a:ext cx="400" cy="399"/>
              <a:chOff x="1029043" y="1658131"/>
              <a:chExt cx="253839" cy="253839"/>
            </a:xfrm>
          </p:grpSpPr>
          <p:sp>
            <p:nvSpPr>
              <p:cNvPr id="7247" name="椭圆 7246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8" name="椭圆 7247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58" name="文本框 7257"/>
            <p:cNvSpPr txBox="1"/>
            <p:nvPr/>
          </p:nvSpPr>
          <p:spPr>
            <a:xfrm>
              <a:off x="2681" y="4272"/>
              <a:ext cx="7467" cy="7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Proof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512041" y="2851098"/>
            <a:ext cx="5170170" cy="460375"/>
            <a:chOff x="1866" y="5943"/>
            <a:chExt cx="8142" cy="725"/>
          </a:xfrm>
        </p:grpSpPr>
        <p:grpSp>
          <p:nvGrpSpPr>
            <p:cNvPr id="7249" name="组合 7248"/>
            <p:cNvGrpSpPr/>
            <p:nvPr/>
          </p:nvGrpSpPr>
          <p:grpSpPr>
            <a:xfrm>
              <a:off x="1866" y="6106"/>
              <a:ext cx="400" cy="399"/>
              <a:chOff x="1029043" y="1658131"/>
              <a:chExt cx="253839" cy="253839"/>
            </a:xfrm>
          </p:grpSpPr>
          <p:sp>
            <p:nvSpPr>
              <p:cNvPr id="7250" name="椭圆 7249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1" name="椭圆 7250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681" y="5943"/>
              <a:ext cx="7327" cy="7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Details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-96520" y="189230"/>
            <a:ext cx="2310765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639" h="1134">
                <a:moveTo>
                  <a:pt x="0" y="0"/>
                </a:moveTo>
                <a:lnTo>
                  <a:pt x="3061" y="0"/>
                </a:lnTo>
                <a:lnTo>
                  <a:pt x="3061" y="3"/>
                </a:lnTo>
                <a:lnTo>
                  <a:pt x="3067" y="3"/>
                </a:lnTo>
                <a:cubicBezTo>
                  <a:pt x="3383" y="3"/>
                  <a:pt x="3639" y="256"/>
                  <a:pt x="3639" y="569"/>
                </a:cubicBezTo>
                <a:cubicBezTo>
                  <a:pt x="3639" y="881"/>
                  <a:pt x="3383" y="1134"/>
                  <a:pt x="3067" y="1134"/>
                </a:cubicBezTo>
                <a:lnTo>
                  <a:pt x="3061" y="1134"/>
                </a:lnTo>
                <a:lnTo>
                  <a:pt x="3061" y="1134"/>
                </a:lnTo>
                <a:lnTo>
                  <a:pt x="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77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7732" y="256887"/>
            <a:ext cx="1462259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汉仪润圆-55W" panose="00020600040101010101" pitchFamily="18" charset="-122"/>
                <a:cs typeface="Calibri" panose="020F0502020204030204" pitchFamily="34" charset="0"/>
              </a:rPr>
              <a:t>Catalog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汉仪润圆-55W" panose="00020600040101010101" pitchFamily="18" charset="-122"/>
              <a:cs typeface="Calibri" panose="020F050202020403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521610" y="3703242"/>
            <a:ext cx="5170170" cy="461645"/>
            <a:chOff x="1866" y="5943"/>
            <a:chExt cx="8142" cy="727"/>
          </a:xfrm>
        </p:grpSpPr>
        <p:grpSp>
          <p:nvGrpSpPr>
            <p:cNvPr id="40" name="组合 39"/>
            <p:cNvGrpSpPr/>
            <p:nvPr/>
          </p:nvGrpSpPr>
          <p:grpSpPr>
            <a:xfrm>
              <a:off x="1866" y="6106"/>
              <a:ext cx="400" cy="399"/>
              <a:chOff x="1029043" y="1658131"/>
              <a:chExt cx="253839" cy="253839"/>
            </a:xfrm>
          </p:grpSpPr>
          <p:sp>
            <p:nvSpPr>
              <p:cNvPr id="43" name="椭圆 42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2681" y="5943"/>
              <a:ext cx="7327" cy="7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Security of the Method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31179" y="4555386"/>
            <a:ext cx="5170170" cy="460375"/>
            <a:chOff x="1866" y="5943"/>
            <a:chExt cx="8142" cy="725"/>
          </a:xfrm>
        </p:grpSpPr>
        <p:grpSp>
          <p:nvGrpSpPr>
            <p:cNvPr id="46" name="组合 45"/>
            <p:cNvGrpSpPr/>
            <p:nvPr/>
          </p:nvGrpSpPr>
          <p:grpSpPr>
            <a:xfrm>
              <a:off x="1866" y="6106"/>
              <a:ext cx="400" cy="399"/>
              <a:chOff x="1029043" y="1658131"/>
              <a:chExt cx="253839" cy="253839"/>
            </a:xfrm>
          </p:grpSpPr>
          <p:sp>
            <p:nvSpPr>
              <p:cNvPr id="48" name="椭圆 47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2681" y="5943"/>
              <a:ext cx="7327" cy="7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Signature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059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2325573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RSA--Methods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Key Generation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793201" y="1786390"/>
                <a:ext cx="4195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𝑝𝑢𝑏𝑙𝑖𝑐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𝑝𝑟𝑖𝑣𝑎𝑡𝑒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01" y="1786390"/>
                <a:ext cx="4195483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0610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343660" y="2376637"/>
                <a:ext cx="7101094" cy="2933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Select two random primes (very large prime)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𝑞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.	</a:t>
                </a:r>
              </a:p>
              <a:p>
                <a:pPr lvl="1" eaLnBrk="0" hangingPunct="0">
                  <a:buClr>
                    <a:srgbClr val="C00000"/>
                  </a:buClr>
                </a:pPr>
                <a:r>
                  <a:rPr lang="en-US" altLang="zh-CN" b="0" dirty="0"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		</a:t>
                </a:r>
                <a:endParaRPr lang="en-US" altLang="zh-CN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𝑞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.</a:t>
                </a:r>
              </a:p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endParaRPr lang="en-US" altLang="zh-CN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Select a large, random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which is relatively prime to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,</a:t>
                </a:r>
              </a:p>
              <a:p>
                <a:pPr lvl="1" eaLnBrk="0" hangingPunct="0">
                  <a:buClr>
                    <a:srgbClr val="C00000"/>
                  </a:buClr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which means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  <a:cs typeface="Calibri" panose="020F0502020204030204" pitchFamily="3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  <a:cs typeface="Calibri" panose="020F0502020204030204" pitchFamily="34" charset="0"/>
                            <a:sym typeface="+mn-ea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=1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  <a:p>
                <a:pPr lvl="1" eaLnBrk="0" hangingPunct="0">
                  <a:buClr>
                    <a:srgbClr val="C00000"/>
                  </a:buClr>
                </a:pPr>
                <a:endParaRPr lang="en-US" altLang="zh-CN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The integer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𝑒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ea"/>
                      </a:rPr>
                      <m:t>≡1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+mn-ea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+mn-ea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  <a:cs typeface="Calibri" panose="020F0502020204030204" pitchFamily="34" charset="0"/>
                            <a:sym typeface="+mn-ea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ea"/>
                      </a:rPr>
                      <m:t> </m:t>
                    </m:r>
                  </m:oMath>
                </a14:m>
                <a:r>
                  <a:rPr lang="en-US" altLang="zh-C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+mn-ea"/>
                  </a:rPr>
                  <a:t>,</a:t>
                </a:r>
              </a:p>
              <a:p>
                <a:pPr eaLnBrk="0" hangingPunct="0">
                  <a:buClr>
                    <a:srgbClr val="C00000"/>
                  </a:buClr>
                </a:pPr>
                <a:r>
                  <a:rPr lang="en-US" altLang="zh-C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+mn-ea"/>
                  </a:rPr>
                  <a:t>         which means </a:t>
                </a:r>
                <a:endParaRPr lang="en-US" altLang="zh-C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+mn-ea"/>
                </a:endParaRPr>
              </a:p>
              <a:p>
                <a:pPr eaLnBrk="0" hangingPunct="0">
                  <a:buClr>
                    <a:srgbClr val="C00000"/>
                  </a:buClr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       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60" y="2376637"/>
                <a:ext cx="7101094" cy="2933624"/>
              </a:xfrm>
              <a:prstGeom prst="rect">
                <a:avLst/>
              </a:prstGeom>
              <a:blipFill rotWithShape="0">
                <a:blip r:embed="rId3"/>
                <a:stretch>
                  <a:fillRect l="-687" t="-124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017180" y="1269365"/>
            <a:ext cx="2224561" cy="3367181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184907" y="1332632"/>
                <a:ext cx="1887248" cy="1736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𝐸𝑢𝑙𝑒𝑟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==1]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907" y="1332632"/>
                <a:ext cx="1887248" cy="1736566"/>
              </a:xfrm>
              <a:prstGeom prst="rect">
                <a:avLst/>
              </a:prstGeom>
              <a:blipFill rotWithShape="1">
                <a:blip r:embed="rId4"/>
                <a:stretch>
                  <a:fillRect l="-14" t="-23" r="-35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184907" y="2806036"/>
                <a:ext cx="2162748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𝑝𝑟𝑜𝑝𝑒𝑟𝑡𝑖𝑒𝑠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𝑝𝑟𝑖𝑚𝑒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907" y="2806036"/>
                <a:ext cx="2162748" cy="1661993"/>
              </a:xfrm>
              <a:prstGeom prst="rect">
                <a:avLst/>
              </a:prstGeom>
              <a:blipFill rotWithShape="1">
                <a:blip r:embed="rId5"/>
                <a:stretch>
                  <a:fillRect l="-12" t="-36" r="9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03145" y="4636546"/>
                <a:ext cx="1823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145" y="4636546"/>
                <a:ext cx="182396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40" y="1702218"/>
            <a:ext cx="498697" cy="4986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1317" y="1818131"/>
            <a:ext cx="291713" cy="2917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Encryption and Decryption Methods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941876" y="3339217"/>
                <a:ext cx="419548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876" y="3339217"/>
                <a:ext cx="4195483" cy="3742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92609" y="5015137"/>
                <a:ext cx="419548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609" y="5015137"/>
                <a:ext cx="4195483" cy="374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86722" y="4252477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𝑐𝑖𝑝h𝑒𝑟𝑡𝑒𝑥𝑡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722" y="4252477"/>
                <a:ext cx="457304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682738" y="2290765"/>
                <a:ext cx="215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𝑝𝑟𝑖𝑣𝑎𝑡𝑒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38" y="2290765"/>
                <a:ext cx="215495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477632" y="1587667"/>
                <a:ext cx="2565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𝑝𝑢𝑏𝑙𝑖𝑐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632" y="1587667"/>
                <a:ext cx="256517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04" y="1537042"/>
            <a:ext cx="498697" cy="4986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407" y="2352078"/>
            <a:ext cx="291713" cy="291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157201" y="2635882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201" y="2635882"/>
                <a:ext cx="457304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3694" y="2543696"/>
            <a:ext cx="470727" cy="54122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06" y="4154778"/>
            <a:ext cx="564730" cy="56473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373178" y="1378309"/>
            <a:ext cx="2669625" cy="1559896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AD394C1-3E88-42E8-3BE7-2A228FDF90A5}"/>
              </a:ext>
            </a:extLst>
          </p:cNvPr>
          <p:cNvSpPr txBox="1"/>
          <p:nvPr/>
        </p:nvSpPr>
        <p:spPr>
          <a:xfrm>
            <a:off x="779090" y="518886"/>
            <a:ext cx="2325573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RSA--Methods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56976" y="3127227"/>
            <a:ext cx="71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99" y="2387881"/>
            <a:ext cx="303967" cy="303967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2312509" y="2787820"/>
            <a:ext cx="695658" cy="0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1431764" y="2503669"/>
            <a:ext cx="566510" cy="569062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>
            <a:off x="5309450" y="3068432"/>
            <a:ext cx="10391" cy="1209829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94536" y="5101735"/>
            <a:ext cx="645411" cy="712073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5314644" y="4630355"/>
            <a:ext cx="5196" cy="358787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932051" y="5426802"/>
            <a:ext cx="2716601" cy="30969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3326" y="5187160"/>
            <a:ext cx="470727" cy="5412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1801070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RSA--Proof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Underlying Mathematics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67364" y="1954530"/>
                <a:ext cx="4195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64" y="1954530"/>
                <a:ext cx="41954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" r="8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67363" y="2420681"/>
                <a:ext cx="419548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63" y="2420681"/>
                <a:ext cx="4195483" cy="374270"/>
              </a:xfrm>
              <a:prstGeom prst="rect">
                <a:avLst/>
              </a:prstGeom>
              <a:blipFill rotWithShape="1">
                <a:blip r:embed="rId4"/>
                <a:stretch>
                  <a:fillRect l="-7" t="-16" r="8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887531" y="2940565"/>
                <a:ext cx="4743377" cy="121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𝒑𝒓𝒐𝒐𝒇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endPara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𝑒𝑑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31" y="2940565"/>
                <a:ext cx="4743377" cy="1210203"/>
              </a:xfrm>
              <a:prstGeom prst="rect">
                <a:avLst/>
              </a:prstGeom>
              <a:blipFill rotWithShape="1">
                <a:blip r:embed="rId5"/>
                <a:stretch>
                  <a:fillRect l="-7" t="-43" r="5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2038808" y="4326924"/>
            <a:ext cx="1835469" cy="0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887531" y="3864442"/>
                <a:ext cx="213802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31" y="3864442"/>
                <a:ext cx="2138021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15" t="-115" r="13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147598" y="4139789"/>
                <a:ext cx="258968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598" y="4139789"/>
                <a:ext cx="2589683" cy="387927"/>
              </a:xfrm>
              <a:prstGeom prst="rect">
                <a:avLst/>
              </a:prstGeom>
              <a:blipFill rotWithShape="1">
                <a:blip r:embed="rId7"/>
                <a:stretch>
                  <a:fillRect l="-16" t="-58" r="22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9017180" y="1269365"/>
            <a:ext cx="2224561" cy="2226869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9091579" y="1340258"/>
                <a:ext cx="2119876" cy="1974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579" y="1340258"/>
                <a:ext cx="2119876" cy="1974643"/>
              </a:xfrm>
              <a:prstGeom prst="rect">
                <a:avLst/>
              </a:prstGeom>
              <a:blipFill rotWithShape="1">
                <a:blip r:embed="rId8"/>
                <a:stretch>
                  <a:fillRect l="-13" t="-21" r="-15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>
            <a:off x="2614108" y="4269425"/>
            <a:ext cx="225911" cy="923877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887530" y="5197233"/>
                <a:ext cx="1823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530" y="5197233"/>
                <a:ext cx="182396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7" t="-106" r="30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1802673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RSA--Proof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Underlying Mathematics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545775" y="1869925"/>
                <a:ext cx="258968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775" y="1869925"/>
                <a:ext cx="2589683" cy="387927"/>
              </a:xfrm>
              <a:prstGeom prst="rect">
                <a:avLst/>
              </a:prstGeom>
              <a:blipFill rotWithShape="1">
                <a:blip r:embed="rId3"/>
                <a:stretch>
                  <a:fillRect l="-7" t="-125" r="13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45775" y="2257852"/>
                <a:ext cx="2415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1. 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775" y="2257852"/>
                <a:ext cx="241553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" t="-116" r="-4987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 rot="1739504">
            <a:off x="1249015" y="2357170"/>
            <a:ext cx="189288" cy="189288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17" name="椭圆 16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5829111" y="2257852"/>
                <a:ext cx="2415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2. 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11" y="2257852"/>
                <a:ext cx="241553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" t="-116" r="-4977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 rot="1739504">
            <a:off x="5532351" y="2357170"/>
            <a:ext cx="189288" cy="189288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22" name="椭圆 21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539356" y="2707895"/>
                <a:ext cx="345056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𝑻𝒉𝒆𝒐𝒓𝒆𝒎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356" y="2707895"/>
                <a:ext cx="3450560" cy="387927"/>
              </a:xfrm>
              <a:prstGeom prst="rect">
                <a:avLst/>
              </a:prstGeom>
              <a:blipFill rotWithShape="1">
                <a:blip r:embed="rId6"/>
                <a:stretch>
                  <a:fillRect l="-3" t="-66" r="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545775" y="3176534"/>
                <a:ext cx="2710678" cy="470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775" y="3176534"/>
                <a:ext cx="2710678" cy="470642"/>
              </a:xfrm>
              <a:prstGeom prst="rect">
                <a:avLst/>
              </a:prstGeom>
              <a:blipFill rotWithShape="1">
                <a:blip r:embed="rId7"/>
                <a:stretch>
                  <a:fillRect l="-7" t="-56" r="2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5853732" y="4073976"/>
                <a:ext cx="339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𝑻𝒉𝒆𝒐𝒓𝒆𝒎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732" y="4073976"/>
                <a:ext cx="339003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9" t="-122" r="2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829110" y="2717192"/>
                <a:ext cx="2111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10" y="2717192"/>
                <a:ext cx="211198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" t="-7" r="20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5829110" y="3173965"/>
                <a:ext cx="1719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10" y="3173965"/>
                <a:ext cx="171963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6" t="-64" r="29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9017180" y="1269365"/>
            <a:ext cx="2224561" cy="2140809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9091579" y="1340258"/>
                <a:ext cx="2119876" cy="1974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579" y="1340258"/>
                <a:ext cx="2119876" cy="1974643"/>
              </a:xfrm>
              <a:prstGeom prst="rect">
                <a:avLst/>
              </a:prstGeom>
              <a:blipFill rotWithShape="1">
                <a:blip r:embed="rId11"/>
                <a:stretch>
                  <a:fillRect l="-13" t="-21" r="-15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829109" y="3630738"/>
                <a:ext cx="1631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09" y="3630738"/>
                <a:ext cx="16318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" t="-120" r="-601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5717735" y="4517214"/>
                <a:ext cx="5881610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35" y="4517214"/>
                <a:ext cx="5881610" cy="387927"/>
              </a:xfrm>
              <a:prstGeom prst="rect">
                <a:avLst/>
              </a:prstGeom>
              <a:blipFill rotWithShape="1">
                <a:blip r:embed="rId13"/>
                <a:stretch>
                  <a:fillRect l="-3" t="-118" r="7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829109" y="4975021"/>
                <a:ext cx="566533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𝑦𝑞𝑝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𝑡𝑞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09" y="4975021"/>
                <a:ext cx="5665333" cy="387927"/>
              </a:xfrm>
              <a:prstGeom prst="rect">
                <a:avLst/>
              </a:prstGeom>
              <a:blipFill rotWithShape="1">
                <a:blip r:embed="rId14"/>
                <a:stretch>
                  <a:fillRect l="-8" t="-111" r="5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5829109" y="5430760"/>
                <a:ext cx="5259453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09" y="5430760"/>
                <a:ext cx="5259453" cy="387927"/>
              </a:xfrm>
              <a:prstGeom prst="rect">
                <a:avLst/>
              </a:prstGeom>
              <a:blipFill rotWithShape="1">
                <a:blip r:embed="rId15"/>
                <a:stretch>
                  <a:fillRect l="-8" t="-62" r="4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3662990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RSA—Methods</a:t>
            </a:r>
            <a:r>
              <a:rPr lang="en-US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(review)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Key Generation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793201" y="1786390"/>
                <a:ext cx="4195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𝑝𝑢𝑏𝑙𝑖𝑐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𝑝𝑟𝑖𝑣𝑎𝑡𝑒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01" y="1786390"/>
                <a:ext cx="4195483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0610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343660" y="2376637"/>
                <a:ext cx="7101094" cy="2933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Select two random primes (very large prime)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𝑞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.	</a:t>
                </a:r>
              </a:p>
              <a:p>
                <a:pPr lvl="1" eaLnBrk="0" hangingPunct="0">
                  <a:buClr>
                    <a:srgbClr val="C00000"/>
                  </a:buClr>
                </a:pPr>
                <a:r>
                  <a:rPr lang="en-US" altLang="zh-CN" b="0" dirty="0"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		</a:t>
                </a:r>
                <a:endParaRPr lang="en-US" altLang="zh-CN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𝑞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.</a:t>
                </a:r>
              </a:p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endParaRPr lang="en-US" altLang="zh-CN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Select a large, random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which is relatively prime to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,</a:t>
                </a:r>
              </a:p>
              <a:p>
                <a:pPr lvl="1" eaLnBrk="0" hangingPunct="0">
                  <a:buClr>
                    <a:srgbClr val="C00000"/>
                  </a:buClr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which means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  <a:cs typeface="Calibri" panose="020F0502020204030204" pitchFamily="3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  <a:cs typeface="Calibri" panose="020F0502020204030204" pitchFamily="34" charset="0"/>
                            <a:sym typeface="+mn-ea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=1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  <a:p>
                <a:pPr lvl="1" eaLnBrk="0" hangingPunct="0">
                  <a:buClr>
                    <a:srgbClr val="C00000"/>
                  </a:buClr>
                </a:pPr>
                <a:endParaRPr lang="en-US" altLang="zh-CN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The integer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𝑒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Satisfy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ea"/>
                      </a:rPr>
                      <m:t>≡1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+mn-ea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+mn-ea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  <a:cs typeface="Calibri" panose="020F0502020204030204" pitchFamily="34" charset="0"/>
                            <a:sym typeface="+mn-ea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+mn-ea"/>
                      </a:rPr>
                      <m:t> </m:t>
                    </m:r>
                  </m:oMath>
                </a14:m>
                <a:r>
                  <a:rPr lang="en-US" altLang="zh-CN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+mn-ea"/>
                  </a:rPr>
                  <a:t>,</a:t>
                </a:r>
              </a:p>
              <a:p>
                <a:pPr eaLnBrk="0" hangingPunct="0">
                  <a:buClr>
                    <a:srgbClr val="C00000"/>
                  </a:buClr>
                </a:pPr>
                <a:r>
                  <a:rPr lang="en-US" altLang="zh-CN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+mn-ea"/>
                  </a:rPr>
                  <a:t>         which means </a:t>
                </a:r>
                <a:endParaRPr lang="en-US" altLang="zh-C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+mn-ea"/>
                </a:endParaRPr>
              </a:p>
              <a:p>
                <a:pPr eaLnBrk="0" hangingPunct="0">
                  <a:buClr>
                    <a:srgbClr val="C00000"/>
                  </a:buClr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       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60" y="2376637"/>
                <a:ext cx="7101094" cy="2933624"/>
              </a:xfrm>
              <a:prstGeom prst="rect">
                <a:avLst/>
              </a:prstGeom>
              <a:blipFill rotWithShape="0">
                <a:blip r:embed="rId3"/>
                <a:stretch>
                  <a:fillRect l="-687" t="-124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017180" y="1269365"/>
            <a:ext cx="2224561" cy="3367181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184907" y="1332632"/>
                <a:ext cx="1887248" cy="1736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𝐸𝑢𝑙𝑒𝑟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==1]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907" y="1332632"/>
                <a:ext cx="1887248" cy="1736566"/>
              </a:xfrm>
              <a:prstGeom prst="rect">
                <a:avLst/>
              </a:prstGeom>
              <a:blipFill rotWithShape="1">
                <a:blip r:embed="rId4"/>
                <a:stretch>
                  <a:fillRect l="-14" t="-23" r="-35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184907" y="2806036"/>
                <a:ext cx="2162748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𝑝𝑟𝑜𝑝𝑒𝑟𝑡𝑖𝑒𝑠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𝑖𝑓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𝑝𝑟𝑖𝑚𝑒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907" y="2806036"/>
                <a:ext cx="2162748" cy="1661993"/>
              </a:xfrm>
              <a:prstGeom prst="rect">
                <a:avLst/>
              </a:prstGeom>
              <a:blipFill rotWithShape="1">
                <a:blip r:embed="rId5"/>
                <a:stretch>
                  <a:fillRect l="-12" t="-36" r="9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3103145" y="4636546"/>
                <a:ext cx="18239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145" y="4636546"/>
                <a:ext cx="1823961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40" y="1702218"/>
            <a:ext cx="498697" cy="49869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1317" y="1818131"/>
            <a:ext cx="291713" cy="2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6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2011063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RSA--Details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How to Find Large Prime Numbers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51397" y="1956999"/>
                <a:ext cx="4658135" cy="52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𝒑𝒓𝒊𝒎𝒆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𝒕𝒉𝒆𝒐𝒓𝒆𝒎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: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397" y="1956999"/>
                <a:ext cx="4658135" cy="523541"/>
              </a:xfrm>
              <a:prstGeom prst="rect">
                <a:avLst/>
              </a:prstGeom>
              <a:blipFill rotWithShape="1">
                <a:blip r:embed="rId3"/>
                <a:stretch>
                  <a:fillRect l="-2" t="-108" r="-575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551397" y="2707799"/>
                <a:ext cx="1834605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𝑝𝑜𝑠𝑠𝑖𝑏𝑖𝑙𝑖𝑡𝑦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397" y="2707799"/>
                <a:ext cx="1834605" cy="569580"/>
              </a:xfrm>
              <a:prstGeom prst="rect">
                <a:avLst/>
              </a:prstGeom>
              <a:blipFill rotWithShape="1">
                <a:blip r:embed="rId4"/>
                <a:stretch>
                  <a:fillRect l="-5" t="-28" r="-4144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551396" y="3504638"/>
                <a:ext cx="492372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𝑒𝑥𝑎𝑚𝑝𝑙𝑒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2048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2048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396" y="3504638"/>
                <a:ext cx="4923720" cy="569580"/>
              </a:xfrm>
              <a:prstGeom prst="rect">
                <a:avLst/>
              </a:prstGeom>
              <a:blipFill rotWithShape="1">
                <a:blip r:embed="rId5"/>
                <a:stretch>
                  <a:fillRect l="-2" t="-13" r="-1070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1636409" y="4436581"/>
            <a:ext cx="1157640" cy="0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979507" y="4298082"/>
                <a:ext cx="11941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𝑡𝑒𝑠𝑡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07" y="4298082"/>
                <a:ext cx="1194134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7" t="-145" r="35" b="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992263" y="4830625"/>
                <a:ext cx="2709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𝑀𝑖𝑙𝑙𝑒𝑟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𝑅𝑎𝑏𝑖𝑛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𝑎𝑙𝑔𝑜𝑟𝑖𝑡h𝑚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263" y="4830625"/>
                <a:ext cx="2709268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577" t="-2174" r="-247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1636409" y="4969125"/>
            <a:ext cx="1157640" cy="0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967356" y="1818407"/>
            <a:ext cx="1485900" cy="672523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192945" y="2019757"/>
                <a:ext cx="1030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45" y="2019757"/>
                <a:ext cx="103009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67" r="-414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2011063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RSA--Details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Encrypt and Decrypt Efficiently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5028" y="1956999"/>
                <a:ext cx="4195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28" y="1956999"/>
                <a:ext cx="419548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" t="-153" r="13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85027" y="2375347"/>
                <a:ext cx="419548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27" y="2375347"/>
                <a:ext cx="4195483" cy="374270"/>
              </a:xfrm>
              <a:prstGeom prst="rect">
                <a:avLst/>
              </a:prstGeom>
              <a:blipFill rotWithShape="1">
                <a:blip r:embed="rId4"/>
                <a:stretch>
                  <a:fillRect l="-12" t="-119" r="1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l="-563" t="1388" r="1"/>
          <a:stretch/>
        </p:blipFill>
        <p:spPr>
          <a:xfrm>
            <a:off x="1569027" y="2847109"/>
            <a:ext cx="4857489" cy="3443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682738" y="2347598"/>
                <a:ext cx="215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𝑝𝑟𝑖𝑣𝑎𝑡𝑒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38" y="2347598"/>
                <a:ext cx="215495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477632" y="1587667"/>
                <a:ext cx="2565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𝑝𝑢𝑏𝑙𝑖𝑐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632" y="1587667"/>
                <a:ext cx="25651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04" y="1537042"/>
            <a:ext cx="498697" cy="49869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407" y="2352078"/>
            <a:ext cx="291713" cy="2917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373178" y="1378309"/>
            <a:ext cx="2669625" cy="1559896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2011063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RSA--Details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43660" y="1269365"/>
                <a:ext cx="10165715" cy="4603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 eaLnBrk="0" hangingPunct="0">
                  <a:buClr>
                    <a:srgbClr val="C0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How to Choose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𝑑</m:t>
                    </m:r>
                  </m:oMath>
                </a14:m>
                <a:endParaRPr lang="zh-CN" altLang="en-US" sz="2400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60" y="1269365"/>
                <a:ext cx="10165715" cy="4603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603081" y="2593996"/>
                <a:ext cx="482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𝒂𝒏𝒚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𝒑𝒓𝒊𝒎𝒆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𝒈𝒓𝒆𝒂𝒕𝒆𝒓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𝒕𝒉𝒂𝒏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81" y="2593996"/>
                <a:ext cx="4823436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7" t="-8" r="-1007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03081" y="2023368"/>
                <a:ext cx="473982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𝑔𝑐𝑑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sym typeface="Wingdings" panose="05000000000000000000" pitchFamily="2" charset="2"/>
                  </a:rPr>
                  <a:t>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𝑔𝑐𝑑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81" y="2023368"/>
                <a:ext cx="4739824" cy="312650"/>
              </a:xfrm>
              <a:prstGeom prst="rect">
                <a:avLst/>
              </a:prstGeom>
              <a:blipFill rotWithShape="0">
                <a:blip r:embed="rId5"/>
                <a:stretch>
                  <a:fillRect l="-2314" t="-19608" r="-1028" b="-39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 rot="1739504">
            <a:off x="824701" y="3316779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12" name="椭圆 11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355385" y="3200274"/>
                <a:ext cx="10165715" cy="4603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 eaLnBrk="0" hangingPunct="0">
                  <a:buClr>
                    <a:srgbClr val="C0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How to Compute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𝑒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𝑑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</a:t>
                </a:r>
                <a:endParaRPr lang="zh-CN" altLang="en-US" sz="2400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85" y="3200274"/>
                <a:ext cx="10165715" cy="460375"/>
              </a:xfrm>
              <a:prstGeom prst="rect">
                <a:avLst/>
              </a:prstGeom>
              <a:blipFill rotWithShape="0">
                <a:blip r:embed="rId6"/>
                <a:stretch>
                  <a:fillRect l="-899" t="-10526" b="-2894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355385" y="3887908"/>
                <a:ext cx="213802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思源黑体 CN Medium" panose="020B0600000000000000" pitchFamily="34" charset="-122"/>
                          <a:cs typeface="Calibri" panose="020F0502020204030204" pitchFamily="34" charset="0"/>
                          <a:sym typeface="+mn-ea"/>
                        </a:rPr>
                        <m:t>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思源黑体 CN Medium" panose="020B0600000000000000" pitchFamily="34" charset="-122"/>
                          <a:cs typeface="Calibri" panose="020F0502020204030204" pitchFamily="34" charset="0"/>
                          <a:sym typeface="+mn-ea"/>
                        </a:rPr>
                        <m:t>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  <a:sym typeface="+mn-ea"/>
                        </a:rPr>
                        <m:t>≡1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  <a:sym typeface="+mn-ea"/>
                            </a:rPr>
                            <m:t>𝑚𝑜𝑑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  <a:sym typeface="+mn-ea"/>
                            </a:rPr>
                            <m:t> </m:t>
                          </m:r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  <a:sym typeface="+mn-ea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  <a:sym typeface="+mn-ea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385" y="3887908"/>
                <a:ext cx="2138021" cy="404983"/>
              </a:xfrm>
              <a:prstGeom prst="rect">
                <a:avLst/>
              </a:prstGeom>
              <a:blipFill rotWithShape="0"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951620" y="4530270"/>
            <a:ext cx="873303" cy="0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998646" y="4327778"/>
                <a:ext cx="3743717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思源黑体 CN Medium" panose="020B0600000000000000" pitchFamily="34" charset="-122"/>
                          <a:cs typeface="Calibri" panose="020F0502020204030204" pitchFamily="34" charset="0"/>
                          <a:sym typeface="+mn-ea"/>
                        </a:rPr>
                        <m:t>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思源黑体 CN Medium" panose="020B0600000000000000" pitchFamily="34" charset="-122"/>
                          <a:cs typeface="Calibri" panose="020F0502020204030204" pitchFamily="34" charset="0"/>
                          <a:sym typeface="+mn-ea"/>
                        </a:rPr>
                        <m:t>𝑑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思源黑体 CN Medium" panose="020B0600000000000000" pitchFamily="34" charset="-122"/>
                          <a:cs typeface="Calibri" panose="020F0502020204030204" pitchFamily="34" charset="0"/>
                          <a:sym typeface="+mn-ea"/>
                        </a:rPr>
                        <m:t>+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思源黑体 CN Medium" panose="020B0600000000000000" pitchFamily="34" charset="-122"/>
                              <a:cs typeface="Calibri" panose="020F0502020204030204" pitchFamily="3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思源黑体 CN Medium" panose="020B0600000000000000" pitchFamily="34" charset="-122"/>
                              <a:cs typeface="Calibri" panose="020F0502020204030204" pitchFamily="3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思源黑体 CN Medium" panose="020B0600000000000000" pitchFamily="34" charset="-122"/>
                              <a:cs typeface="Calibri" panose="020F0502020204030204" pitchFamily="34" charset="0"/>
                              <a:sym typeface="+mn-ea"/>
                            </a:rPr>
                            <m:t>𝑦</m:t>
                          </m:r>
                        </m:e>
                      </m:d>
                      <m:r>
                        <a:rPr lang="zh-CN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  <a:sym typeface="+mn-ea"/>
                        </a:rPr>
                        <m:t>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  <a:sym typeface="+mn-ea"/>
                            </a:rPr>
                            <m:t>𝑛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  <a:sym typeface="+mn-ea"/>
                        </a:rPr>
                        <m:t>=1=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  <a:sym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  <a:sym typeface="+mn-ea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  <a:sym typeface="+mn-ea"/>
                                </a:rPr>
                                <m:t>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  <a:sym typeface="+mn-ea"/>
                                </a:rPr>
                                <m:t>,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  <a:sym typeface="+mn-ea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  <a:sym typeface="+mn-ea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646" y="4327778"/>
                <a:ext cx="3743717" cy="404983"/>
              </a:xfrm>
              <a:prstGeom prst="rect">
                <a:avLst/>
              </a:prstGeom>
              <a:blipFill rotWithShape="0"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>
            <a:off x="951620" y="5042266"/>
            <a:ext cx="873303" cy="0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998645" y="4839774"/>
                <a:ext cx="32353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思源黑体 CN Medium" panose="020B0600000000000000" pitchFamily="34" charset="-122"/>
                          <a:cs typeface="Calibri" panose="020F0502020204030204" pitchFamily="34" charset="0"/>
                          <a:sym typeface="+mn-ea"/>
                        </a:rPr>
                        <m:t>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思源黑体 CN Medium" panose="020B0600000000000000" pitchFamily="34" charset="-122"/>
                          <a:cs typeface="Calibri" panose="020F0502020204030204" pitchFamily="34" charset="0"/>
                          <a:sym typeface="+mn-ea"/>
                        </a:rPr>
                        <m:t>𝑥𝑡𝑒𝑛𝑑𝑒𝑑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思源黑体 CN Medium" panose="020B0600000000000000" pitchFamily="34" charset="-122"/>
                          <a:cs typeface="Calibri" panose="020F0502020204030204" pitchFamily="34" charset="0"/>
                          <a:sym typeface="+mn-ea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思源黑体 CN Medium" panose="020B0600000000000000" pitchFamily="34" charset="-122"/>
                          <a:cs typeface="Calibri" panose="020F0502020204030204" pitchFamily="34" charset="0"/>
                          <a:sym typeface="+mn-ea"/>
                        </a:rPr>
                        <m:t>𝐸𝑢𝑐𝑙𝑖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思源黑体 CN Medium" panose="020B0600000000000000" pitchFamily="34" charset="-122"/>
                              <a:cs typeface="Calibri" panose="020F0502020204030204" pitchFamily="3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思源黑体 CN Medium" panose="020B0600000000000000" pitchFamily="34" charset="-122"/>
                              <a:cs typeface="Calibri" panose="020F0502020204030204" pitchFamily="34" charset="0"/>
                              <a:sym typeface="+mn-ea"/>
                            </a:rPr>
                            <m:t>𝑑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思源黑体 CN Medium" panose="020B0600000000000000" pitchFamily="34" charset="-122"/>
                              <a:cs typeface="Calibri" panose="020F0502020204030204" pitchFamily="34" charset="0"/>
                              <a:sym typeface="+mn-ea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思源黑体 CN Medium" panose="020B0600000000000000" pitchFamily="34" charset="-122"/>
                          <a:cs typeface="Calibri" panose="020F0502020204030204" pitchFamily="34" charset="0"/>
                          <a:sym typeface="+mn-ea"/>
                        </a:rPr>
                        <m:t>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思源黑体 CN Medium" panose="020B0600000000000000" pitchFamily="34" charset="-122"/>
                          <a:cs typeface="Calibri" panose="020F0502020204030204" pitchFamily="34" charset="0"/>
                          <a:sym typeface="+mn-ea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思源黑体 CN Medium" panose="020B0600000000000000" pitchFamily="34" charset="-122"/>
                          <a:cs typeface="Calibri" panose="020F0502020204030204" pitchFamily="34" charset="0"/>
                          <a:sym typeface="+mn-ea"/>
                        </a:rPr>
                        <m:t>𝑎𝑙𝑔𝑜𝑟𝑖𝑡h𝑚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645" y="4839774"/>
                <a:ext cx="3235309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8370606" y="1340258"/>
            <a:ext cx="2986658" cy="1985037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159671" y="1192371"/>
                <a:ext cx="3098733" cy="2010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 smtClean="0">
                    <a:ea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b="0" dirty="0" smtClean="0"/>
                  <a:t> </a:t>
                </a:r>
                <a:endParaRPr lang="en-US" altLang="zh-CN" b="0" dirty="0"/>
              </a:p>
              <a:p>
                <a:endParaRPr lang="en-US" altLang="zh-CN" b="0" dirty="0" smtClean="0"/>
              </a:p>
              <a:p>
                <a:r>
                  <a:rPr lang="en-US" altLang="zh-CN" dirty="0" smtClean="0"/>
                  <a:t>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  <a:cs typeface="Calibri" panose="020F0502020204030204" pitchFamily="3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  <a:cs typeface="Calibri" panose="020F0502020204030204" pitchFamily="34" charset="0"/>
                            <a:sym typeface="+mn-ea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思源黑体 CN Medium" panose="020B0600000000000000" pitchFamily="34" charset="-122"/>
                                    <a:cs typeface="Calibri" panose="020F0502020204030204" pitchFamily="34" charset="0"/>
                                    <a:sym typeface="+mn-ea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=1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  <a:p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71" y="1192371"/>
                <a:ext cx="3098733" cy="2010294"/>
              </a:xfrm>
              <a:prstGeom prst="rect">
                <a:avLst/>
              </a:prstGeom>
              <a:blipFill rotWithShape="0">
                <a:blip r:embed="rId10"/>
                <a:stretch>
                  <a:fillRect r="-1772" b="-2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4438331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RSA--Security of the Method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43660" y="1269365"/>
                <a:ext cx="10165715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 eaLnBrk="0" hangingPunct="0">
                  <a:buClr>
                    <a:srgbClr val="C0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Factoring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𝑛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60" y="1269365"/>
                <a:ext cx="10165715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99" t="-10526" b="-2894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654169" y="2100896"/>
                <a:ext cx="4195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169" y="2100896"/>
                <a:ext cx="419548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654168" y="2519244"/>
                <a:ext cx="419548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168" y="2519244"/>
                <a:ext cx="4195483" cy="3742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364172" y="1682548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𝑐𝑖𝑝h𝑒𝑟𝑡𝑒𝑥𝑡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172" y="1682548"/>
                <a:ext cx="457304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182944" y="1264200"/>
                <a:ext cx="4195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𝑝𝑢𝑏𝑙𝑖𝑐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𝑝𝑟𝑖𝑣𝑎𝑡𝑒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944" y="1264200"/>
                <a:ext cx="419548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22878" y="1851206"/>
                <a:ext cx="2794932" cy="1512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78" y="1851206"/>
                <a:ext cx="2794932" cy="15129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364172" y="1219895"/>
            <a:ext cx="4450292" cy="2001287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4197927" y="2051880"/>
            <a:ext cx="216261" cy="1169302"/>
          </a:xfrm>
          <a:prstGeom prst="rightBrace">
            <a:avLst/>
          </a:prstGeom>
          <a:ln>
            <a:solidFill>
              <a:srgbClr val="992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643445" y="2423029"/>
                <a:ext cx="387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45" y="2423029"/>
                <a:ext cx="38754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2878" y="4329148"/>
            <a:ext cx="2781688" cy="857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343660" y="3711619"/>
                <a:ext cx="407246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Time Complexity of Factoring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𝑛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60" y="3711619"/>
                <a:ext cx="4072462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2246" t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 rot="1739504">
            <a:off x="868043" y="3815532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21" name="椭圆 20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37216" y="4114983"/>
            <a:ext cx="5144218" cy="18385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493010" y="1145540"/>
            <a:ext cx="2973705" cy="460375"/>
            <a:chOff x="1866" y="2545"/>
            <a:chExt cx="4683" cy="725"/>
          </a:xfrm>
        </p:grpSpPr>
        <p:grpSp>
          <p:nvGrpSpPr>
            <p:cNvPr id="7245" name="组合 7244"/>
            <p:cNvGrpSpPr/>
            <p:nvPr/>
          </p:nvGrpSpPr>
          <p:grpSpPr>
            <a:xfrm>
              <a:off x="1866" y="2708"/>
              <a:ext cx="400" cy="400"/>
              <a:chOff x="1029043" y="1658131"/>
              <a:chExt cx="253839" cy="253839"/>
            </a:xfrm>
          </p:grpSpPr>
          <p:sp>
            <p:nvSpPr>
              <p:cNvPr id="7241" name="椭圆 7240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2" name="椭圆 7241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55" name="文本框 7254"/>
            <p:cNvSpPr txBox="1"/>
            <p:nvPr/>
          </p:nvSpPr>
          <p:spPr>
            <a:xfrm>
              <a:off x="2681" y="2545"/>
              <a:ext cx="3868" cy="7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Background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502472" y="1997684"/>
            <a:ext cx="5259070" cy="461645"/>
            <a:chOff x="1866" y="4272"/>
            <a:chExt cx="8282" cy="727"/>
          </a:xfrm>
        </p:grpSpPr>
        <p:grpSp>
          <p:nvGrpSpPr>
            <p:cNvPr id="7246" name="组合 7245"/>
            <p:cNvGrpSpPr/>
            <p:nvPr/>
          </p:nvGrpSpPr>
          <p:grpSpPr>
            <a:xfrm>
              <a:off x="1866" y="4435"/>
              <a:ext cx="400" cy="399"/>
              <a:chOff x="1029043" y="1658131"/>
              <a:chExt cx="253839" cy="253839"/>
            </a:xfrm>
          </p:grpSpPr>
          <p:sp>
            <p:nvSpPr>
              <p:cNvPr id="7247" name="椭圆 7246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8" name="椭圆 7247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58" name="文本框 7257"/>
            <p:cNvSpPr txBox="1"/>
            <p:nvPr/>
          </p:nvSpPr>
          <p:spPr>
            <a:xfrm>
              <a:off x="2681" y="4272"/>
              <a:ext cx="7467" cy="7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Public-Key Cryptosystems</a:t>
              </a:r>
              <a:endParaRPr lang="zh-CN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512041" y="2851098"/>
            <a:ext cx="5170170" cy="460375"/>
            <a:chOff x="1866" y="5943"/>
            <a:chExt cx="8142" cy="725"/>
          </a:xfrm>
        </p:grpSpPr>
        <p:grpSp>
          <p:nvGrpSpPr>
            <p:cNvPr id="7249" name="组合 7248"/>
            <p:cNvGrpSpPr/>
            <p:nvPr/>
          </p:nvGrpSpPr>
          <p:grpSpPr>
            <a:xfrm>
              <a:off x="1866" y="6106"/>
              <a:ext cx="400" cy="399"/>
              <a:chOff x="1029043" y="1658131"/>
              <a:chExt cx="253839" cy="253839"/>
            </a:xfrm>
          </p:grpSpPr>
          <p:sp>
            <p:nvSpPr>
              <p:cNvPr id="7250" name="椭圆 7249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1" name="椭圆 7250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681" y="5943"/>
              <a:ext cx="7327" cy="7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RSA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-96520" y="189230"/>
            <a:ext cx="2310765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639" h="1134">
                <a:moveTo>
                  <a:pt x="0" y="0"/>
                </a:moveTo>
                <a:lnTo>
                  <a:pt x="3061" y="0"/>
                </a:lnTo>
                <a:lnTo>
                  <a:pt x="3061" y="3"/>
                </a:lnTo>
                <a:lnTo>
                  <a:pt x="3067" y="3"/>
                </a:lnTo>
                <a:cubicBezTo>
                  <a:pt x="3383" y="3"/>
                  <a:pt x="3639" y="256"/>
                  <a:pt x="3639" y="569"/>
                </a:cubicBezTo>
                <a:cubicBezTo>
                  <a:pt x="3639" y="881"/>
                  <a:pt x="3383" y="1134"/>
                  <a:pt x="3067" y="1134"/>
                </a:cubicBezTo>
                <a:lnTo>
                  <a:pt x="3061" y="1134"/>
                </a:lnTo>
                <a:lnTo>
                  <a:pt x="3061" y="1134"/>
                </a:lnTo>
                <a:lnTo>
                  <a:pt x="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77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7732" y="256887"/>
            <a:ext cx="1462259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汉仪润圆-55W" panose="00020600040101010101" pitchFamily="18" charset="-122"/>
                <a:cs typeface="Calibri" panose="020F0502020204030204" pitchFamily="34" charset="0"/>
              </a:rPr>
              <a:t>Catalog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汉仪润圆-55W" panose="00020600040101010101" pitchFamily="18" charset="-122"/>
              <a:cs typeface="Calibri" panose="020F050202020403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531179" y="4555386"/>
            <a:ext cx="4883785" cy="461645"/>
            <a:chOff x="1866" y="7726"/>
            <a:chExt cx="7691" cy="727"/>
          </a:xfrm>
        </p:grpSpPr>
        <p:grpSp>
          <p:nvGrpSpPr>
            <p:cNvPr id="30" name="组合 29"/>
            <p:cNvGrpSpPr/>
            <p:nvPr/>
          </p:nvGrpSpPr>
          <p:grpSpPr>
            <a:xfrm>
              <a:off x="1866" y="7889"/>
              <a:ext cx="400" cy="399"/>
              <a:chOff x="1029043" y="1658131"/>
              <a:chExt cx="253839" cy="253839"/>
            </a:xfrm>
          </p:grpSpPr>
          <p:sp>
            <p:nvSpPr>
              <p:cNvPr id="32" name="椭圆 31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2681" y="7726"/>
              <a:ext cx="6876" cy="7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Conclusion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521610" y="3703242"/>
            <a:ext cx="5170170" cy="460375"/>
            <a:chOff x="1866" y="5943"/>
            <a:chExt cx="8142" cy="725"/>
          </a:xfrm>
        </p:grpSpPr>
        <p:grpSp>
          <p:nvGrpSpPr>
            <p:cNvPr id="40" name="组合 39"/>
            <p:cNvGrpSpPr/>
            <p:nvPr/>
          </p:nvGrpSpPr>
          <p:grpSpPr>
            <a:xfrm>
              <a:off x="1866" y="6106"/>
              <a:ext cx="400" cy="399"/>
              <a:chOff x="1029043" y="1658131"/>
              <a:chExt cx="253839" cy="253839"/>
            </a:xfrm>
          </p:grpSpPr>
          <p:sp>
            <p:nvSpPr>
              <p:cNvPr id="43" name="椭圆 42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2681" y="5943"/>
              <a:ext cx="7327" cy="7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ElGamal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Digital Signature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226074" y="3615037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𝑐𝑖𝑝h𝑒𝑟𝑡𝑒𝑥𝑡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074" y="3615037"/>
                <a:ext cx="457304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682738" y="2347598"/>
                <a:ext cx="215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𝑝𝑟𝑖𝑣𝑎𝑡𝑒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38" y="2347598"/>
                <a:ext cx="2154958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282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477632" y="1587667"/>
                <a:ext cx="2565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𝑝𝑢𝑏𝑙𝑖𝑐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632" y="1587667"/>
                <a:ext cx="256517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04" y="1537042"/>
            <a:ext cx="498697" cy="49869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407" y="2352078"/>
            <a:ext cx="291713" cy="291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157201" y="2635882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201" y="2635882"/>
                <a:ext cx="4573046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3694" y="2543696"/>
            <a:ext cx="470727" cy="54122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458" y="3517338"/>
            <a:ext cx="564730" cy="56473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373178" y="1378309"/>
            <a:ext cx="2669625" cy="1559896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AD394C1-3E88-42E8-3BE7-2A228FDF90A5}"/>
              </a:ext>
            </a:extLst>
          </p:cNvPr>
          <p:cNvSpPr txBox="1"/>
          <p:nvPr/>
        </p:nvSpPr>
        <p:spPr>
          <a:xfrm>
            <a:off x="779090" y="518886"/>
            <a:ext cx="2405595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RSA-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-Signature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56976" y="3127227"/>
            <a:ext cx="71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99" y="2387881"/>
            <a:ext cx="303967" cy="303967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>
            <a:off x="2312509" y="2787820"/>
            <a:ext cx="695658" cy="0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1431764" y="2503669"/>
            <a:ext cx="566510" cy="569062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>
            <a:off x="6375741" y="3053284"/>
            <a:ext cx="5194" cy="562752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77631" y="4372724"/>
            <a:ext cx="645411" cy="712073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6400337" y="3971540"/>
            <a:ext cx="5196" cy="358787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723042" y="4676285"/>
            <a:ext cx="1257176" cy="401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94552" y="4318044"/>
            <a:ext cx="470727" cy="541222"/>
          </a:xfrm>
          <a:prstGeom prst="rect">
            <a:avLst/>
          </a:prstGeom>
        </p:spPr>
      </p:pic>
      <p:cxnSp>
        <p:nvCxnSpPr>
          <p:cNvPr id="30" name="直接箭头连接符 29"/>
          <p:cNvCxnSpPr/>
          <p:nvPr/>
        </p:nvCxnSpPr>
        <p:spPr>
          <a:xfrm>
            <a:off x="3648666" y="3108215"/>
            <a:ext cx="11836" cy="1378086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84" y="4542756"/>
            <a:ext cx="514264" cy="514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30997" y="3808911"/>
                <a:ext cx="4195483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97" y="3808911"/>
                <a:ext cx="4195483" cy="37427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740" y="4047962"/>
            <a:ext cx="564730" cy="564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692914" y="4600883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𝑠𝑖𝑔𝑛𝑎𝑡𝑢𝑟𝑒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914" y="4600883"/>
                <a:ext cx="4573046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/>
          <p:cNvCxnSpPr/>
          <p:nvPr/>
        </p:nvCxnSpPr>
        <p:spPr>
          <a:xfrm flipV="1">
            <a:off x="4846235" y="4799888"/>
            <a:ext cx="1257176" cy="401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723042" y="5148791"/>
            <a:ext cx="3037175" cy="1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30" y="5148390"/>
            <a:ext cx="514264" cy="514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6275436" y="5212385"/>
                <a:ext cx="4195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436" y="5212385"/>
                <a:ext cx="4195483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图片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2229" y="4877980"/>
            <a:ext cx="470727" cy="5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18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-96520" y="189230"/>
            <a:ext cx="2310765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639" h="1134">
                <a:moveTo>
                  <a:pt x="0" y="0"/>
                </a:moveTo>
                <a:lnTo>
                  <a:pt x="3061" y="0"/>
                </a:lnTo>
                <a:lnTo>
                  <a:pt x="3061" y="3"/>
                </a:lnTo>
                <a:lnTo>
                  <a:pt x="3067" y="3"/>
                </a:lnTo>
                <a:cubicBezTo>
                  <a:pt x="3383" y="3"/>
                  <a:pt x="3639" y="256"/>
                  <a:pt x="3639" y="569"/>
                </a:cubicBezTo>
                <a:cubicBezTo>
                  <a:pt x="3639" y="881"/>
                  <a:pt x="3383" y="1134"/>
                  <a:pt x="3067" y="1134"/>
                </a:cubicBezTo>
                <a:lnTo>
                  <a:pt x="3061" y="1134"/>
                </a:lnTo>
                <a:lnTo>
                  <a:pt x="3061" y="1134"/>
                </a:lnTo>
                <a:lnTo>
                  <a:pt x="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77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8796" y="256887"/>
            <a:ext cx="1180131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汉仪润圆-55W" panose="00020600040101010101" pitchFamily="18" charset="-122"/>
                <a:cs typeface="Calibri" panose="020F0502020204030204" pitchFamily="34" charset="0"/>
              </a:rPr>
              <a:t>part 4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汉仪润圆-55W" panose="00020600040101010101" pitchFamily="18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75134" y="2853575"/>
            <a:ext cx="3151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ElGamal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Freeform: Shape 18" descr="e7d195523061f1c0c2b73831c94a3edc981f60e396d3e182073EE1468018468A7F192AE5E5CD515B6C3125F8AF6E4EE646174E8CF0B46FD19828DCE8CDA3B3A044A74F0E769C5FA8CB87AB6FC303C8BA3785FAC64AF5424750B03A6C170E37CDA0B6B64BA161591DE1BFC1FD4191A352FD5D4675E7B80AF85C8B685208968241190935F4F9452E1C38A077DA3E528817"/>
          <p:cNvSpPr/>
          <p:nvPr/>
        </p:nvSpPr>
        <p:spPr>
          <a:xfrm rot="16200000" flipH="1">
            <a:off x="7821620" y="-324110"/>
            <a:ext cx="1004559" cy="2167132"/>
          </a:xfrm>
          <a:custGeom>
            <a:avLst/>
            <a:gdLst>
              <a:gd name="connsiteX0" fmla="*/ 0 w 1632422"/>
              <a:gd name="connsiteY0" fmla="*/ 0 h 3521624"/>
              <a:gd name="connsiteX1" fmla="*/ 63671 w 1632422"/>
              <a:gd name="connsiteY1" fmla="*/ 17890 h 3521624"/>
              <a:gd name="connsiteX2" fmla="*/ 539327 w 1632422"/>
              <a:gd name="connsiteY2" fmla="*/ 1148306 h 3521624"/>
              <a:gd name="connsiteX3" fmla="*/ 1189419 w 1632422"/>
              <a:gd name="connsiteY3" fmla="*/ 2250535 h 3521624"/>
              <a:gd name="connsiteX4" fmla="*/ 694180 w 1632422"/>
              <a:gd name="connsiteY4" fmla="*/ 3401501 h 3521624"/>
              <a:gd name="connsiteX5" fmla="*/ 41850 w 1632422"/>
              <a:gd name="connsiteY5" fmla="*/ 3521557 h 3521624"/>
              <a:gd name="connsiteX6" fmla="*/ 0 w 1632422"/>
              <a:gd name="connsiteY6" fmla="*/ 3521624 h 3521624"/>
              <a:gd name="connsiteX7" fmla="*/ 0 w 1632422"/>
              <a:gd name="connsiteY7" fmla="*/ 0 h 352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2422" h="3521624">
                <a:moveTo>
                  <a:pt x="0" y="0"/>
                </a:moveTo>
                <a:lnTo>
                  <a:pt x="63671" y="17890"/>
                </a:lnTo>
                <a:cubicBezTo>
                  <a:pt x="613508" y="211723"/>
                  <a:pt x="539327" y="1148306"/>
                  <a:pt x="539327" y="1148306"/>
                </a:cubicBezTo>
                <a:cubicBezTo>
                  <a:pt x="399903" y="1946850"/>
                  <a:pt x="1189419" y="2250535"/>
                  <a:pt x="1189419" y="2250535"/>
                </a:cubicBezTo>
                <a:cubicBezTo>
                  <a:pt x="2420870" y="2961514"/>
                  <a:pt x="694180" y="3401501"/>
                  <a:pt x="694180" y="3401501"/>
                </a:cubicBezTo>
                <a:cubicBezTo>
                  <a:pt x="466953" y="3478978"/>
                  <a:pt x="248583" y="3515345"/>
                  <a:pt x="41850" y="3521557"/>
                </a:cubicBezTo>
                <a:lnTo>
                  <a:pt x="0" y="352162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19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524183" y="1820949"/>
            <a:ext cx="7315835" cy="461645"/>
            <a:chOff x="1866" y="2545"/>
            <a:chExt cx="11521" cy="727"/>
          </a:xfrm>
        </p:grpSpPr>
        <p:grpSp>
          <p:nvGrpSpPr>
            <p:cNvPr id="7245" name="组合 7244"/>
            <p:cNvGrpSpPr/>
            <p:nvPr/>
          </p:nvGrpSpPr>
          <p:grpSpPr>
            <a:xfrm>
              <a:off x="1866" y="2708"/>
              <a:ext cx="400" cy="400"/>
              <a:chOff x="1029043" y="1658131"/>
              <a:chExt cx="253839" cy="253839"/>
            </a:xfrm>
          </p:grpSpPr>
          <p:sp>
            <p:nvSpPr>
              <p:cNvPr id="7241" name="椭圆 7240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2" name="椭圆 7241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55" name="文本框 7254"/>
            <p:cNvSpPr txBox="1"/>
            <p:nvPr/>
          </p:nvSpPr>
          <p:spPr>
            <a:xfrm>
              <a:off x="2681" y="2545"/>
              <a:ext cx="10706" cy="7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+mn-ea"/>
                </a:rPr>
                <a:t>Review 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+mn-ea"/>
                </a:rPr>
                <a:t>of </a:t>
              </a:r>
              <a:r>
                <a:rPr lang="en-US" altLang="zh-CN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Diffie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-Hellman </a:t>
              </a:r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Key Distribution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533645" y="2673093"/>
            <a:ext cx="5259070" cy="461645"/>
            <a:chOff x="1866" y="4272"/>
            <a:chExt cx="8282" cy="727"/>
          </a:xfrm>
        </p:grpSpPr>
        <p:grpSp>
          <p:nvGrpSpPr>
            <p:cNvPr id="7246" name="组合 7245"/>
            <p:cNvGrpSpPr/>
            <p:nvPr/>
          </p:nvGrpSpPr>
          <p:grpSpPr>
            <a:xfrm>
              <a:off x="1866" y="4435"/>
              <a:ext cx="400" cy="399"/>
              <a:chOff x="1029043" y="1658131"/>
              <a:chExt cx="253839" cy="253839"/>
            </a:xfrm>
          </p:grpSpPr>
          <p:sp>
            <p:nvSpPr>
              <p:cNvPr id="7247" name="椭圆 7246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8" name="椭圆 7247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258" name="文本框 7257"/>
            <p:cNvSpPr txBox="1"/>
            <p:nvPr/>
          </p:nvSpPr>
          <p:spPr>
            <a:xfrm>
              <a:off x="2681" y="4272"/>
              <a:ext cx="7467" cy="7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+mn-ea"/>
                </a:rPr>
                <a:t>Methods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543214" y="3526507"/>
            <a:ext cx="5170170" cy="460375"/>
            <a:chOff x="1866" y="5943"/>
            <a:chExt cx="8142" cy="725"/>
          </a:xfrm>
        </p:grpSpPr>
        <p:grpSp>
          <p:nvGrpSpPr>
            <p:cNvPr id="7249" name="组合 7248"/>
            <p:cNvGrpSpPr/>
            <p:nvPr/>
          </p:nvGrpSpPr>
          <p:grpSpPr>
            <a:xfrm>
              <a:off x="1866" y="6106"/>
              <a:ext cx="400" cy="399"/>
              <a:chOff x="1029043" y="1658131"/>
              <a:chExt cx="253839" cy="253839"/>
            </a:xfrm>
          </p:grpSpPr>
          <p:sp>
            <p:nvSpPr>
              <p:cNvPr id="7250" name="椭圆 7249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1" name="椭圆 7250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681" y="5943"/>
              <a:ext cx="7327" cy="72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Signature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2" name="任意多边形 21"/>
          <p:cNvSpPr/>
          <p:nvPr/>
        </p:nvSpPr>
        <p:spPr>
          <a:xfrm>
            <a:off x="-96520" y="189230"/>
            <a:ext cx="2310765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639" h="1134">
                <a:moveTo>
                  <a:pt x="0" y="0"/>
                </a:moveTo>
                <a:lnTo>
                  <a:pt x="3061" y="0"/>
                </a:lnTo>
                <a:lnTo>
                  <a:pt x="3061" y="3"/>
                </a:lnTo>
                <a:lnTo>
                  <a:pt x="3067" y="3"/>
                </a:lnTo>
                <a:cubicBezTo>
                  <a:pt x="3383" y="3"/>
                  <a:pt x="3639" y="256"/>
                  <a:pt x="3639" y="569"/>
                </a:cubicBezTo>
                <a:cubicBezTo>
                  <a:pt x="3639" y="881"/>
                  <a:pt x="3383" y="1134"/>
                  <a:pt x="3067" y="1134"/>
                </a:cubicBezTo>
                <a:lnTo>
                  <a:pt x="3061" y="1134"/>
                </a:lnTo>
                <a:lnTo>
                  <a:pt x="3061" y="1134"/>
                </a:lnTo>
                <a:lnTo>
                  <a:pt x="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77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7732" y="256887"/>
            <a:ext cx="1462259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汉仪润圆-55W" panose="00020600040101010101" pitchFamily="18" charset="-122"/>
                <a:cs typeface="Calibri" panose="020F0502020204030204" pitchFamily="34" charset="0"/>
              </a:rPr>
              <a:t>Catalog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汉仪润圆-55W" panose="00020600040101010101" pitchFamily="18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0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7779053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ElGamal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-Review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of </a:t>
            </a:r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</a:rPr>
              <a:t>Diffie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</a:rPr>
              <a:t>-Hellman key distribution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 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35293" y="1868011"/>
            <a:ext cx="1016571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Alice</a:t>
            </a:r>
            <a:endParaRPr lang="en-US" altLang="zh-CN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60869" y="1880054"/>
            <a:ext cx="1016571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Bob</a:t>
            </a:r>
            <a:endParaRPr lang="en-US" altLang="zh-CN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779090" y="2334153"/>
                <a:ext cx="2401590" cy="872482"/>
              </a:xfrm>
              <a:prstGeom prst="roundRect">
                <a:avLst/>
              </a:prstGeom>
              <a:noFill/>
              <a:ln w="28575">
                <a:solidFill>
                  <a:srgbClr val="992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prime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primitive element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90" y="2334153"/>
                <a:ext cx="2401590" cy="872482"/>
              </a:xfrm>
              <a:prstGeom prst="roundRect">
                <a:avLst/>
              </a:prstGeom>
              <a:blipFill rotWithShape="0">
                <a:blip r:embed="rId2"/>
                <a:stretch>
                  <a:fillRect t="-4730" b="-10811"/>
                </a:stretch>
              </a:blipFill>
              <a:ln w="28575">
                <a:solidFill>
                  <a:srgbClr val="99245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圆角矩形 19"/>
              <p:cNvSpPr/>
              <p:nvPr/>
            </p:nvSpPr>
            <p:spPr>
              <a:xfrm>
                <a:off x="1092921" y="4300402"/>
                <a:ext cx="1773928" cy="792593"/>
              </a:xfrm>
              <a:prstGeom prst="roundRect">
                <a:avLst/>
              </a:prstGeom>
              <a:noFill/>
              <a:ln w="28575">
                <a:solidFill>
                  <a:srgbClr val="992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圆角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21" y="4300402"/>
                <a:ext cx="1773928" cy="792593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rgbClr val="99245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/>
              <p:cNvSpPr/>
              <p:nvPr/>
            </p:nvSpPr>
            <p:spPr>
              <a:xfrm>
                <a:off x="1193397" y="3562978"/>
                <a:ext cx="1572975" cy="466142"/>
              </a:xfrm>
              <a:prstGeom prst="roundRect">
                <a:avLst/>
              </a:prstGeom>
              <a:noFill/>
              <a:ln w="28575">
                <a:solidFill>
                  <a:srgbClr val="992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Generate random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圆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97" y="3562978"/>
                <a:ext cx="1572975" cy="466142"/>
              </a:xfrm>
              <a:prstGeom prst="roundRect">
                <a:avLst/>
              </a:prstGeom>
              <a:blipFill rotWithShape="0">
                <a:blip r:embed="rId4"/>
                <a:stretch>
                  <a:fillRect t="-20732" b="-32927"/>
                </a:stretch>
              </a:blipFill>
              <a:ln w="28575">
                <a:solidFill>
                  <a:srgbClr val="99245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 22"/>
              <p:cNvSpPr/>
              <p:nvPr/>
            </p:nvSpPr>
            <p:spPr>
              <a:xfrm>
                <a:off x="4042883" y="2334153"/>
                <a:ext cx="2401590" cy="872482"/>
              </a:xfrm>
              <a:prstGeom prst="roundRect">
                <a:avLst/>
              </a:prstGeom>
              <a:noFill/>
              <a:ln w="28575">
                <a:solidFill>
                  <a:srgbClr val="992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Share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prime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primitive element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圆角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83" y="2334153"/>
                <a:ext cx="2401590" cy="872482"/>
              </a:xfrm>
              <a:prstGeom prst="roundRect">
                <a:avLst/>
              </a:prstGeom>
              <a:blipFill rotWithShape="0">
                <a:blip r:embed="rId5"/>
                <a:stretch>
                  <a:fillRect t="-4730" b="-10811"/>
                </a:stretch>
              </a:blipFill>
              <a:ln w="28575">
                <a:solidFill>
                  <a:srgbClr val="99245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>
            <a:stCxn id="7" idx="3"/>
            <a:endCxn id="23" idx="1"/>
          </p:cNvCxnSpPr>
          <p:nvPr/>
        </p:nvCxnSpPr>
        <p:spPr>
          <a:xfrm>
            <a:off x="3180680" y="2770394"/>
            <a:ext cx="862203" cy="0"/>
          </a:xfrm>
          <a:prstGeom prst="straightConnector1">
            <a:avLst/>
          </a:prstGeom>
          <a:ln>
            <a:solidFill>
              <a:srgbClr val="9924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圆角矩形 26"/>
              <p:cNvSpPr/>
              <p:nvPr/>
            </p:nvSpPr>
            <p:spPr>
              <a:xfrm>
                <a:off x="4457190" y="3553109"/>
                <a:ext cx="1572975" cy="466142"/>
              </a:xfrm>
              <a:prstGeom prst="roundRect">
                <a:avLst/>
              </a:prstGeom>
              <a:noFill/>
              <a:ln w="28575">
                <a:solidFill>
                  <a:srgbClr val="992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Generate random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圆角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190" y="3553109"/>
                <a:ext cx="1572975" cy="466142"/>
              </a:xfrm>
              <a:prstGeom prst="roundRect">
                <a:avLst/>
              </a:prstGeom>
              <a:blipFill rotWithShape="0">
                <a:blip r:embed="rId6"/>
                <a:stretch>
                  <a:fillRect t="-22222" b="-34568"/>
                </a:stretch>
              </a:blipFill>
              <a:ln w="28575">
                <a:solidFill>
                  <a:srgbClr val="99245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>
            <a:stCxn id="7" idx="2"/>
            <a:endCxn id="21" idx="0"/>
          </p:cNvCxnSpPr>
          <p:nvPr/>
        </p:nvCxnSpPr>
        <p:spPr>
          <a:xfrm>
            <a:off x="1979885" y="3206635"/>
            <a:ext cx="0" cy="356343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2"/>
            <a:endCxn id="27" idx="0"/>
          </p:cNvCxnSpPr>
          <p:nvPr/>
        </p:nvCxnSpPr>
        <p:spPr>
          <a:xfrm>
            <a:off x="5243678" y="3206635"/>
            <a:ext cx="0" cy="346474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圆角矩形 35"/>
              <p:cNvSpPr/>
              <p:nvPr/>
            </p:nvSpPr>
            <p:spPr>
              <a:xfrm>
                <a:off x="4356713" y="4300402"/>
                <a:ext cx="1773928" cy="792593"/>
              </a:xfrm>
              <a:prstGeom prst="roundRect">
                <a:avLst/>
              </a:prstGeom>
              <a:noFill/>
              <a:ln w="28575">
                <a:solidFill>
                  <a:srgbClr val="992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圆角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713" y="4300402"/>
                <a:ext cx="1773928" cy="792593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>
                <a:solidFill>
                  <a:srgbClr val="99245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>
            <a:endCxn id="20" idx="0"/>
          </p:cNvCxnSpPr>
          <p:nvPr/>
        </p:nvCxnSpPr>
        <p:spPr>
          <a:xfrm>
            <a:off x="1979884" y="4029120"/>
            <a:ext cx="1" cy="271282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243676" y="4019251"/>
            <a:ext cx="1" cy="271282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866849" y="4508205"/>
            <a:ext cx="1489864" cy="10632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373670" y="4171116"/>
                <a:ext cx="476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670" y="4171116"/>
                <a:ext cx="47622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>
            <a:stCxn id="36" idx="1"/>
            <a:endCxn id="20" idx="3"/>
          </p:cNvCxnSpPr>
          <p:nvPr/>
        </p:nvCxnSpPr>
        <p:spPr>
          <a:xfrm flipH="1">
            <a:off x="2866849" y="4696699"/>
            <a:ext cx="1489864" cy="0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3388971" y="4563585"/>
                <a:ext cx="485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971" y="4563585"/>
                <a:ext cx="48506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>
            <a:endCxn id="55" idx="0"/>
          </p:cNvCxnSpPr>
          <p:nvPr/>
        </p:nvCxnSpPr>
        <p:spPr>
          <a:xfrm>
            <a:off x="5243676" y="5067635"/>
            <a:ext cx="0" cy="207803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圆角矩形 48"/>
              <p:cNvSpPr/>
              <p:nvPr/>
            </p:nvSpPr>
            <p:spPr>
              <a:xfrm>
                <a:off x="1020722" y="5275287"/>
                <a:ext cx="1918323" cy="788966"/>
              </a:xfrm>
              <a:prstGeom prst="roundRect">
                <a:avLst/>
              </a:prstGeom>
              <a:noFill/>
              <a:ln w="28575">
                <a:solidFill>
                  <a:srgbClr val="992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圆角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22" y="5275287"/>
                <a:ext cx="1918323" cy="788966"/>
              </a:xfrm>
              <a:prstGeom prst="round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8575">
                <a:solidFill>
                  <a:srgbClr val="99245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/>
          <p:cNvCxnSpPr>
            <a:stCxn id="20" idx="2"/>
            <a:endCxn id="49" idx="0"/>
          </p:cNvCxnSpPr>
          <p:nvPr/>
        </p:nvCxnSpPr>
        <p:spPr>
          <a:xfrm flipH="1">
            <a:off x="1979884" y="5092995"/>
            <a:ext cx="1" cy="182292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圆角矩形 54"/>
              <p:cNvSpPr/>
              <p:nvPr/>
            </p:nvSpPr>
            <p:spPr>
              <a:xfrm>
                <a:off x="4284514" y="5275438"/>
                <a:ext cx="1918323" cy="788966"/>
              </a:xfrm>
              <a:prstGeom prst="roundRect">
                <a:avLst/>
              </a:prstGeom>
              <a:noFill/>
              <a:ln w="28575">
                <a:solidFill>
                  <a:srgbClr val="992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圆角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514" y="5275438"/>
                <a:ext cx="1918323" cy="788966"/>
              </a:xfrm>
              <a:prstGeom prst="round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8575">
                <a:solidFill>
                  <a:srgbClr val="99245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7272005" y="1506790"/>
                <a:ext cx="4127861" cy="437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005" y="1506790"/>
                <a:ext cx="4127861" cy="437107"/>
              </a:xfrm>
              <a:prstGeom prst="rect">
                <a:avLst/>
              </a:prstGeom>
              <a:blipFill rotWithShape="0">
                <a:blip r:embed="rId1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7272005" y="2039249"/>
                <a:ext cx="410766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005" y="2039249"/>
                <a:ext cx="4107663" cy="374270"/>
              </a:xfrm>
              <a:prstGeom prst="rect">
                <a:avLst/>
              </a:prstGeom>
              <a:blipFill rotWithShape="0"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组合 58"/>
          <p:cNvGrpSpPr/>
          <p:nvPr/>
        </p:nvGrpSpPr>
        <p:grpSpPr>
          <a:xfrm rot="1739504">
            <a:off x="6765991" y="1227626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60" name="椭圆 59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7272005" y="1191679"/>
                <a:ext cx="1037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𝑷𝒓𝒐𝒐𝒇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005" y="1191679"/>
                <a:ext cx="1037463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/>
          <p:cNvGrpSpPr/>
          <p:nvPr/>
        </p:nvGrpSpPr>
        <p:grpSpPr>
          <a:xfrm rot="1739504">
            <a:off x="6765991" y="2724635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66" name="椭圆 65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7272005" y="2679023"/>
                <a:ext cx="1326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𝑺𝒆𝒄𝒖𝒓𝒊𝒕𝒚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005" y="2679023"/>
                <a:ext cx="1326004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7272005" y="3207624"/>
                <a:ext cx="222843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𝑘𝑛𝑜𝑤𝑛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𝑘𝑛𝑜𝑤𝑛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005" y="3207624"/>
                <a:ext cx="2228431" cy="64633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箭头连接符 70"/>
          <p:cNvCxnSpPr>
            <a:stCxn id="69" idx="3"/>
          </p:cNvCxnSpPr>
          <p:nvPr/>
        </p:nvCxnSpPr>
        <p:spPr>
          <a:xfrm flipV="1">
            <a:off x="9500436" y="3530789"/>
            <a:ext cx="543290" cy="1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10043726" y="3346123"/>
                <a:ext cx="2115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𝑐𝑎𝑙𝑐𝑢𝑙𝑎𝑡𝑒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26" y="3346123"/>
                <a:ext cx="2115579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/>
          <p:cNvCxnSpPr/>
          <p:nvPr/>
        </p:nvCxnSpPr>
        <p:spPr>
          <a:xfrm>
            <a:off x="9772081" y="3530789"/>
            <a:ext cx="0" cy="1562206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8143046" y="4125033"/>
                <a:ext cx="17538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</m:oMath>
                  </m:oMathPara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046" y="4125033"/>
                <a:ext cx="1753813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/>
              <p:cNvSpPr/>
              <p:nvPr/>
            </p:nvSpPr>
            <p:spPr>
              <a:xfrm>
                <a:off x="8151894" y="4514212"/>
                <a:ext cx="174496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9" name="矩形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894" y="4514212"/>
                <a:ext cx="1744965" cy="374270"/>
              </a:xfrm>
              <a:prstGeom prst="rect">
                <a:avLst/>
              </a:prstGeom>
              <a:blipFill rotWithShape="0">
                <a:blip r:embed="rId2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7995633" y="5112842"/>
                <a:ext cx="3552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𝑐𝑎𝑙𝑐𝑢𝑙𝑎𝑡𝑒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633" y="5112842"/>
                <a:ext cx="3552896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/>
          <p:cNvCxnSpPr/>
          <p:nvPr/>
        </p:nvCxnSpPr>
        <p:spPr>
          <a:xfrm>
            <a:off x="9772081" y="5384398"/>
            <a:ext cx="0" cy="420979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/>
              <p:cNvSpPr/>
              <p:nvPr/>
            </p:nvSpPr>
            <p:spPr>
              <a:xfrm>
                <a:off x="8154106" y="5799302"/>
                <a:ext cx="32457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𝑑𝑖𝑠𝑐𝑟𝑒𝑡𝑒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𝑙𝑜𝑔𝑎𝑟𝑖𝑡h𝑚𝑠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𝑝𝑟𝑜𝑏𝑙𝑒𝑚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106" y="5799302"/>
                <a:ext cx="3245760" cy="369332"/>
              </a:xfrm>
              <a:prstGeom prst="rect">
                <a:avLst/>
              </a:prstGeom>
              <a:blipFill rotWithShape="0"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图片 46">
            <a:extLst>
              <a:ext uri="{FF2B5EF4-FFF2-40B4-BE49-F238E27FC236}">
                <a16:creationId xmlns="" xmlns:a16="http://schemas.microsoft.com/office/drawing/2014/main" id="{66CBBAB6-6271-8AB8-FE28-5AAE86CDB59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flipH="1">
            <a:off x="1573585" y="1045578"/>
            <a:ext cx="812596" cy="816256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="" xmlns:a16="http://schemas.microsoft.com/office/drawing/2014/main" id="{61B1429B-8F9E-46EE-8BAA-B9774A381C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37376" y="1027024"/>
            <a:ext cx="812597" cy="8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2971454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ElGamal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--Methods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圆角矩形 6"/>
              <p:cNvSpPr/>
              <p:nvPr/>
            </p:nvSpPr>
            <p:spPr>
              <a:xfrm>
                <a:off x="3349108" y="3095655"/>
                <a:ext cx="2401590" cy="872482"/>
              </a:xfrm>
              <a:prstGeom prst="roundRect">
                <a:avLst/>
              </a:prstGeom>
              <a:noFill/>
              <a:ln w="28575">
                <a:solidFill>
                  <a:srgbClr val="992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Share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prime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primitive element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108" y="3095655"/>
                <a:ext cx="2401590" cy="872482"/>
              </a:xfrm>
              <a:prstGeom prst="roundRect">
                <a:avLst/>
              </a:prstGeom>
              <a:blipFill rotWithShape="0">
                <a:blip r:embed="rId2"/>
                <a:stretch>
                  <a:fillRect t="-4730" b="-10811"/>
                </a:stretch>
              </a:blipFill>
              <a:ln w="28575">
                <a:solidFill>
                  <a:srgbClr val="99245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圆角矩形 19"/>
              <p:cNvSpPr/>
              <p:nvPr/>
            </p:nvSpPr>
            <p:spPr>
              <a:xfrm>
                <a:off x="3662939" y="5061904"/>
                <a:ext cx="1773928" cy="792593"/>
              </a:xfrm>
              <a:prstGeom prst="roundRect">
                <a:avLst/>
              </a:prstGeom>
              <a:noFill/>
              <a:ln w="28575">
                <a:solidFill>
                  <a:srgbClr val="992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Calculate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圆角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939" y="5061904"/>
                <a:ext cx="1773928" cy="792593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rgbClr val="99245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/>
              <p:cNvSpPr/>
              <p:nvPr/>
            </p:nvSpPr>
            <p:spPr>
              <a:xfrm>
                <a:off x="3763415" y="4324480"/>
                <a:ext cx="1572975" cy="466142"/>
              </a:xfrm>
              <a:prstGeom prst="roundRect">
                <a:avLst/>
              </a:prstGeom>
              <a:noFill/>
              <a:ln w="28575">
                <a:solidFill>
                  <a:srgbClr val="9924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Generate random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圆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415" y="4324480"/>
                <a:ext cx="1572975" cy="466142"/>
              </a:xfrm>
              <a:prstGeom prst="roundRect">
                <a:avLst/>
              </a:prstGeom>
              <a:blipFill rotWithShape="0">
                <a:blip r:embed="rId4"/>
                <a:stretch>
                  <a:fillRect t="-20732" b="-32927"/>
                </a:stretch>
              </a:blipFill>
              <a:ln w="28575">
                <a:solidFill>
                  <a:srgbClr val="99245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>
            <a:stCxn id="7" idx="2"/>
            <a:endCxn id="21" idx="0"/>
          </p:cNvCxnSpPr>
          <p:nvPr/>
        </p:nvCxnSpPr>
        <p:spPr>
          <a:xfrm>
            <a:off x="4549903" y="3968137"/>
            <a:ext cx="0" cy="356343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20" idx="0"/>
          </p:cNvCxnSpPr>
          <p:nvPr/>
        </p:nvCxnSpPr>
        <p:spPr>
          <a:xfrm>
            <a:off x="4549902" y="4790622"/>
            <a:ext cx="1" cy="271282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688F38F5-F22B-25E8-893C-BFA455AAF195}"/>
                  </a:ext>
                </a:extLst>
              </p:cNvPr>
              <p:cNvSpPr txBox="1"/>
              <p:nvPr/>
            </p:nvSpPr>
            <p:spPr>
              <a:xfrm>
                <a:off x="8682738" y="2347598"/>
                <a:ext cx="215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𝑝𝑟𝑖𝑣𝑎𝑡𝑒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88F38F5-F22B-25E8-893C-BFA455AAF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38" y="2347598"/>
                <a:ext cx="215495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="" xmlns:a16="http://schemas.microsoft.com/office/drawing/2014/main" id="{74156B85-6463-E3F7-2C98-972717D7DEC0}"/>
                  </a:ext>
                </a:extLst>
              </p:cNvPr>
              <p:cNvSpPr txBox="1"/>
              <p:nvPr/>
            </p:nvSpPr>
            <p:spPr>
              <a:xfrm>
                <a:off x="8648652" y="1601724"/>
                <a:ext cx="2565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𝑝𝑢𝑏𝑙𝑖𝑐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4156B85-6463-E3F7-2C98-972717D7D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652" y="1601724"/>
                <a:ext cx="2565171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C5EA7489-E621-7DB3-6997-7899A047DF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04" y="1537042"/>
            <a:ext cx="498697" cy="498697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AE14E1B0-1856-9EFD-332D-B6D1AAC3E4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407" y="2352078"/>
            <a:ext cx="291713" cy="291713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C3681041-C24E-3DCC-AED0-70E7259B1D19}"/>
              </a:ext>
            </a:extLst>
          </p:cNvPr>
          <p:cNvSpPr/>
          <p:nvPr/>
        </p:nvSpPr>
        <p:spPr>
          <a:xfrm>
            <a:off x="8373178" y="1378309"/>
            <a:ext cx="2669625" cy="1559896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EE5A6D76-2233-647D-9DB1-31C48DFD4FFF}"/>
              </a:ext>
            </a:extLst>
          </p:cNvPr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EDAEC378-C839-A23B-0C33-E8F4084DA30F}"/>
                </a:ext>
              </a:extLst>
            </p:cNvPr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2CD4DEE9-9EF4-F0C1-B959-4A3C6B1E254F}"/>
                </a:ext>
              </a:extLst>
            </p:cNvPr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82BE5D10-AC14-4B23-249F-3ACD372A7050}"/>
              </a:ext>
            </a:extLst>
          </p:cNvPr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Key Generation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="" xmlns:a16="http://schemas.microsoft.com/office/drawing/2014/main" id="{33219331-61C6-E72B-5F5A-583A56B18E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3603" y="1885708"/>
            <a:ext cx="812597" cy="896528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5436867" y="2473036"/>
            <a:ext cx="444388" cy="737755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272821" y="1835091"/>
                <a:ext cx="25153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21" y="1835091"/>
                <a:ext cx="2515304" cy="646331"/>
              </a:xfrm>
              <a:prstGeom prst="rect">
                <a:avLst/>
              </a:prstGeom>
              <a:blipFill rotWithShape="0">
                <a:blip r:embed="rId10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17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231034" y="3117187"/>
                <a:ext cx="4195483" cy="1258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034" y="3117187"/>
                <a:ext cx="4195483" cy="12582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92609" y="4757862"/>
                <a:ext cx="4195483" cy="67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609" y="4757862"/>
                <a:ext cx="4195483" cy="679481"/>
              </a:xfrm>
              <a:prstGeom prst="rect">
                <a:avLst/>
              </a:prstGeom>
              <a:blipFill rotWithShape="0"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886722" y="4252802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𝑐𝑖𝑝h𝑒𝑟𝑡𝑒𝑥𝑡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722" y="4252802"/>
                <a:ext cx="457304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157201" y="2635882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201" y="2635882"/>
                <a:ext cx="457304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3694" y="2543696"/>
            <a:ext cx="470727" cy="54122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06" y="4155103"/>
            <a:ext cx="564730" cy="564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0FCFE7F7-CDAE-07EB-61EF-A401DAF15DF6}"/>
                  </a:ext>
                </a:extLst>
              </p:cNvPr>
              <p:cNvSpPr txBox="1"/>
              <p:nvPr/>
            </p:nvSpPr>
            <p:spPr>
              <a:xfrm>
                <a:off x="8682738" y="2347598"/>
                <a:ext cx="215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𝑝𝑟𝑖𝑣𝑎𝑡𝑒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CFE7F7-CDAE-07EB-61EF-A401DAF1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38" y="2347598"/>
                <a:ext cx="215495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="" xmlns:a16="http://schemas.microsoft.com/office/drawing/2014/main" id="{082F7B2C-B191-8F57-BCDF-19BA624CDF55}"/>
                  </a:ext>
                </a:extLst>
              </p:cNvPr>
              <p:cNvSpPr txBox="1"/>
              <p:nvPr/>
            </p:nvSpPr>
            <p:spPr>
              <a:xfrm>
                <a:off x="8648652" y="1601724"/>
                <a:ext cx="2565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𝑝𝑢𝑏𝑙𝑖𝑐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2F7B2C-B191-8F57-BCDF-19BA624CD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652" y="1601724"/>
                <a:ext cx="256517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5930B56-2C64-3785-20D8-4B5BEAD32A6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04" y="1537042"/>
            <a:ext cx="498697" cy="49869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FA3FAD9B-8FDD-A8C4-FDE1-4ACA590E893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407" y="2352078"/>
            <a:ext cx="291713" cy="291713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FDA950E2-3885-2B97-6C3C-27746DF282C1}"/>
              </a:ext>
            </a:extLst>
          </p:cNvPr>
          <p:cNvSpPr/>
          <p:nvPr/>
        </p:nvSpPr>
        <p:spPr>
          <a:xfrm>
            <a:off x="8373178" y="1378308"/>
            <a:ext cx="2748478" cy="2053241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356976" y="3127227"/>
            <a:ext cx="71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99" y="2387881"/>
            <a:ext cx="303967" cy="303967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2312509" y="2787820"/>
            <a:ext cx="695658" cy="0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1431764" y="2503669"/>
            <a:ext cx="566510" cy="56906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94536" y="5101735"/>
            <a:ext cx="645411" cy="712073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>
            <a:off x="5309450" y="3068432"/>
            <a:ext cx="10391" cy="1209829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5314644" y="4630355"/>
            <a:ext cx="5196" cy="358787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5932051" y="5426802"/>
            <a:ext cx="2716601" cy="30969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326" y="5187160"/>
            <a:ext cx="470727" cy="541222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994536" y="5748946"/>
            <a:ext cx="1016571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Bob</a:t>
            </a:r>
            <a:endParaRPr lang="en-US" altLang="zh-CN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883270" y="3005214"/>
                <a:ext cx="18242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270" y="3005214"/>
                <a:ext cx="1824282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9AD394C1-3E88-42E8-3BE7-2A228FDF90A5}"/>
              </a:ext>
            </a:extLst>
          </p:cNvPr>
          <p:cNvSpPr txBox="1"/>
          <p:nvPr/>
        </p:nvSpPr>
        <p:spPr>
          <a:xfrm>
            <a:off x="779090" y="518886"/>
            <a:ext cx="2971454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ElGamal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--Methods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Encryption and Decryption Methods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6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Digital Signature 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847564" y="3585800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𝑐𝑖𝑝h𝑒𝑟𝑡𝑒𝑥𝑡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64" y="3585800"/>
                <a:ext cx="457304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157201" y="2635882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201" y="2635882"/>
                <a:ext cx="457304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694" y="2543696"/>
            <a:ext cx="470727" cy="54122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17" y="3477213"/>
            <a:ext cx="564730" cy="56473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AD394C1-3E88-42E8-3BE7-2A228FDF90A5}"/>
              </a:ext>
            </a:extLst>
          </p:cNvPr>
          <p:cNvSpPr txBox="1"/>
          <p:nvPr/>
        </p:nvSpPr>
        <p:spPr>
          <a:xfrm>
            <a:off x="779090" y="518886"/>
            <a:ext cx="3051476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ElGamal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-Signature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0FCFE7F7-CDAE-07EB-61EF-A401DAF15DF6}"/>
                  </a:ext>
                </a:extLst>
              </p:cNvPr>
              <p:cNvSpPr txBox="1"/>
              <p:nvPr/>
            </p:nvSpPr>
            <p:spPr>
              <a:xfrm>
                <a:off x="8682738" y="2347598"/>
                <a:ext cx="215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𝑝𝑟𝑖𝑣𝑎𝑡𝑒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CFE7F7-CDAE-07EB-61EF-A401DAF1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38" y="2347598"/>
                <a:ext cx="215495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="" xmlns:a16="http://schemas.microsoft.com/office/drawing/2014/main" id="{082F7B2C-B191-8F57-BCDF-19BA624CDF55}"/>
                  </a:ext>
                </a:extLst>
              </p:cNvPr>
              <p:cNvSpPr txBox="1"/>
              <p:nvPr/>
            </p:nvSpPr>
            <p:spPr>
              <a:xfrm>
                <a:off x="8648652" y="1601724"/>
                <a:ext cx="2565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𝑝𝑢𝑏𝑙𝑖𝑐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2F7B2C-B191-8F57-BCDF-19BA624CD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652" y="1601724"/>
                <a:ext cx="25651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5930B56-2C64-3785-20D8-4B5BEAD32A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04" y="1537042"/>
            <a:ext cx="498697" cy="49869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FA3FAD9B-8FDD-A8C4-FDE1-4ACA590E893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407" y="2352078"/>
            <a:ext cx="291713" cy="291713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FDA950E2-3885-2B97-6C3C-27746DF282C1}"/>
              </a:ext>
            </a:extLst>
          </p:cNvPr>
          <p:cNvSpPr/>
          <p:nvPr/>
        </p:nvSpPr>
        <p:spPr>
          <a:xfrm>
            <a:off x="8373178" y="1378308"/>
            <a:ext cx="2748478" cy="2053241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356976" y="3127227"/>
            <a:ext cx="71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999" y="2387881"/>
            <a:ext cx="303967" cy="303967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2312509" y="2787820"/>
            <a:ext cx="695658" cy="0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431764" y="2503669"/>
            <a:ext cx="566510" cy="56906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3206" y="4425313"/>
            <a:ext cx="645411" cy="712073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>
            <a:off x="6278547" y="3072731"/>
            <a:ext cx="5194" cy="504108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278547" y="4010829"/>
            <a:ext cx="5196" cy="358787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600666" y="4802646"/>
            <a:ext cx="1342433" cy="3508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167" y="4535718"/>
            <a:ext cx="479873" cy="551738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983054" y="5137386"/>
            <a:ext cx="641297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Bob</a:t>
            </a:r>
            <a:endParaRPr lang="en-US" altLang="zh-CN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883270" y="3005214"/>
                <a:ext cx="1881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270" y="3005214"/>
                <a:ext cx="1881284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/>
          <p:cNvCxnSpPr/>
          <p:nvPr/>
        </p:nvCxnSpPr>
        <p:spPr>
          <a:xfrm>
            <a:off x="3586236" y="3160201"/>
            <a:ext cx="13495" cy="1456909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70" y="4535719"/>
            <a:ext cx="514264" cy="514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572888" y="3388723"/>
                <a:ext cx="41954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88" y="3388723"/>
                <a:ext cx="4195483" cy="92333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1998274" y="4593282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𝑠𝑖𝑔𝑛𝑎𝑡𝑢𝑟𝑒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274" y="4593282"/>
                <a:ext cx="4573046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/>
          <p:cNvCxnSpPr/>
          <p:nvPr/>
        </p:nvCxnSpPr>
        <p:spPr>
          <a:xfrm flipV="1">
            <a:off x="5356865" y="4792851"/>
            <a:ext cx="713903" cy="1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8220103" y="5087456"/>
            <a:ext cx="1" cy="632855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5933580" y="5855988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580" y="5855988"/>
                <a:ext cx="4573046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6295911" y="4582447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911" y="4582447"/>
                <a:ext cx="4573046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6785020" y="5155424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𝑠𝑖𝑔𝑛𝑎𝑡𝑢𝑟𝑒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020" y="5155424"/>
                <a:ext cx="4573046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图片 6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247" y="5134185"/>
            <a:ext cx="514264" cy="514264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809" y="4221910"/>
            <a:ext cx="564730" cy="5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Proof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9AD394C1-3E88-42E8-3BE7-2A228FDF90A5}"/>
              </a:ext>
            </a:extLst>
          </p:cNvPr>
          <p:cNvSpPr txBox="1"/>
          <p:nvPr/>
        </p:nvSpPr>
        <p:spPr>
          <a:xfrm>
            <a:off x="779090" y="518886"/>
            <a:ext cx="3051476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ElGamal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-Signature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="" xmlns:a16="http://schemas.microsoft.com/office/drawing/2014/main" id="{0FCFE7F7-CDAE-07EB-61EF-A401DAF15DF6}"/>
                  </a:ext>
                </a:extLst>
              </p:cNvPr>
              <p:cNvSpPr txBox="1"/>
              <p:nvPr/>
            </p:nvSpPr>
            <p:spPr>
              <a:xfrm>
                <a:off x="8682738" y="2347598"/>
                <a:ext cx="215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𝑝𝑟𝑖𝑣𝑎𝑡𝑒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FCFE7F7-CDAE-07EB-61EF-A401DAF1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738" y="2347598"/>
                <a:ext cx="215495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="" xmlns:a16="http://schemas.microsoft.com/office/drawing/2014/main" id="{082F7B2C-B191-8F57-BCDF-19BA624CDF55}"/>
                  </a:ext>
                </a:extLst>
              </p:cNvPr>
              <p:cNvSpPr txBox="1"/>
              <p:nvPr/>
            </p:nvSpPr>
            <p:spPr>
              <a:xfrm>
                <a:off x="8648652" y="1601724"/>
                <a:ext cx="2565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𝑝𝑢𝑏𝑙𝑖𝑐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2F7B2C-B191-8F57-BCDF-19BA624CD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8652" y="1601724"/>
                <a:ext cx="256517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65930B56-2C64-3785-20D8-4B5BEAD32A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304" y="1537042"/>
            <a:ext cx="498697" cy="49869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FA3FAD9B-8FDD-A8C4-FDE1-4ACA590E89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407" y="2352078"/>
            <a:ext cx="291713" cy="291713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FDA950E2-3885-2B97-6C3C-27746DF282C1}"/>
              </a:ext>
            </a:extLst>
          </p:cNvPr>
          <p:cNvSpPr/>
          <p:nvPr/>
        </p:nvSpPr>
        <p:spPr>
          <a:xfrm>
            <a:off x="7947694" y="1378308"/>
            <a:ext cx="3561681" cy="4492555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819574" y="3638107"/>
                <a:ext cx="18812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574" y="3638107"/>
                <a:ext cx="188128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285373" y="1956999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3" y="1956999"/>
                <a:ext cx="4573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662475" y="4178554"/>
                <a:ext cx="4195483" cy="120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75" y="4178554"/>
                <a:ext cx="4195483" cy="12052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343660" y="2553590"/>
                <a:ext cx="4131067" cy="3782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𝑘𝑠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𝑘𝑠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𝑘𝑠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60" y="2553590"/>
                <a:ext cx="4131067" cy="37825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064" y="2958258"/>
            <a:ext cx="514264" cy="514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7420068" y="3015821"/>
                <a:ext cx="457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𝑠𝑖𝑔𝑛𝑎𝑡𝑢𝑟𝑒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068" y="3015821"/>
                <a:ext cx="4573046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7608849" y="4991218"/>
                <a:ext cx="41954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b="0" dirty="0" smtClean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49" y="4991218"/>
                <a:ext cx="4195483" cy="92333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4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-96520" y="189230"/>
            <a:ext cx="2310765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639" h="1134">
                <a:moveTo>
                  <a:pt x="0" y="0"/>
                </a:moveTo>
                <a:lnTo>
                  <a:pt x="3061" y="0"/>
                </a:lnTo>
                <a:lnTo>
                  <a:pt x="3061" y="3"/>
                </a:lnTo>
                <a:lnTo>
                  <a:pt x="3067" y="3"/>
                </a:lnTo>
                <a:cubicBezTo>
                  <a:pt x="3383" y="3"/>
                  <a:pt x="3639" y="256"/>
                  <a:pt x="3639" y="569"/>
                </a:cubicBezTo>
                <a:cubicBezTo>
                  <a:pt x="3639" y="881"/>
                  <a:pt x="3383" y="1134"/>
                  <a:pt x="3067" y="1134"/>
                </a:cubicBezTo>
                <a:lnTo>
                  <a:pt x="3061" y="1134"/>
                </a:lnTo>
                <a:lnTo>
                  <a:pt x="3061" y="1134"/>
                </a:lnTo>
                <a:lnTo>
                  <a:pt x="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77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68796" y="256887"/>
            <a:ext cx="1180131" cy="58477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汉仪润圆-55W" panose="00020600040101010101" pitchFamily="18" charset="-122"/>
                <a:cs typeface="Calibri" panose="020F0502020204030204" pitchFamily="34" charset="0"/>
              </a:rPr>
              <a:t>part 5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汉仪润圆-55W" panose="00020600040101010101" pitchFamily="18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04970" y="2748280"/>
            <a:ext cx="37115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Conclusion</a:t>
            </a:r>
            <a:endParaRPr lang="en-US" altLang="zh-CN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Freeform: Shape 18" descr="e7d195523061f1c0c2b73831c94a3edc981f60e396d3e182073EE1468018468A7F192AE5E5CD515B6C3125F8AF6E4EE646174E8CF0B46FD19828DCE8CDA3B3A044A74F0E769C5FA8CB87AB6FC303C8BA3785FAC64AF5424750B03A6C170E37CDA0B6B64BA161591DE1BFC1FD4191A352FD5D4675E7B80AF85C8B685208968241190935F4F9452E1C38A077DA3E528817"/>
          <p:cNvSpPr/>
          <p:nvPr/>
        </p:nvSpPr>
        <p:spPr>
          <a:xfrm rot="16200000" flipH="1">
            <a:off x="7821620" y="-324110"/>
            <a:ext cx="1004559" cy="2167132"/>
          </a:xfrm>
          <a:custGeom>
            <a:avLst/>
            <a:gdLst>
              <a:gd name="connsiteX0" fmla="*/ 0 w 1632422"/>
              <a:gd name="connsiteY0" fmla="*/ 0 h 3521624"/>
              <a:gd name="connsiteX1" fmla="*/ 63671 w 1632422"/>
              <a:gd name="connsiteY1" fmla="*/ 17890 h 3521624"/>
              <a:gd name="connsiteX2" fmla="*/ 539327 w 1632422"/>
              <a:gd name="connsiteY2" fmla="*/ 1148306 h 3521624"/>
              <a:gd name="connsiteX3" fmla="*/ 1189419 w 1632422"/>
              <a:gd name="connsiteY3" fmla="*/ 2250535 h 3521624"/>
              <a:gd name="connsiteX4" fmla="*/ 694180 w 1632422"/>
              <a:gd name="connsiteY4" fmla="*/ 3401501 h 3521624"/>
              <a:gd name="connsiteX5" fmla="*/ 41850 w 1632422"/>
              <a:gd name="connsiteY5" fmla="*/ 3521557 h 3521624"/>
              <a:gd name="connsiteX6" fmla="*/ 0 w 1632422"/>
              <a:gd name="connsiteY6" fmla="*/ 3521624 h 3521624"/>
              <a:gd name="connsiteX7" fmla="*/ 0 w 1632422"/>
              <a:gd name="connsiteY7" fmla="*/ 0 h 352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2422" h="3521624">
                <a:moveTo>
                  <a:pt x="0" y="0"/>
                </a:moveTo>
                <a:lnTo>
                  <a:pt x="63671" y="17890"/>
                </a:lnTo>
                <a:cubicBezTo>
                  <a:pt x="613508" y="211723"/>
                  <a:pt x="539327" y="1148306"/>
                  <a:pt x="539327" y="1148306"/>
                </a:cubicBezTo>
                <a:cubicBezTo>
                  <a:pt x="399903" y="1946850"/>
                  <a:pt x="1189419" y="2250535"/>
                  <a:pt x="1189419" y="2250535"/>
                </a:cubicBezTo>
                <a:cubicBezTo>
                  <a:pt x="2420870" y="2961514"/>
                  <a:pt x="694180" y="3401501"/>
                  <a:pt x="694180" y="3401501"/>
                </a:cubicBezTo>
                <a:cubicBezTo>
                  <a:pt x="466953" y="3478978"/>
                  <a:pt x="248583" y="3515345"/>
                  <a:pt x="41850" y="3521557"/>
                </a:cubicBezTo>
                <a:lnTo>
                  <a:pt x="0" y="352162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1806905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Conclusion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0212" y="2000249"/>
            <a:ext cx="74933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Advantage</a:t>
            </a:r>
            <a:r>
              <a:rPr lang="en-US" sz="2400" dirty="0"/>
              <a:t>: High </a:t>
            </a:r>
            <a:r>
              <a:rPr lang="en-US" sz="2400" dirty="0" smtClean="0"/>
              <a:t>safety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Large number decomposition</a:t>
            </a:r>
            <a:r>
              <a:rPr lang="zh-CN" altLang="en-US" sz="2400" dirty="0" smtClean="0"/>
              <a:t>）</a:t>
            </a:r>
            <a:endParaRPr lang="en-US" sz="2400" dirty="0" smtClean="0"/>
          </a:p>
          <a:p>
            <a:endParaRPr lang="en-US" sz="2400" dirty="0">
              <a:sym typeface="+mn-ea"/>
            </a:endParaRPr>
          </a:p>
          <a:p>
            <a:endParaRPr lang="en-US" sz="2400" dirty="0">
              <a:sym typeface="+mn-ea"/>
            </a:endParaRPr>
          </a:p>
          <a:p>
            <a:r>
              <a:rPr lang="en-US" sz="2400" dirty="0" smtClean="0">
                <a:sym typeface="+mn-ea"/>
              </a:rPr>
              <a:t>Drawbacks:  </a:t>
            </a:r>
            <a:r>
              <a:rPr lang="en-US" altLang="zh-CN" sz="2400" dirty="0" smtClean="0">
                <a:sym typeface="+mn-ea"/>
              </a:rPr>
              <a:t>Long </a:t>
            </a:r>
            <a:r>
              <a:rPr lang="en-US" altLang="zh-CN" sz="2400" dirty="0">
                <a:sym typeface="+mn-ea"/>
              </a:rPr>
              <a:t>e</a:t>
            </a:r>
            <a:r>
              <a:rPr lang="en-US" altLang="zh-CN" sz="2400" dirty="0" smtClean="0">
                <a:sym typeface="+mn-ea"/>
              </a:rPr>
              <a:t>ncryption time</a:t>
            </a:r>
          </a:p>
          <a:p>
            <a:endParaRPr lang="en-US" altLang="zh-CN" sz="2400" dirty="0" smtClean="0">
              <a:sym typeface="+mn-ea"/>
            </a:endParaRPr>
          </a:p>
          <a:p>
            <a:endParaRPr sz="2400" dirty="0" smtClean="0"/>
          </a:p>
          <a:p>
            <a:r>
              <a:rPr lang="en-US" sz="2400" dirty="0" smtClean="0">
                <a:sym typeface="+mn-ea"/>
              </a:rPr>
              <a:t>Application: </a:t>
            </a:r>
            <a:r>
              <a:rPr lang="en-US" sz="2400" dirty="0" smtClean="0"/>
              <a:t>Hybrid </a:t>
            </a:r>
            <a:r>
              <a:rPr lang="en-US" sz="2400" dirty="0"/>
              <a:t>encryption</a:t>
            </a:r>
            <a:endParaRPr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75" y="3083037"/>
            <a:ext cx="433857" cy="4045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51" y="2000249"/>
            <a:ext cx="517781" cy="5081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948" y="4213348"/>
            <a:ext cx="419484" cy="4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0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-96520" y="189230"/>
            <a:ext cx="2310765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639" h="1134">
                <a:moveTo>
                  <a:pt x="0" y="0"/>
                </a:moveTo>
                <a:lnTo>
                  <a:pt x="3061" y="0"/>
                </a:lnTo>
                <a:lnTo>
                  <a:pt x="3061" y="3"/>
                </a:lnTo>
                <a:lnTo>
                  <a:pt x="3067" y="3"/>
                </a:lnTo>
                <a:cubicBezTo>
                  <a:pt x="3383" y="3"/>
                  <a:pt x="3639" y="256"/>
                  <a:pt x="3639" y="569"/>
                </a:cubicBezTo>
                <a:cubicBezTo>
                  <a:pt x="3639" y="881"/>
                  <a:pt x="3383" y="1134"/>
                  <a:pt x="3067" y="1134"/>
                </a:cubicBezTo>
                <a:lnTo>
                  <a:pt x="3061" y="1134"/>
                </a:lnTo>
                <a:lnTo>
                  <a:pt x="3061" y="1134"/>
                </a:lnTo>
                <a:lnTo>
                  <a:pt x="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77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5614" y="256887"/>
            <a:ext cx="1166495" cy="5835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汉仪润圆-55W" panose="00020600040101010101" pitchFamily="18" charset="-122"/>
                <a:cs typeface="Calibri" panose="020F0502020204030204" pitchFamily="34" charset="0"/>
              </a:rPr>
              <a:t>part 1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汉仪润圆-55W" panose="00020600040101010101" pitchFamily="18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2370" y="2657475"/>
            <a:ext cx="5193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Background</a:t>
            </a:r>
          </a:p>
        </p:txBody>
      </p:sp>
      <p:sp>
        <p:nvSpPr>
          <p:cNvPr id="18" name="Freeform: Shape 18" descr="e7d195523061f1c0c2b73831c94a3edc981f60e396d3e182073EE1468018468A7F192AE5E5CD515B6C3125F8AF6E4EE646174E8CF0B46FD19828DCE8CDA3B3A044A74F0E769C5FA8CB87AB6FC303C8BA3785FAC64AF5424750B03A6C170E37CDA0B6B64BA161591DE1BFC1FD4191A352FD5D4675E7B80AF85C8B685208968241190935F4F9452E1C38A077DA3E528817"/>
          <p:cNvSpPr/>
          <p:nvPr/>
        </p:nvSpPr>
        <p:spPr>
          <a:xfrm rot="16200000" flipH="1">
            <a:off x="7821620" y="-324110"/>
            <a:ext cx="1004559" cy="2167132"/>
          </a:xfrm>
          <a:custGeom>
            <a:avLst/>
            <a:gdLst>
              <a:gd name="connsiteX0" fmla="*/ 0 w 1632422"/>
              <a:gd name="connsiteY0" fmla="*/ 0 h 3521624"/>
              <a:gd name="connsiteX1" fmla="*/ 63671 w 1632422"/>
              <a:gd name="connsiteY1" fmla="*/ 17890 h 3521624"/>
              <a:gd name="connsiteX2" fmla="*/ 539327 w 1632422"/>
              <a:gd name="connsiteY2" fmla="*/ 1148306 h 3521624"/>
              <a:gd name="connsiteX3" fmla="*/ 1189419 w 1632422"/>
              <a:gd name="connsiteY3" fmla="*/ 2250535 h 3521624"/>
              <a:gd name="connsiteX4" fmla="*/ 694180 w 1632422"/>
              <a:gd name="connsiteY4" fmla="*/ 3401501 h 3521624"/>
              <a:gd name="connsiteX5" fmla="*/ 41850 w 1632422"/>
              <a:gd name="connsiteY5" fmla="*/ 3521557 h 3521624"/>
              <a:gd name="connsiteX6" fmla="*/ 0 w 1632422"/>
              <a:gd name="connsiteY6" fmla="*/ 3521624 h 3521624"/>
              <a:gd name="connsiteX7" fmla="*/ 0 w 1632422"/>
              <a:gd name="connsiteY7" fmla="*/ 0 h 352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2422" h="3521624">
                <a:moveTo>
                  <a:pt x="0" y="0"/>
                </a:moveTo>
                <a:lnTo>
                  <a:pt x="63671" y="17890"/>
                </a:lnTo>
                <a:cubicBezTo>
                  <a:pt x="613508" y="211723"/>
                  <a:pt x="539327" y="1148306"/>
                  <a:pt x="539327" y="1148306"/>
                </a:cubicBezTo>
                <a:cubicBezTo>
                  <a:pt x="399903" y="1946850"/>
                  <a:pt x="1189419" y="2250535"/>
                  <a:pt x="1189419" y="2250535"/>
                </a:cubicBezTo>
                <a:cubicBezTo>
                  <a:pt x="2420870" y="2961514"/>
                  <a:pt x="694180" y="3401501"/>
                  <a:pt x="694180" y="3401501"/>
                </a:cubicBezTo>
                <a:cubicBezTo>
                  <a:pt x="466953" y="3478978"/>
                  <a:pt x="248583" y="3515345"/>
                  <a:pt x="41850" y="3521557"/>
                </a:cubicBezTo>
                <a:lnTo>
                  <a:pt x="0" y="352162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1820755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References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65594" y="1337866"/>
            <a:ext cx="7925435" cy="400050"/>
            <a:chOff x="1866" y="2589"/>
            <a:chExt cx="12481" cy="630"/>
          </a:xfrm>
        </p:grpSpPr>
        <p:grpSp>
          <p:nvGrpSpPr>
            <p:cNvPr id="8" name="组合 7"/>
            <p:cNvGrpSpPr/>
            <p:nvPr/>
          </p:nvGrpSpPr>
          <p:grpSpPr>
            <a:xfrm>
              <a:off x="1866" y="2708"/>
              <a:ext cx="400" cy="400"/>
              <a:chOff x="1029043" y="1658131"/>
              <a:chExt cx="253839" cy="253839"/>
            </a:xfrm>
          </p:grpSpPr>
          <p:sp>
            <p:nvSpPr>
              <p:cNvPr id="10" name="椭圆 9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2552" y="2589"/>
              <a:ext cx="11795" cy="6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[1] https://blog.csdn.net/jiang_xinxing/article/details/89360638</a:t>
              </a:r>
              <a:endParaRPr lang="zh-CN" altLang="zh-CN" sz="20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65594" y="1772857"/>
            <a:ext cx="7925435" cy="708025"/>
            <a:chOff x="1866" y="2589"/>
            <a:chExt cx="12481" cy="1115"/>
          </a:xfrm>
        </p:grpSpPr>
        <p:grpSp>
          <p:nvGrpSpPr>
            <p:cNvPr id="14" name="组合 13"/>
            <p:cNvGrpSpPr/>
            <p:nvPr/>
          </p:nvGrpSpPr>
          <p:grpSpPr>
            <a:xfrm>
              <a:off x="1866" y="2708"/>
              <a:ext cx="400" cy="400"/>
              <a:chOff x="1029043" y="1658131"/>
              <a:chExt cx="253839" cy="253839"/>
            </a:xfrm>
          </p:grpSpPr>
          <p:sp>
            <p:nvSpPr>
              <p:cNvPr id="16" name="椭圆 15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2552" y="2589"/>
              <a:ext cx="11795" cy="111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[2] R. </a:t>
              </a:r>
              <a:r>
                <a:rPr lang="en-US" altLang="zh-CN" sz="2000" dirty="0" err="1"/>
                <a:t>Merkle</a:t>
              </a:r>
              <a:r>
                <a:rPr lang="en-US" altLang="zh-CN" sz="2000" dirty="0"/>
                <a:t>, “Secure communication over an insecure channel,” Communications of the ACM.</a:t>
              </a:r>
              <a:endParaRPr lang="zh-CN" altLang="zh-CN" sz="2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475056" y="2535044"/>
            <a:ext cx="7925435" cy="708025"/>
            <a:chOff x="1866" y="2589"/>
            <a:chExt cx="12481" cy="1115"/>
          </a:xfrm>
        </p:grpSpPr>
        <p:grpSp>
          <p:nvGrpSpPr>
            <p:cNvPr id="19" name="组合 18"/>
            <p:cNvGrpSpPr/>
            <p:nvPr/>
          </p:nvGrpSpPr>
          <p:grpSpPr>
            <a:xfrm>
              <a:off x="1866" y="2708"/>
              <a:ext cx="400" cy="400"/>
              <a:chOff x="1029043" y="1658131"/>
              <a:chExt cx="253839" cy="253839"/>
            </a:xfrm>
          </p:grpSpPr>
          <p:sp>
            <p:nvSpPr>
              <p:cNvPr id="21" name="椭圆 20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2552" y="2589"/>
              <a:ext cx="11795" cy="111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[3] </a:t>
              </a:r>
              <a:r>
                <a:rPr lang="en-US" altLang="zh-CN" sz="2000" dirty="0" err="1"/>
                <a:t>Diffie</a:t>
              </a:r>
              <a:r>
                <a:rPr lang="en-US" altLang="zh-CN" sz="2000" dirty="0"/>
                <a:t> W. and Hellman M., New directions in cryptography. IEEE Trans. Inform. Theory IT-22, 1976.</a:t>
              </a:r>
              <a:endParaRPr lang="zh-CN" altLang="zh-CN" sz="20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484518" y="3295719"/>
            <a:ext cx="7925435" cy="708025"/>
            <a:chOff x="1866" y="2589"/>
            <a:chExt cx="12481" cy="1115"/>
          </a:xfrm>
        </p:grpSpPr>
        <p:grpSp>
          <p:nvGrpSpPr>
            <p:cNvPr id="24" name="组合 23"/>
            <p:cNvGrpSpPr/>
            <p:nvPr/>
          </p:nvGrpSpPr>
          <p:grpSpPr>
            <a:xfrm>
              <a:off x="1866" y="2708"/>
              <a:ext cx="400" cy="400"/>
              <a:chOff x="1029043" y="1658131"/>
              <a:chExt cx="253839" cy="253839"/>
            </a:xfrm>
          </p:grpSpPr>
          <p:sp>
            <p:nvSpPr>
              <p:cNvPr id="26" name="椭圆 25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552" y="2589"/>
              <a:ext cx="11795" cy="111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[4] Michael </a:t>
              </a:r>
              <a:r>
                <a:rPr lang="en-US" altLang="zh-CN" sz="2000" dirty="0" err="1"/>
                <a:t>Calderbank</a:t>
              </a:r>
              <a:r>
                <a:rPr lang="en-US" altLang="zh-CN" sz="2000" dirty="0"/>
                <a:t>, “The RSA Cryptosystem: History, Algorithm, Primes,”</a:t>
              </a:r>
              <a:r>
                <a:rPr lang="en-US" altLang="zh-CN" sz="2000" i="1" dirty="0"/>
                <a:t> </a:t>
              </a:r>
              <a:r>
                <a:rPr lang="en-US" altLang="zh-CN" sz="2000" dirty="0"/>
                <a:t>2007.</a:t>
              </a:r>
              <a:endParaRPr lang="zh-CN" altLang="zh-CN" sz="20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493980" y="4040197"/>
            <a:ext cx="7925435" cy="1015365"/>
            <a:chOff x="1866" y="2589"/>
            <a:chExt cx="12481" cy="1599"/>
          </a:xfrm>
        </p:grpSpPr>
        <p:grpSp>
          <p:nvGrpSpPr>
            <p:cNvPr id="30" name="组合 29"/>
            <p:cNvGrpSpPr/>
            <p:nvPr/>
          </p:nvGrpSpPr>
          <p:grpSpPr>
            <a:xfrm>
              <a:off x="1866" y="2708"/>
              <a:ext cx="400" cy="400"/>
              <a:chOff x="1029043" y="1658131"/>
              <a:chExt cx="253839" cy="253839"/>
            </a:xfrm>
          </p:grpSpPr>
          <p:sp>
            <p:nvSpPr>
              <p:cNvPr id="32" name="椭圆 31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2552" y="2589"/>
              <a:ext cx="11795" cy="15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[5] </a:t>
              </a:r>
              <a:r>
                <a:rPr lang="en-US" altLang="zh-CN" sz="2000" dirty="0" err="1"/>
                <a:t>R.L.Rivest</a:t>
              </a:r>
              <a:r>
                <a:rPr lang="en-US" altLang="zh-CN" sz="2000" dirty="0"/>
                <a:t>, </a:t>
              </a:r>
              <a:r>
                <a:rPr lang="en-US" altLang="zh-CN" sz="2000" dirty="0" err="1"/>
                <a:t>A.Shamir</a:t>
              </a:r>
              <a:r>
                <a:rPr lang="en-US" altLang="zh-CN" sz="2000" dirty="0"/>
                <a:t>, </a:t>
              </a:r>
              <a:r>
                <a:rPr lang="en-US" altLang="zh-CN" sz="2000" dirty="0" err="1"/>
                <a:t>L.Adleman</a:t>
              </a:r>
              <a:r>
                <a:rPr lang="en-US" altLang="zh-CN" sz="2000" dirty="0"/>
                <a:t>, “A method for obtaining digital signatures and public-key cryptosystems,</a:t>
              </a:r>
              <a:r>
                <a:rPr lang="en-US" altLang="zh-CN" sz="2000" i="1" dirty="0"/>
                <a:t>”</a:t>
              </a:r>
              <a:r>
                <a:rPr lang="en-US" altLang="zh-CN" sz="2000" dirty="0"/>
                <a:t> Communications of the ACM, 1978.</a:t>
              </a:r>
              <a:endParaRPr lang="zh-CN" altLang="zh-CN" sz="20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503442" y="5055562"/>
            <a:ext cx="7925435" cy="1015365"/>
            <a:chOff x="1866" y="2589"/>
            <a:chExt cx="12481" cy="1599"/>
          </a:xfrm>
        </p:grpSpPr>
        <p:grpSp>
          <p:nvGrpSpPr>
            <p:cNvPr id="35" name="组合 34"/>
            <p:cNvGrpSpPr/>
            <p:nvPr/>
          </p:nvGrpSpPr>
          <p:grpSpPr>
            <a:xfrm>
              <a:off x="1866" y="2708"/>
              <a:ext cx="400" cy="400"/>
              <a:chOff x="1029043" y="1658131"/>
              <a:chExt cx="253839" cy="253839"/>
            </a:xfrm>
          </p:grpSpPr>
          <p:sp>
            <p:nvSpPr>
              <p:cNvPr id="37" name="椭圆 36"/>
              <p:cNvSpPr/>
              <p:nvPr/>
            </p:nvSpPr>
            <p:spPr>
              <a:xfrm rot="1739504">
                <a:off x="1070110" y="1698259"/>
                <a:ext cx="175924" cy="175922"/>
              </a:xfrm>
              <a:prstGeom prst="ellipse">
                <a:avLst/>
              </a:prstGeom>
              <a:solidFill>
                <a:srgbClr val="A44762"/>
              </a:solidFill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739504">
                <a:off x="1029043" y="1658131"/>
                <a:ext cx="253839" cy="253839"/>
              </a:xfrm>
              <a:prstGeom prst="ellipse">
                <a:avLst/>
              </a:prstGeom>
              <a:noFill/>
              <a:ln>
                <a:solidFill>
                  <a:srgbClr val="A4476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2552" y="2589"/>
              <a:ext cx="11795" cy="159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[6] </a:t>
              </a:r>
              <a:r>
                <a:rPr lang="en-US" altLang="zh-CN" sz="2000" dirty="0" err="1"/>
                <a:t>ElGamal</a:t>
              </a:r>
              <a:r>
                <a:rPr lang="en-US" altLang="zh-CN" sz="2000" dirty="0"/>
                <a:t> T. A public key cryptosystem and a signature scheme based on discrete logarithms[J]. IEEE transactions on information theory, 1985, 31(4): 469-472.</a:t>
              </a:r>
              <a:endParaRPr lang="zh-CN" altLang="zh-CN" sz="2000" dirty="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5021516" y="2936336"/>
            <a:ext cx="2548890" cy="1345272"/>
            <a:chOff x="1608205" y="2408015"/>
            <a:chExt cx="2548889" cy="1345269"/>
          </a:xfrm>
        </p:grpSpPr>
        <p:sp>
          <p:nvSpPr>
            <p:cNvPr id="30" name="文本框 29"/>
            <p:cNvSpPr txBox="1"/>
            <p:nvPr/>
          </p:nvSpPr>
          <p:spPr>
            <a:xfrm>
              <a:off x="1608205" y="2408015"/>
              <a:ext cx="2548889" cy="82994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lumMod val="75000"/>
                  <a:alpha val="4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992455"/>
                  </a:solidFill>
                  <a:ea typeface="汉仪润圆-55W" panose="00020600040101010101" pitchFamily="18" charset="-122"/>
                </a:rPr>
                <a:t>THANKS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237644" y="3292910"/>
              <a:ext cx="1596389" cy="4603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992455"/>
                  </a:solidFill>
                  <a:ea typeface="汉仪润圆-55W" panose="00020600040101010101" pitchFamily="18" charset="-122"/>
                </a:rPr>
                <a:t>2022.5.25</a:t>
              </a:r>
              <a:r>
                <a:rPr lang="en-US" altLang="zh-CN" sz="2400" b="1" dirty="0">
                  <a:solidFill>
                    <a:srgbClr val="333333"/>
                  </a:solidFill>
                  <a:ea typeface="汉仪润圆-55W" panose="00020600040101010101" pitchFamily="18" charset="-122"/>
                </a:rPr>
                <a:t> </a:t>
              </a:r>
              <a:endParaRPr lang="zh-CN" altLang="en-US" sz="2400" b="1" dirty="0">
                <a:solidFill>
                  <a:srgbClr val="333333"/>
                </a:solidFill>
                <a:ea typeface="汉仪润圆-55W" panose="00020600040101010101" pitchFamily="18" charset="-122"/>
              </a:endParaRPr>
            </a:p>
          </p:txBody>
        </p:sp>
      </p:grpSp>
      <p:grpSp>
        <p:nvGrpSpPr>
          <p:cNvPr id="50" name="Group"/>
          <p:cNvGrpSpPr/>
          <p:nvPr/>
        </p:nvGrpSpPr>
        <p:grpSpPr>
          <a:xfrm>
            <a:off x="128821" y="-2773144"/>
            <a:ext cx="12394318" cy="12394318"/>
            <a:chOff x="9235995" y="7901969"/>
            <a:chExt cx="24788636" cy="24788636"/>
          </a:xfrm>
        </p:grpSpPr>
        <p:grpSp>
          <p:nvGrpSpPr>
            <p:cNvPr id="51" name="Group"/>
            <p:cNvGrpSpPr/>
            <p:nvPr/>
          </p:nvGrpSpPr>
          <p:grpSpPr>
            <a:xfrm>
              <a:off x="9235995" y="7901969"/>
              <a:ext cx="24788636" cy="24788636"/>
              <a:chOff x="9235995" y="7901969"/>
              <a:chExt cx="24788635" cy="24788635"/>
            </a:xfrm>
          </p:grpSpPr>
          <p:grpSp>
            <p:nvGrpSpPr>
              <p:cNvPr id="53" name="Group"/>
              <p:cNvGrpSpPr/>
              <p:nvPr/>
            </p:nvGrpSpPr>
            <p:grpSpPr>
              <a:xfrm>
                <a:off x="9235995" y="7901969"/>
                <a:ext cx="24788635" cy="24788635"/>
                <a:chOff x="9235995" y="7901969"/>
                <a:chExt cx="24788634" cy="24788634"/>
              </a:xfrm>
            </p:grpSpPr>
            <p:sp>
              <p:nvSpPr>
                <p:cNvPr id="56" name="Circle"/>
                <p:cNvSpPr/>
                <p:nvPr/>
              </p:nvSpPr>
              <p:spPr>
                <a:xfrm>
                  <a:off x="13224549" y="11890523"/>
                  <a:ext cx="16811526" cy="16811526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3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  <p:sp>
              <p:nvSpPr>
                <p:cNvPr id="57" name="Circle"/>
                <p:cNvSpPr/>
                <p:nvPr/>
              </p:nvSpPr>
              <p:spPr>
                <a:xfrm>
                  <a:off x="14917473" y="13583447"/>
                  <a:ext cx="13425681" cy="13425681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17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  <p:sp>
              <p:nvSpPr>
                <p:cNvPr id="58" name="Circle"/>
                <p:cNvSpPr/>
                <p:nvPr/>
              </p:nvSpPr>
              <p:spPr>
                <a:xfrm>
                  <a:off x="16319846" y="14985821"/>
                  <a:ext cx="10620935" cy="10620935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35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  <p:sp>
              <p:nvSpPr>
                <p:cNvPr id="59" name="Circle"/>
                <p:cNvSpPr/>
                <p:nvPr/>
              </p:nvSpPr>
              <p:spPr>
                <a:xfrm>
                  <a:off x="17544954" y="16210928"/>
                  <a:ext cx="8170717" cy="8170717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50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  <p:sp>
              <p:nvSpPr>
                <p:cNvPr id="60" name="Circle"/>
                <p:cNvSpPr/>
                <p:nvPr/>
              </p:nvSpPr>
              <p:spPr>
                <a:xfrm>
                  <a:off x="18569786" y="17235760"/>
                  <a:ext cx="6121055" cy="6121055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60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highlight>
                      <a:srgbClr val="FFFF00"/>
                    </a:highlight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  <p:sp>
              <p:nvSpPr>
                <p:cNvPr id="64" name="Circle"/>
                <p:cNvSpPr/>
                <p:nvPr/>
              </p:nvSpPr>
              <p:spPr>
                <a:xfrm>
                  <a:off x="9235995" y="7901969"/>
                  <a:ext cx="24788634" cy="24788634"/>
                </a:xfrm>
                <a:prstGeom prst="ellipse">
                  <a:avLst/>
                </a:prstGeom>
                <a:noFill/>
                <a:ln w="38100" cap="flat">
                  <a:solidFill>
                    <a:srgbClr val="690220">
                      <a:alpha val="2000"/>
                    </a:srgbClr>
                  </a:solidFill>
                  <a:prstDash val="solid"/>
                  <a:miter lim="400000"/>
                </a:ln>
                <a:effectLst/>
              </p:spPr>
              <p:txBody>
                <a:bodyPr wrap="square" lIns="25400" tIns="25400" rIns="25400" bIns="25400" numCol="1" anchor="ctr">
                  <a:noAutofit/>
                </a:bodyPr>
                <a:lstStyle/>
                <a:p>
                  <a:pPr algn="ctr" defTabSz="412750" hangingPunct="0">
                    <a:defRPr sz="3200" baseline="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600" kern="0" dirty="0">
                    <a:solidFill>
                      <a:srgbClr val="FFFF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  <a:sym typeface="Helvetica Light"/>
                  </a:endParaRPr>
                </a:p>
              </p:txBody>
            </p:sp>
          </p:grpSp>
          <p:sp>
            <p:nvSpPr>
              <p:cNvPr id="54" name="Circle"/>
              <p:cNvSpPr/>
              <p:nvPr/>
            </p:nvSpPr>
            <p:spPr>
              <a:xfrm>
                <a:off x="25521886" y="16695885"/>
                <a:ext cx="250164" cy="250164"/>
              </a:xfrm>
              <a:prstGeom prst="ellipse">
                <a:avLst/>
              </a:prstGeom>
              <a:solidFill>
                <a:srgbClr val="E5E8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algn="ctr" defTabSz="412750" hangingPunct="0"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600" kern="0" dirty="0">
                  <a:solidFill>
                    <a:srgbClr val="FFFF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Helvetica Light"/>
                </a:endParaRPr>
              </a:p>
            </p:txBody>
          </p:sp>
        </p:grpSp>
        <p:sp>
          <p:nvSpPr>
            <p:cNvPr id="52" name="Circle"/>
            <p:cNvSpPr/>
            <p:nvPr/>
          </p:nvSpPr>
          <p:spPr>
            <a:xfrm>
              <a:off x="16060525" y="15740097"/>
              <a:ext cx="637968" cy="637968"/>
            </a:xfrm>
            <a:prstGeom prst="ellipse">
              <a:avLst/>
            </a:prstGeom>
            <a:gradFill>
              <a:gsLst>
                <a:gs pos="93000">
                  <a:srgbClr val="FDADC4"/>
                </a:gs>
                <a:gs pos="0">
                  <a:srgbClr val="690220"/>
                </a:gs>
                <a:gs pos="100000">
                  <a:srgbClr val="690220"/>
                </a:gs>
              </a:gsLst>
              <a:lin ang="2277912" scaled="0"/>
            </a:gra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algn="ctr" defTabSz="412750" hangingPunct="0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 kern="0" dirty="0">
                <a:solidFill>
                  <a:srgbClr val="FFFF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Helvetica Light"/>
              </a:endParaRPr>
            </a:p>
          </p:txBody>
        </p:sp>
      </p:grpSp>
      <p:sp>
        <p:nvSpPr>
          <p:cNvPr id="65" name="Circle"/>
          <p:cNvSpPr/>
          <p:nvPr/>
        </p:nvSpPr>
        <p:spPr>
          <a:xfrm>
            <a:off x="2780226" y="5728271"/>
            <a:ext cx="318984" cy="318984"/>
          </a:xfrm>
          <a:prstGeom prst="ellipse">
            <a:avLst/>
          </a:prstGeom>
          <a:gradFill>
            <a:gsLst>
              <a:gs pos="93000">
                <a:srgbClr val="FDADC4"/>
              </a:gs>
              <a:gs pos="0">
                <a:srgbClr val="690220"/>
              </a:gs>
              <a:gs pos="100000">
                <a:srgbClr val="690220"/>
              </a:gs>
            </a:gsLst>
            <a:lin ang="2277912" scaled="0"/>
          </a:gra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 dirty="0">
              <a:solidFill>
                <a:srgbClr val="FFFF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Helvetica Light"/>
            </a:endParaRPr>
          </a:p>
        </p:txBody>
      </p:sp>
      <p:sp>
        <p:nvSpPr>
          <p:cNvPr id="66" name="Circle"/>
          <p:cNvSpPr/>
          <p:nvPr/>
        </p:nvSpPr>
        <p:spPr>
          <a:xfrm>
            <a:off x="5933096" y="1804061"/>
            <a:ext cx="194899" cy="194899"/>
          </a:xfrm>
          <a:prstGeom prst="ellipse">
            <a:avLst/>
          </a:prstGeom>
          <a:gradFill>
            <a:gsLst>
              <a:gs pos="93000">
                <a:srgbClr val="FDADC4"/>
              </a:gs>
              <a:gs pos="0">
                <a:srgbClr val="690220"/>
              </a:gs>
              <a:gs pos="100000">
                <a:srgbClr val="690220"/>
              </a:gs>
            </a:gsLst>
            <a:lin ang="2277912" scaled="0"/>
          </a:gra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 dirty="0">
              <a:solidFill>
                <a:srgbClr val="FFFF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Helvetica Light"/>
            </a:endParaRPr>
          </a:p>
        </p:txBody>
      </p:sp>
      <p:sp>
        <p:nvSpPr>
          <p:cNvPr id="67" name="Circle"/>
          <p:cNvSpPr/>
          <p:nvPr/>
        </p:nvSpPr>
        <p:spPr>
          <a:xfrm>
            <a:off x="4536087" y="4467008"/>
            <a:ext cx="260363" cy="260363"/>
          </a:xfrm>
          <a:prstGeom prst="ellipse">
            <a:avLst/>
          </a:prstGeom>
          <a:gradFill>
            <a:gsLst>
              <a:gs pos="93000">
                <a:srgbClr val="FDADC4"/>
              </a:gs>
              <a:gs pos="0">
                <a:srgbClr val="690220"/>
              </a:gs>
              <a:gs pos="100000">
                <a:srgbClr val="690220"/>
              </a:gs>
            </a:gsLst>
            <a:lin ang="2277912" scaled="0"/>
          </a:gra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 dirty="0">
              <a:solidFill>
                <a:srgbClr val="FFFF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Helvetica Light"/>
            </a:endParaRPr>
          </a:p>
        </p:txBody>
      </p:sp>
      <p:sp>
        <p:nvSpPr>
          <p:cNvPr id="70" name="Circle"/>
          <p:cNvSpPr/>
          <p:nvPr/>
        </p:nvSpPr>
        <p:spPr>
          <a:xfrm>
            <a:off x="8616281" y="5717976"/>
            <a:ext cx="159296" cy="159296"/>
          </a:xfrm>
          <a:prstGeom prst="ellipse">
            <a:avLst/>
          </a:prstGeom>
          <a:gradFill>
            <a:gsLst>
              <a:gs pos="93000">
                <a:srgbClr val="FDADC4"/>
              </a:gs>
              <a:gs pos="0">
                <a:srgbClr val="690220"/>
              </a:gs>
              <a:gs pos="100000">
                <a:srgbClr val="690220"/>
              </a:gs>
            </a:gsLst>
            <a:lin ang="2277912" scaled="0"/>
          </a:gra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 dirty="0">
              <a:solidFill>
                <a:srgbClr val="FFFF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Helvetica Light"/>
            </a:endParaRPr>
          </a:p>
        </p:txBody>
      </p:sp>
      <p:sp>
        <p:nvSpPr>
          <p:cNvPr id="71" name="Circle"/>
          <p:cNvSpPr/>
          <p:nvPr/>
        </p:nvSpPr>
        <p:spPr>
          <a:xfrm>
            <a:off x="8256240" y="1613520"/>
            <a:ext cx="159296" cy="159296"/>
          </a:xfrm>
          <a:prstGeom prst="ellipse">
            <a:avLst/>
          </a:prstGeom>
          <a:gradFill>
            <a:gsLst>
              <a:gs pos="93000">
                <a:srgbClr val="FDADC4"/>
              </a:gs>
              <a:gs pos="0">
                <a:srgbClr val="690220"/>
              </a:gs>
              <a:gs pos="100000">
                <a:srgbClr val="690220"/>
              </a:gs>
            </a:gsLst>
            <a:lin ang="2277912" scaled="0"/>
          </a:gra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kern="0" dirty="0">
              <a:solidFill>
                <a:srgbClr val="FFFF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Helvetica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1938351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Background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67495" y="1268393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Symmetric Cryptography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441" y="2575439"/>
            <a:ext cx="1010453" cy="9889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770" y="2074335"/>
            <a:ext cx="554250" cy="5276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601" y="2705797"/>
            <a:ext cx="571771" cy="733012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403211" y="4134126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7" imgW="2743200" imgH="4267200" progId="Equation.DSMT4">
                  <p:embed/>
                </p:oleObj>
              </mc:Choice>
              <mc:Fallback>
                <p:oleObj name="Equation" r:id="rId7" imgW="2743200" imgH="42672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3211" y="4134126"/>
                        <a:ext cx="9144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1571713" y="3117177"/>
            <a:ext cx="1035586" cy="0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974735" y="3144142"/>
            <a:ext cx="1394678" cy="2923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727963" y="2627651"/>
          <a:ext cx="16414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9" imgW="850680" imgH="203040" progId="Equation.DSMT4">
                  <p:embed/>
                </p:oleObj>
              </mc:Choice>
              <mc:Fallback>
                <p:oleObj name="Equation" r:id="rId9" imgW="850680" imgH="20304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27963" y="2627651"/>
                        <a:ext cx="1641450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 flipV="1">
            <a:off x="6718331" y="3156258"/>
            <a:ext cx="1394678" cy="2923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76305" y="3564358"/>
            <a:ext cx="129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8593" y="3615751"/>
            <a:ext cx="172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Output Message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18586" y="3615751"/>
            <a:ext cx="120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Encryption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11984" y="1725621"/>
            <a:ext cx="7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758983" y="5059576"/>
                <a:ext cx="1140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𝑙𝑜𝑣𝑒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𝑦𝑜𝑢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83" y="5059576"/>
                <a:ext cx="114031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427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>
            <a:stCxn id="8" idx="3"/>
          </p:cNvCxnSpPr>
          <p:nvPr/>
        </p:nvCxnSpPr>
        <p:spPr>
          <a:xfrm>
            <a:off x="1899295" y="5198076"/>
            <a:ext cx="2075440" cy="0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1996621" y="4891949"/>
                <a:ext cx="1900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%127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1" y="4891949"/>
                <a:ext cx="1900136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572" r="-289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156355" y="5063058"/>
                <a:ext cx="11552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𝑜𝑟𝑦h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#|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55" y="5063058"/>
                <a:ext cx="1155271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7407" t="-4444" r="-2275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045" y="2575439"/>
            <a:ext cx="1010453" cy="988919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374" y="2074335"/>
            <a:ext cx="554250" cy="527617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429190" y="3615752"/>
            <a:ext cx="124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Decryption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822588" y="1725621"/>
            <a:ext cx="7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4836" y="2672934"/>
            <a:ext cx="571771" cy="733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796123" y="4292995"/>
                <a:ext cx="126951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𝑟𝑎𝑤𝑏𝑎𝑐𝑘𝑠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23" y="4292995"/>
                <a:ext cx="1269517" cy="553998"/>
              </a:xfrm>
              <a:prstGeom prst="rect">
                <a:avLst/>
              </a:prstGeom>
              <a:blipFill rotWithShape="0">
                <a:blip r:embed="rId18"/>
                <a:stretch>
                  <a:fillRect l="-4808" r="-2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758983" y="4402421"/>
                <a:ext cx="1032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83" y="4402421"/>
                <a:ext cx="103259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7101" t="-2174" r="-236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/>
          <p:cNvSpPr txBox="1"/>
          <p:nvPr/>
        </p:nvSpPr>
        <p:spPr>
          <a:xfrm>
            <a:off x="6055721" y="4722923"/>
            <a:ext cx="337873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Key Management 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Unsafety</a:t>
            </a:r>
          </a:p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712739" y="2881985"/>
            <a:ext cx="1981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-Hellman: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DH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</a:p>
        </p:txBody>
      </p:sp>
      <p:sp>
        <p:nvSpPr>
          <p:cNvPr id="44" name="矩形 43"/>
          <p:cNvSpPr/>
          <p:nvPr/>
        </p:nvSpPr>
        <p:spPr>
          <a:xfrm>
            <a:off x="9662848" y="2729609"/>
            <a:ext cx="2025317" cy="902409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51257" y="4170318"/>
            <a:ext cx="4776788" cy="1720259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681374" y="4181362"/>
            <a:ext cx="4776788" cy="1720259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1881886" y="5253061"/>
                <a:ext cx="22744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−3+127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%127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86" y="5253061"/>
                <a:ext cx="2274469" cy="246221"/>
              </a:xfrm>
              <a:prstGeom prst="rect">
                <a:avLst/>
              </a:prstGeom>
              <a:blipFill rotWithShape="0">
                <a:blip r:embed="rId20"/>
                <a:stretch>
                  <a:fillRect l="-1609" r="-1340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/>
          <p:nvPr/>
        </p:nvCxnSpPr>
        <p:spPr>
          <a:xfrm flipH="1">
            <a:off x="1974264" y="5248360"/>
            <a:ext cx="2075440" cy="0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左大括号 12"/>
          <p:cNvSpPr/>
          <p:nvPr/>
        </p:nvSpPr>
        <p:spPr>
          <a:xfrm>
            <a:off x="6991937" y="5214499"/>
            <a:ext cx="147406" cy="463951"/>
          </a:xfrm>
          <a:prstGeom prst="leftBrace">
            <a:avLst/>
          </a:prstGeom>
          <a:ln>
            <a:solidFill>
              <a:srgbClr val="992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39343" y="51233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Key Compromise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Sending Process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8863598" y="3615752"/>
            <a:ext cx="1594564" cy="1903249"/>
          </a:xfrm>
          <a:prstGeom prst="straightConnector1">
            <a:avLst/>
          </a:prstGeom>
          <a:ln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6589713" y="2620963"/>
          <a:ext cx="16652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21" imgW="863280" imgH="203040" progId="Equation.DSMT4">
                  <p:embed/>
                </p:oleObj>
              </mc:Choice>
              <mc:Fallback>
                <p:oleObj name="Equation" r:id="rId21" imgW="863280" imgH="203040" progId="Equation.DSMT4">
                  <p:embed/>
                  <p:pic>
                    <p:nvPicPr>
                      <p:cNvPr id="47" name="对象 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89713" y="2620963"/>
                        <a:ext cx="1665287" cy="48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-96520" y="189230"/>
            <a:ext cx="2310765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639" h="1134">
                <a:moveTo>
                  <a:pt x="0" y="0"/>
                </a:moveTo>
                <a:lnTo>
                  <a:pt x="3061" y="0"/>
                </a:lnTo>
                <a:lnTo>
                  <a:pt x="3061" y="3"/>
                </a:lnTo>
                <a:lnTo>
                  <a:pt x="3067" y="3"/>
                </a:lnTo>
                <a:cubicBezTo>
                  <a:pt x="3383" y="3"/>
                  <a:pt x="3639" y="256"/>
                  <a:pt x="3639" y="569"/>
                </a:cubicBezTo>
                <a:cubicBezTo>
                  <a:pt x="3639" y="881"/>
                  <a:pt x="3383" y="1134"/>
                  <a:pt x="3067" y="1134"/>
                </a:cubicBezTo>
                <a:lnTo>
                  <a:pt x="3061" y="1134"/>
                </a:lnTo>
                <a:lnTo>
                  <a:pt x="3061" y="1134"/>
                </a:lnTo>
                <a:lnTo>
                  <a:pt x="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77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5614" y="256887"/>
            <a:ext cx="1166495" cy="5835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汉仪润圆-55W" panose="00020600040101010101" pitchFamily="18" charset="-122"/>
                <a:cs typeface="Calibri" panose="020F0502020204030204" pitchFamily="34" charset="0"/>
              </a:rPr>
              <a:t>part 2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汉仪润圆-55W" panose="00020600040101010101" pitchFamily="18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42110" y="2657475"/>
            <a:ext cx="9961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Public-Key Cryptosystems</a:t>
            </a:r>
          </a:p>
        </p:txBody>
      </p:sp>
      <p:sp>
        <p:nvSpPr>
          <p:cNvPr id="18" name="Freeform: Shape 18" descr="e7d195523061f1c0c2b73831c94a3edc981f60e396d3e182073EE1468018468A7F192AE5E5CD515B6C3125F8AF6E4EE646174E8CF0B46FD19828DCE8CDA3B3A044A74F0E769C5FA8CB87AB6FC303C8BA3785FAC64AF5424750B03A6C170E37CDA0B6B64BA161591DE1BFC1FD4191A352FD5D4675E7B80AF85C8B685208968241190935F4F9452E1C38A077DA3E528817"/>
          <p:cNvSpPr/>
          <p:nvPr/>
        </p:nvSpPr>
        <p:spPr>
          <a:xfrm rot="16200000" flipH="1">
            <a:off x="7821620" y="-324110"/>
            <a:ext cx="1004559" cy="2167132"/>
          </a:xfrm>
          <a:custGeom>
            <a:avLst/>
            <a:gdLst>
              <a:gd name="connsiteX0" fmla="*/ 0 w 1632422"/>
              <a:gd name="connsiteY0" fmla="*/ 0 h 3521624"/>
              <a:gd name="connsiteX1" fmla="*/ 63671 w 1632422"/>
              <a:gd name="connsiteY1" fmla="*/ 17890 h 3521624"/>
              <a:gd name="connsiteX2" fmla="*/ 539327 w 1632422"/>
              <a:gd name="connsiteY2" fmla="*/ 1148306 h 3521624"/>
              <a:gd name="connsiteX3" fmla="*/ 1189419 w 1632422"/>
              <a:gd name="connsiteY3" fmla="*/ 2250535 h 3521624"/>
              <a:gd name="connsiteX4" fmla="*/ 694180 w 1632422"/>
              <a:gd name="connsiteY4" fmla="*/ 3401501 h 3521624"/>
              <a:gd name="connsiteX5" fmla="*/ 41850 w 1632422"/>
              <a:gd name="connsiteY5" fmla="*/ 3521557 h 3521624"/>
              <a:gd name="connsiteX6" fmla="*/ 0 w 1632422"/>
              <a:gd name="connsiteY6" fmla="*/ 3521624 h 3521624"/>
              <a:gd name="connsiteX7" fmla="*/ 0 w 1632422"/>
              <a:gd name="connsiteY7" fmla="*/ 0 h 352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2422" h="3521624">
                <a:moveTo>
                  <a:pt x="0" y="0"/>
                </a:moveTo>
                <a:lnTo>
                  <a:pt x="63671" y="17890"/>
                </a:lnTo>
                <a:cubicBezTo>
                  <a:pt x="613508" y="211723"/>
                  <a:pt x="539327" y="1148306"/>
                  <a:pt x="539327" y="1148306"/>
                </a:cubicBezTo>
                <a:cubicBezTo>
                  <a:pt x="399903" y="1946850"/>
                  <a:pt x="1189419" y="2250535"/>
                  <a:pt x="1189419" y="2250535"/>
                </a:cubicBezTo>
                <a:cubicBezTo>
                  <a:pt x="2420870" y="2961514"/>
                  <a:pt x="694180" y="3401501"/>
                  <a:pt x="694180" y="3401501"/>
                </a:cubicBezTo>
                <a:cubicBezTo>
                  <a:pt x="466953" y="3478978"/>
                  <a:pt x="248583" y="3515345"/>
                  <a:pt x="41850" y="3521557"/>
                </a:cubicBezTo>
                <a:lnTo>
                  <a:pt x="0" y="352162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8968" y="4161843"/>
            <a:ext cx="291713" cy="29171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32" y="4256924"/>
            <a:ext cx="599160" cy="59916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60" y="4042163"/>
            <a:ext cx="498697" cy="498697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208937" y="5010859"/>
            <a:ext cx="71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91118" y="5002269"/>
            <a:ext cx="6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09" y="4161843"/>
            <a:ext cx="303967" cy="303967"/>
          </a:xfrm>
          <a:prstGeom prst="rect">
            <a:avLst/>
          </a:prstGeom>
        </p:spPr>
      </p:pic>
      <p:cxnSp>
        <p:nvCxnSpPr>
          <p:cNvPr id="38" name="直接箭头连接符 37"/>
          <p:cNvCxnSpPr/>
          <p:nvPr/>
        </p:nvCxnSpPr>
        <p:spPr>
          <a:xfrm>
            <a:off x="2154219" y="4561782"/>
            <a:ext cx="695658" cy="0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579748" y="3767086"/>
            <a:ext cx="197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Bob’ public key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040098" y="3767086"/>
            <a:ext cx="192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Bob’ private key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987150" y="4976590"/>
            <a:ext cx="14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929629" y="4984929"/>
            <a:ext cx="115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8157346" y="4654920"/>
                <a:ext cx="717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𝑃𝑟𝑖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346" y="4654920"/>
                <a:ext cx="717479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7796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836008" y="4632937"/>
                <a:ext cx="717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𝑃𝑢𝑏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008" y="4632937"/>
                <a:ext cx="717479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85593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112427" y="4121560"/>
            <a:ext cx="812596" cy="8162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2931" y="3971808"/>
            <a:ext cx="933992" cy="10304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8118" y="4256924"/>
            <a:ext cx="530300" cy="609717"/>
          </a:xfrm>
          <a:prstGeom prst="rect">
            <a:avLst/>
          </a:prstGeom>
        </p:spPr>
      </p:pic>
      <p:cxnSp>
        <p:nvCxnSpPr>
          <p:cNvPr id="49" name="直接箭头连接符 48"/>
          <p:cNvCxnSpPr/>
          <p:nvPr/>
        </p:nvCxnSpPr>
        <p:spPr>
          <a:xfrm>
            <a:off x="4007339" y="4549890"/>
            <a:ext cx="695658" cy="0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6135399" y="4526137"/>
            <a:ext cx="695658" cy="0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8437875" y="4540860"/>
            <a:ext cx="695658" cy="0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9792202" y="4864423"/>
            <a:ext cx="115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26474" y="4214925"/>
            <a:ext cx="530300" cy="609717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34" name="椭圆 3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340798" y="1247332"/>
            <a:ext cx="5712133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Brief process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23944" y="3655862"/>
            <a:ext cx="10671585" cy="0"/>
          </a:xfrm>
          <a:prstGeom prst="line">
            <a:avLst/>
          </a:prstGeom>
          <a:ln>
            <a:solidFill>
              <a:srgbClr val="992455"/>
            </a:solidFill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959736" y="2009366"/>
            <a:ext cx="10757" cy="1608858"/>
          </a:xfrm>
          <a:prstGeom prst="line">
            <a:avLst/>
          </a:prstGeom>
          <a:ln>
            <a:solidFill>
              <a:srgbClr val="992455"/>
            </a:solidFill>
            <a:prstDash val="dash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336845" y="2924869"/>
            <a:ext cx="71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513386" y="2963324"/>
            <a:ext cx="6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17" y="2075853"/>
            <a:ext cx="303967" cy="303967"/>
          </a:xfrm>
          <a:prstGeom prst="rect">
            <a:avLst/>
          </a:prstGeom>
        </p:spPr>
      </p:pic>
      <p:cxnSp>
        <p:nvCxnSpPr>
          <p:cNvPr id="70" name="直接箭头连接符 69"/>
          <p:cNvCxnSpPr/>
          <p:nvPr/>
        </p:nvCxnSpPr>
        <p:spPr>
          <a:xfrm>
            <a:off x="7282127" y="2475792"/>
            <a:ext cx="695658" cy="0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图片 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240335" y="2035570"/>
            <a:ext cx="812596" cy="816256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57632" y="1932863"/>
            <a:ext cx="933992" cy="1030461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2011" y="2193339"/>
            <a:ext cx="530300" cy="609717"/>
          </a:xfrm>
          <a:prstGeom prst="rect">
            <a:avLst/>
          </a:prstGeom>
        </p:spPr>
      </p:pic>
      <p:cxnSp>
        <p:nvCxnSpPr>
          <p:cNvPr id="74" name="直接箭头连接符 73"/>
          <p:cNvCxnSpPr/>
          <p:nvPr/>
        </p:nvCxnSpPr>
        <p:spPr>
          <a:xfrm>
            <a:off x="8678910" y="2466106"/>
            <a:ext cx="695658" cy="0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9637754" y="1257183"/>
            <a:ext cx="1797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-Hellman</a:t>
            </a:r>
          </a:p>
        </p:txBody>
      </p:sp>
      <p:sp>
        <p:nvSpPr>
          <p:cNvPr id="78" name="矩形 77"/>
          <p:cNvSpPr/>
          <p:nvPr/>
        </p:nvSpPr>
        <p:spPr>
          <a:xfrm>
            <a:off x="9637754" y="1269365"/>
            <a:ext cx="1657775" cy="357009"/>
          </a:xfrm>
          <a:prstGeom prst="rect">
            <a:avLst/>
          </a:prstGeom>
          <a:noFill/>
          <a:ln w="28575">
            <a:solidFill>
              <a:srgbClr val="9924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0752" y="2069368"/>
            <a:ext cx="933992" cy="1030461"/>
          </a:xfrm>
          <a:prstGeom prst="rect">
            <a:avLst/>
          </a:prstGeom>
        </p:spPr>
      </p:pic>
      <p:cxnSp>
        <p:nvCxnSpPr>
          <p:cNvPr id="61" name="直接箭头连接符 60"/>
          <p:cNvCxnSpPr/>
          <p:nvPr/>
        </p:nvCxnSpPr>
        <p:spPr>
          <a:xfrm>
            <a:off x="2572718" y="2630592"/>
            <a:ext cx="695658" cy="367343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2572718" y="2242079"/>
            <a:ext cx="695658" cy="367343"/>
          </a:xfrm>
          <a:prstGeom prst="straightConnector1">
            <a:avLst/>
          </a:prstGeom>
          <a:ln w="38100">
            <a:solidFill>
              <a:srgbClr val="9924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33" y="1934004"/>
            <a:ext cx="498697" cy="498697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3359421" y="1658927"/>
            <a:ext cx="197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Bob’ public key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527048" y="3125306"/>
            <a:ext cx="6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58814" y="3047328"/>
            <a:ext cx="291713" cy="291713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3369944" y="2652571"/>
            <a:ext cx="192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Bob’ private key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79090" y="518886"/>
            <a:ext cx="3992953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Public-Key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Cryptosystems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1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3992953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Public-Key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Cryptosystems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Properties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440479" y="2107606"/>
                <a:ext cx="10165715" cy="23796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Deciphering the enciphered form of a message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yields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.	</a:t>
                </a:r>
              </a:p>
              <a:p>
                <a:pPr lvl="1" eaLnBrk="0" hangingPunct="0">
                  <a:buClr>
                    <a:srgbClr val="C00000"/>
                  </a:buClr>
                </a:pPr>
                <a:r>
                  <a:rPr lang="en-US" altLang="zh-CN" b="0" dirty="0"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  <a:cs typeface="Calibri" panose="020F0502020204030204" pitchFamily="3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  <a:cs typeface="Calibri" panose="020F0502020204030204" pitchFamily="34" charset="0"/>
                            <a:sym typeface="+mn-ea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</a:t>
                </a:r>
              </a:p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Both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𝐸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are easy to compute.</a:t>
                </a:r>
              </a:p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endParaRPr lang="en-US" altLang="zh-CN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By publicly revealing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𝐸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the user does not reveal an easy way to compute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.</a:t>
                </a:r>
              </a:p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endParaRPr lang="en-US" altLang="zh-CN" dirty="0">
                  <a:latin typeface="Calibri" panose="020F0502020204030204" pitchFamily="34" charset="0"/>
                  <a:ea typeface="思源黑体 CN Medium" panose="020B0600000000000000" pitchFamily="34" charset="-122"/>
                  <a:cs typeface="Calibri" panose="020F0502020204030204" pitchFamily="34" charset="0"/>
                  <a:sym typeface="+mn-ea"/>
                </a:endParaRPr>
              </a:p>
              <a:p>
                <a:pPr marL="342900" indent="-342900" eaLnBrk="0" hangingPunct="0">
                  <a:buClr>
                    <a:srgbClr val="C00000"/>
                  </a:buClr>
                  <a:buFont typeface="Wingdings" panose="05000000000000000000" pitchFamily="2" charset="2"/>
                  <a:buAutoNum type="alphaLcParenBoth"/>
                </a:pPr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If a message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is first deciphered and then enciphered,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is the result.</a:t>
                </a:r>
              </a:p>
              <a:p>
                <a:pPr lvl="1" eaLnBrk="0" hangingPunct="0">
                  <a:buClr>
                    <a:srgbClr val="C00000"/>
                  </a:buClr>
                </a:pPr>
                <a:r>
                  <a:rPr lang="en-US" altLang="zh-CN" dirty="0"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  <a:cs typeface="Calibri" panose="020F0502020204030204" pitchFamily="3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思源黑体 CN Medium" panose="020B0600000000000000" pitchFamily="34" charset="-122"/>
                            <a:cs typeface="Calibri" panose="020F0502020204030204" pitchFamily="34" charset="0"/>
                            <a:sym typeface="+mn-ea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思源黑体 CN Medium" panose="020B0600000000000000" pitchFamily="34" charset="-122"/>
                                <a:cs typeface="Calibri" panose="020F0502020204030204" pitchFamily="34" charset="0"/>
                                <a:sym typeface="+mn-ea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思源黑体 CN Medium" panose="020B0600000000000000" pitchFamily="34" charset="-122"/>
                        <a:cs typeface="Calibri" panose="020F0502020204030204" pitchFamily="3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ea typeface="思源黑体 CN Medium" panose="020B0600000000000000" pitchFamily="34" charset="-122"/>
                    <a:cs typeface="Calibri" panose="020F0502020204030204" pitchFamily="34" charset="0"/>
                    <a:sym typeface="+mn-ea"/>
                  </a:rPr>
                  <a:t> 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79" y="2107606"/>
                <a:ext cx="10165715" cy="2379626"/>
              </a:xfrm>
              <a:prstGeom prst="rect">
                <a:avLst/>
              </a:prstGeom>
              <a:blipFill rotWithShape="1">
                <a:blip r:embed="rId2"/>
                <a:stretch>
                  <a:fillRect l="-3" t="-2" r="3" b="1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79090" y="518886"/>
            <a:ext cx="3992953" cy="523220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Public-Key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Cryptosystems</a:t>
            </a:r>
            <a:endParaRPr lang="zh-CN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1739504">
            <a:off x="812976" y="1385870"/>
            <a:ext cx="253839" cy="253839"/>
            <a:chOff x="2657215" y="3302080"/>
            <a:chExt cx="253839" cy="253839"/>
          </a:xfrm>
          <a:solidFill>
            <a:srgbClr val="992455"/>
          </a:solidFill>
        </p:grpSpPr>
        <p:sp>
          <p:nvSpPr>
            <p:cNvPr id="4" name="椭圆 3"/>
            <p:cNvSpPr/>
            <p:nvPr/>
          </p:nvSpPr>
          <p:spPr>
            <a:xfrm>
              <a:off x="2698585" y="3341039"/>
              <a:ext cx="175924" cy="175922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2657215" y="3302080"/>
              <a:ext cx="253839" cy="253839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343660" y="1269365"/>
            <a:ext cx="10165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eaLnBrk="0" hangingPunct="0">
              <a:buClr>
                <a:srgbClr val="C00000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Calibri" panose="020F0502020204030204" pitchFamily="34" charset="0"/>
                <a:ea typeface="思源黑体 CN Medium" panose="020B0600000000000000" pitchFamily="34" charset="-122"/>
                <a:cs typeface="Calibri" panose="020F0502020204030204" pitchFamily="34" charset="0"/>
                <a:sym typeface="+mn-ea"/>
              </a:rPr>
              <a:t>The First Public Key Encryption Algorithm</a:t>
            </a:r>
            <a:endParaRPr lang="zh-CN" altLang="en-US" sz="2400" dirty="0">
              <a:latin typeface="Calibri" panose="020F0502020204030204" pitchFamily="34" charset="0"/>
              <a:ea typeface="思源黑体 CN Medium" panose="020B0600000000000000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94877" y="4860636"/>
            <a:ext cx="65817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From left to right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Adi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Shamir, Ron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Rivest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Leonard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Adleman</a:t>
            </a:r>
          </a:p>
        </p:txBody>
      </p:sp>
      <p:pic>
        <p:nvPicPr>
          <p:cNvPr id="1026" name="Picture 2" descr="http://images.localhost-8080.com/2013/12/rsa_gu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070" y="2372995"/>
            <a:ext cx="6596380" cy="227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/>
        </p:nvSpPr>
        <p:spPr>
          <a:xfrm>
            <a:off x="-96520" y="189230"/>
            <a:ext cx="2310765" cy="72009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639" h="1134">
                <a:moveTo>
                  <a:pt x="0" y="0"/>
                </a:moveTo>
                <a:lnTo>
                  <a:pt x="3061" y="0"/>
                </a:lnTo>
                <a:lnTo>
                  <a:pt x="3061" y="3"/>
                </a:lnTo>
                <a:lnTo>
                  <a:pt x="3067" y="3"/>
                </a:lnTo>
                <a:cubicBezTo>
                  <a:pt x="3383" y="3"/>
                  <a:pt x="3639" y="256"/>
                  <a:pt x="3639" y="569"/>
                </a:cubicBezTo>
                <a:cubicBezTo>
                  <a:pt x="3639" y="881"/>
                  <a:pt x="3383" y="1134"/>
                  <a:pt x="3067" y="1134"/>
                </a:cubicBezTo>
                <a:lnTo>
                  <a:pt x="3061" y="1134"/>
                </a:lnTo>
                <a:lnTo>
                  <a:pt x="3061" y="1134"/>
                </a:lnTo>
                <a:lnTo>
                  <a:pt x="0" y="113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77800" dist="381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5614" y="256887"/>
            <a:ext cx="1166495" cy="5835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汉仪润圆-55W" panose="00020600040101010101" pitchFamily="18" charset="-122"/>
                <a:cs typeface="Calibri" panose="020F0502020204030204" pitchFamily="34" charset="0"/>
              </a:rPr>
              <a:t>part 3</a:t>
            </a:r>
            <a:endParaRPr lang="zh-CN" alt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汉仪润圆-55W" panose="00020600040101010101" pitchFamily="18" charset="-122"/>
              <a:cs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3670" y="2687320"/>
            <a:ext cx="23837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RSA</a:t>
            </a:r>
          </a:p>
        </p:txBody>
      </p:sp>
      <p:sp>
        <p:nvSpPr>
          <p:cNvPr id="18" name="Freeform: Shape 18" descr="e7d195523061f1c0c2b73831c94a3edc981f60e396d3e182073EE1468018468A7F192AE5E5CD515B6C3125F8AF6E4EE646174E8CF0B46FD19828DCE8CDA3B3A044A74F0E769C5FA8CB87AB6FC303C8BA3785FAC64AF5424750B03A6C170E37CDA0B6B64BA161591DE1BFC1FD4191A352FD5D4675E7B80AF85C8B685208968241190935F4F9452E1C38A077DA3E528817"/>
          <p:cNvSpPr/>
          <p:nvPr/>
        </p:nvSpPr>
        <p:spPr>
          <a:xfrm rot="16200000" flipH="1">
            <a:off x="7821620" y="-324110"/>
            <a:ext cx="1004559" cy="2167132"/>
          </a:xfrm>
          <a:custGeom>
            <a:avLst/>
            <a:gdLst>
              <a:gd name="connsiteX0" fmla="*/ 0 w 1632422"/>
              <a:gd name="connsiteY0" fmla="*/ 0 h 3521624"/>
              <a:gd name="connsiteX1" fmla="*/ 63671 w 1632422"/>
              <a:gd name="connsiteY1" fmla="*/ 17890 h 3521624"/>
              <a:gd name="connsiteX2" fmla="*/ 539327 w 1632422"/>
              <a:gd name="connsiteY2" fmla="*/ 1148306 h 3521624"/>
              <a:gd name="connsiteX3" fmla="*/ 1189419 w 1632422"/>
              <a:gd name="connsiteY3" fmla="*/ 2250535 h 3521624"/>
              <a:gd name="connsiteX4" fmla="*/ 694180 w 1632422"/>
              <a:gd name="connsiteY4" fmla="*/ 3401501 h 3521624"/>
              <a:gd name="connsiteX5" fmla="*/ 41850 w 1632422"/>
              <a:gd name="connsiteY5" fmla="*/ 3521557 h 3521624"/>
              <a:gd name="connsiteX6" fmla="*/ 0 w 1632422"/>
              <a:gd name="connsiteY6" fmla="*/ 3521624 h 3521624"/>
              <a:gd name="connsiteX7" fmla="*/ 0 w 1632422"/>
              <a:gd name="connsiteY7" fmla="*/ 0 h 352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2422" h="3521624">
                <a:moveTo>
                  <a:pt x="0" y="0"/>
                </a:moveTo>
                <a:lnTo>
                  <a:pt x="63671" y="17890"/>
                </a:lnTo>
                <a:cubicBezTo>
                  <a:pt x="613508" y="211723"/>
                  <a:pt x="539327" y="1148306"/>
                  <a:pt x="539327" y="1148306"/>
                </a:cubicBezTo>
                <a:cubicBezTo>
                  <a:pt x="399903" y="1946850"/>
                  <a:pt x="1189419" y="2250535"/>
                  <a:pt x="1189419" y="2250535"/>
                </a:cubicBezTo>
                <a:cubicBezTo>
                  <a:pt x="2420870" y="2961514"/>
                  <a:pt x="694180" y="3401501"/>
                  <a:pt x="694180" y="3401501"/>
                </a:cubicBezTo>
                <a:cubicBezTo>
                  <a:pt x="466953" y="3478978"/>
                  <a:pt x="248583" y="3515345"/>
                  <a:pt x="41850" y="3521557"/>
                </a:cubicBezTo>
                <a:lnTo>
                  <a:pt x="0" y="3521624"/>
                </a:lnTo>
                <a:lnTo>
                  <a:pt x="0" y="0"/>
                </a:lnTo>
                <a:close/>
              </a:path>
            </a:pathLst>
          </a:custGeom>
          <a:solidFill>
            <a:srgbClr val="A4476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ZkNzQ4ZWFiZmQ4NTRhOWRkZTk3YTMwMjlmMmZhYm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859</Words>
  <Application>Microsoft Office PowerPoint</Application>
  <PresentationFormat>宽屏</PresentationFormat>
  <Paragraphs>345</Paragraphs>
  <Slides>31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Helvetica Light</vt:lpstr>
      <vt:lpstr>Open Sans</vt:lpstr>
      <vt:lpstr>等线</vt:lpstr>
      <vt:lpstr>等线 Light</vt:lpstr>
      <vt:lpstr>汉仪润圆-55W</vt:lpstr>
      <vt:lpstr>思源黑体 CN Medium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1_Office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杨</dc:creator>
  <cp:lastModifiedBy>lenovo</cp:lastModifiedBy>
  <cp:revision>102</cp:revision>
  <dcterms:created xsi:type="dcterms:W3CDTF">2022-04-10T05:50:00Z</dcterms:created>
  <dcterms:modified xsi:type="dcterms:W3CDTF">2022-05-26T10:44:48Z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FE2120E6A46F406E8E08C57CD7AEEFA4</vt:lpwstr>
  </property>
  <property fmtid="{D5CDD505-2E9C-101B-9397-08002B2CF9AE}" pid="3" name="KSOProductBuildVer">
    <vt:lpwstr>2052-11.1.0.11365</vt:lpwstr>
  </property>
</Properties>
</file>