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98" r:id="rId13"/>
    <p:sldId id="267" r:id="rId14"/>
    <p:sldId id="269" r:id="rId15"/>
    <p:sldId id="28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0" r:id="rId24"/>
    <p:sldId id="301" r:id="rId25"/>
    <p:sldId id="294" r:id="rId26"/>
    <p:sldId id="295" r:id="rId27"/>
    <p:sldId id="296" r:id="rId28"/>
    <p:sldId id="278" r:id="rId29"/>
    <p:sldId id="279" r:id="rId30"/>
    <p:sldId id="318" r:id="rId31"/>
    <p:sldId id="297" r:id="rId32"/>
    <p:sldId id="299" r:id="rId3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6" Type="http://schemas.openxmlformats.org/officeDocument/2006/relationships/image" Target="../media/image3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2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2.png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1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11.png"/><Relationship Id="rId5" Type="http://schemas.openxmlformats.org/officeDocument/2006/relationships/tags" Target="../tags/tag8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12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10" Type="http://schemas.openxmlformats.org/officeDocument/2006/relationships/image" Target="../media/image9.png"/><Relationship Id="rId4" Type="http://schemas.openxmlformats.org/officeDocument/2006/relationships/tags" Target="../tags/tag106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10" Type="http://schemas.openxmlformats.org/officeDocument/2006/relationships/image" Target="../media/image9.png"/><Relationship Id="rId4" Type="http://schemas.openxmlformats.org/officeDocument/2006/relationships/tags" Target="../tags/tag114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10" Type="http://schemas.openxmlformats.org/officeDocument/2006/relationships/image" Target="../media/image14.png"/><Relationship Id="rId4" Type="http://schemas.openxmlformats.org/officeDocument/2006/relationships/tags" Target="../tags/tag12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image" Target="../media/image15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17.png"/><Relationship Id="rId5" Type="http://schemas.openxmlformats.org/officeDocument/2006/relationships/tags" Target="../tags/tag141.xml"/><Relationship Id="rId10" Type="http://schemas.openxmlformats.org/officeDocument/2006/relationships/image" Target="../media/image16.png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6.png"/><Relationship Id="rId5" Type="http://schemas.openxmlformats.org/officeDocument/2006/relationships/tags" Target="../tags/tag35.xml"/><Relationship Id="rId10" Type="http://schemas.openxmlformats.org/officeDocument/2006/relationships/image" Target="../media/image5.png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5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6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7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9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image" Target="../media/image9.png"/><Relationship Id="rId4" Type="http://schemas.openxmlformats.org/officeDocument/2006/relationships/tags" Target="../tags/tag73.xml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9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11"/>
                </p:custDataLst>
              </p:nvPr>
            </p:nvPicPr>
            <p:blipFill>
              <a:blip r:embed="rId14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12"/>
                </p:custDataLst>
              </p:nvPr>
            </p:nvPicPr>
            <p:blipFill rotWithShape="1">
              <a:blip r:embed="rId15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7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wmf"/><Relationship Id="rId2" Type="http://schemas.openxmlformats.org/officeDocument/2006/relationships/tags" Target="../tags/tag14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蒟蒻讲虚树</a:t>
            </a:r>
          </a:p>
        </p:txBody>
      </p:sp>
      <p:pic>
        <p:nvPicPr>
          <p:cNvPr id="7" name="图片 6" descr="B3AA5BE8AAD37F604AD59C51044C80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95" y="3593465"/>
            <a:ext cx="2917190" cy="2705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为什么虚树可以优化暴力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lang="zh-CN" altLang="en-US" sz="24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lang="zh-CN" altLang="en-US" sz="2400" dirty="0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zh-CN" altLang="en-US" sz="2400" dirty="0">
                <a:latin typeface="Cambria Math" panose="02040503050406030204" charset="0"/>
                <a:cs typeface="Cambria Math" panose="02040503050406030204" charset="0"/>
              </a:rPr>
              <a:t>可以发现，最多产生</a:t>
            </a:r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n-1</a:t>
            </a:r>
            <a:r>
              <a:rPr sz="2400" dirty="0">
                <a:latin typeface="Cambria Math" panose="02040503050406030204" charset="0"/>
                <a:cs typeface="Cambria Math" panose="02040503050406030204" charset="0"/>
              </a:rPr>
              <a:t>个不是关键点的</a:t>
            </a:r>
            <a:r>
              <a:rPr lang="en-US" altLang="zh-CN" sz="2400" dirty="0" err="1">
                <a:latin typeface="Cambria Math" panose="02040503050406030204" charset="0"/>
                <a:cs typeface="Cambria Math" panose="02040503050406030204" charset="0"/>
              </a:rPr>
              <a:t>lca</a:t>
            </a:r>
            <a:r>
              <a:rPr sz="2400" dirty="0">
                <a:latin typeface="Cambria Math" panose="02040503050406030204" charset="0"/>
                <a:cs typeface="Cambria Math" panose="02040503050406030204" charset="0"/>
              </a:rPr>
              <a:t>，加上根节点之后，虚树的节点个数一定小于等于关键节点个数的两倍</a:t>
            </a:r>
          </a:p>
          <a:p>
            <a:pPr marL="0" indent="0">
              <a:buNone/>
            </a:pPr>
            <a:endParaRPr sz="2400" dirty="0">
              <a:latin typeface="Cambria Math" panose="02040503050406030204" charset="0"/>
              <a:cs typeface="Cambria Math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小总结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虚树的本体代码其实简单好写，而且容易懂，关键在于如何使用虚树和其他算法。</a:t>
            </a:r>
          </a:p>
          <a:p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多次构建虚树的时候，不能直接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memset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，而是应当将虚树的信息撤销。</a:t>
            </a:r>
            <a:endParaRPr lang="en-US" altLang="zh-CN" sz="2400">
              <a:latin typeface="Cambria Math" panose="02040503050406030204" charset="0"/>
              <a:cs typeface="Cambria Math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665"/>
              <a:t>[LUOGU-P4103 </a:t>
            </a:r>
            <a:r>
              <a:rPr sz="2665"/>
              <a:t>大工程</a:t>
            </a:r>
            <a:r>
              <a:rPr lang="en-US" altLang="zh-CN" sz="2665"/>
              <a:t>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>
                <a:latin typeface="Cambria Math" panose="02040503050406030204" charset="0"/>
                <a:cs typeface="Cambria Math" panose="02040503050406030204" charset="0"/>
              </a:rPr>
              <a:t>给定一棵有</a:t>
            </a:r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n</a:t>
            </a:r>
            <a:r>
              <a:rPr sz="2400" dirty="0">
                <a:latin typeface="Cambria Math" panose="02040503050406030204" charset="0"/>
                <a:cs typeface="Cambria Math" panose="02040503050406030204" charset="0"/>
              </a:rPr>
              <a:t>个节点的树，同样是</a:t>
            </a:r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m</a:t>
            </a:r>
            <a:r>
              <a:rPr sz="2400" dirty="0">
                <a:latin typeface="Cambria Math" panose="02040503050406030204" charset="0"/>
                <a:cs typeface="Cambria Math" panose="02040503050406030204" charset="0"/>
              </a:rPr>
              <a:t>次询问，每次同样给定</a:t>
            </a:r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k</a:t>
            </a:r>
            <a:r>
              <a:rPr sz="2400" dirty="0">
                <a:latin typeface="Cambria Math" panose="02040503050406030204" charset="0"/>
                <a:cs typeface="Cambria Math" panose="02040503050406030204" charset="0"/>
              </a:rPr>
              <a:t>个节点</a:t>
            </a:r>
          </a:p>
          <a:p>
            <a:pPr marL="0" indent="0">
              <a:buNone/>
            </a:pPr>
            <a:r>
              <a:rPr sz="2400" dirty="0">
                <a:latin typeface="Cambria Math" panose="02040503050406030204" charset="0"/>
                <a:cs typeface="Cambria Math" panose="02040503050406030204" charset="0"/>
              </a:rPr>
              <a:t>问给定的节点组成的</a:t>
            </a:r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C(k,2)</a:t>
            </a:r>
            <a:r>
              <a:rPr sz="2400" dirty="0">
                <a:latin typeface="Cambria Math" panose="02040503050406030204" charset="0"/>
                <a:cs typeface="Cambria Math" panose="02040503050406030204" charset="0"/>
              </a:rPr>
              <a:t>条路径的长度之和，最长的路径和最短的路径</a:t>
            </a:r>
          </a:p>
          <a:p>
            <a:pPr marL="0" indent="0">
              <a:buNone/>
            </a:pPr>
            <a:endParaRPr sz="2400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sz="2400" dirty="0"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5" name="图片 4" descr="截屏2020-05-24 下午7.53.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10" y="2691765"/>
            <a:ext cx="7394575" cy="8216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简单题解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对于第一问，转化为计算每一条边被经过的次数</a:t>
            </a:r>
          </a:p>
          <a:p>
            <a:r>
              <a:rPr lang="zh-CN" altLang="en-US" sz="2400"/>
              <a:t>对于第二和第三问，记录每棵子树中从子树根出发的最优路径和次优路径。</a:t>
            </a:r>
          </a:p>
          <a:p>
            <a:endParaRPr lang="zh-CN" altLang="en-US" sz="2400"/>
          </a:p>
          <a:p>
            <a:r>
              <a:rPr lang="zh-CN" altLang="en-US" sz="2400"/>
              <a:t>用虚树优化，但是计算答案的代码和暴力没有区别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/>
              <a:t>小总结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虚树的最重要的用法：优化某些暴力。</a:t>
            </a:r>
          </a:p>
          <a:p>
            <a:r>
              <a:rPr lang="zh-CN" altLang="en-US" sz="2400"/>
              <a:t>最常见的解决方法：可以先思考出暴力，然后思考使用虚树之后暴力做法需要的变化。</a:t>
            </a:r>
          </a:p>
          <a:p>
            <a:r>
              <a:rPr sz="2400"/>
              <a:t>一般虚树题目的代码都比较长（其实是我写的太丑了），开始写之前要想清楚整体和每个部分的思路。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>
                <a:latin typeface="Cambria Math" panose="02040503050406030204" charset="0"/>
                <a:cs typeface="Cambria Math" panose="02040503050406030204" charset="0"/>
              </a:rPr>
              <a:t>[CF613D Kingdom and its Cities]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>
                <a:latin typeface="Cambria Math" panose="02040503050406030204" charset="0"/>
                <a:cs typeface="Cambria Math" panose="02040503050406030204" charset="0"/>
              </a:rPr>
              <a:t>给定一棵树，每次询问又给出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k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个关键节点，现在需要删除最少的点让所有关键节点不能相互到达，关键节点不能被删除。无解输出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”-1”</a:t>
            </a:r>
            <a:endParaRPr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sz="2400"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4" name="图片 3" descr="截屏2020-05-24 下午8.16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230" y="3203575"/>
            <a:ext cx="7710805" cy="742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简单题解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首先要建立一颗虚树。</a:t>
            </a:r>
          </a:p>
          <a:p>
            <a:pPr marL="0" indent="0">
              <a:buNone/>
            </a:pP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如果两个关键节点在虚树中直接相连，那么这个询问必定无解，否则有解。</a:t>
            </a:r>
          </a:p>
          <a:p>
            <a:pPr marL="0" indent="0">
              <a:buNone/>
            </a:pPr>
            <a:endParaRPr lang="zh-CN" altLang="en-US"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r>
              <a:rPr sz="2400">
                <a:latin typeface="Cambria Math" panose="02040503050406030204" charset="0"/>
                <a:cs typeface="Cambria Math" panose="02040503050406030204" charset="0"/>
              </a:rPr>
              <a:t>设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f(u,0/1)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表示子树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T(u)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中，是否存在一个关键节点和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联通，显然每次的询问</a:t>
            </a:r>
            <a:r>
              <a:rPr sz="2400">
                <a:latin typeface="Cambria Math" panose="02040503050406030204" charset="0"/>
                <a:cs typeface="Cambria Math" panose="02040503050406030204" charset="0"/>
                <a:sym typeface="+mn-ea"/>
              </a:rPr>
              <a:t>答案为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  <a:sym typeface="+mn-ea"/>
              </a:rPr>
              <a:t>min{f(1,0),f(1,1)}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。</a:t>
            </a:r>
          </a:p>
          <a:p>
            <a:pPr marL="0" indent="0">
              <a:buNone/>
            </a:pPr>
            <a:endParaRPr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r>
              <a:rPr sz="2400">
                <a:latin typeface="Cambria Math" panose="02040503050406030204" charset="0"/>
                <a:cs typeface="Cambria Math" panose="02040503050406030204" charset="0"/>
              </a:rPr>
              <a:t>需要注意一些实现的细节。</a:t>
            </a:r>
          </a:p>
          <a:p>
            <a:pPr marL="0" indent="0">
              <a:buNone/>
            </a:pPr>
            <a:endParaRPr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 Math" panose="02040503050406030204" charset="0"/>
              <a:cs typeface="Cambria Math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屏2020-05-24 下午8.47.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519430"/>
            <a:ext cx="8115300" cy="55264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72640" y="5125720"/>
            <a:ext cx="5716905" cy="99377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73060" y="5392420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zh-CN" altLang="en-US" sz="2400"/>
              <a:t>唯一和暴力不同的地方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Cambria Math" panose="02040503050406030204" charset="0"/>
              </a:rPr>
              <a:t>[LUOGU-P3233世界树]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给定一颗大小为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N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的树，每条边的长度都为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1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，同样是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q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个询问，同样每次给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m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个红点。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每一次询问中，每一个点会被离它最近的红点覆盖，如果有多个红点和它距离相等，选择编号最小的，红点自己覆盖自己。需要回答每个红点覆盖的节点数。</a:t>
            </a:r>
          </a:p>
          <a:p>
            <a:endParaRPr sz="2400">
              <a:latin typeface="Cambria Math" panose="02040503050406030204" charset="0"/>
              <a:cs typeface="Cambria Math" panose="02040503050406030204" charset="0"/>
            </a:endParaRPr>
          </a:p>
          <a:p>
            <a:endParaRPr sz="2400"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4" name="图片 3" descr="截屏2020-05-24 下午9.33.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3990340"/>
            <a:ext cx="8646160" cy="603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>
                <a:latin typeface="Cambria Math" panose="02040503050406030204" charset="0"/>
                <a:cs typeface="Cambria Math" panose="02040503050406030204" charset="0"/>
                <a:sym typeface="+mn-ea"/>
              </a:rPr>
              <a:t>首先构建虚树。</a:t>
            </a:r>
            <a:endParaRPr lang="zh-CN" altLang="en-US" sz="2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每个虚树中的节点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记录两个值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blg(u),d(u)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，分别表示这个点被哪个红点覆盖，离这个红点的距离。可以通过两个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dfs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求出。</a:t>
            </a:r>
          </a:p>
          <a:p>
            <a:pPr marL="0" indent="0">
              <a:buNone/>
            </a:pPr>
            <a:r>
              <a:rPr sz="2400">
                <a:latin typeface="Cambria Math" panose="02040503050406030204" charset="0"/>
                <a:cs typeface="Cambria Math" panose="02040503050406030204" charset="0"/>
              </a:rPr>
              <a:t>接着考虑哪些没有被加入虚树中的点要如何计算贡献。</a:t>
            </a:r>
          </a:p>
          <a:p>
            <a:pPr marL="0" indent="0">
              <a:buNone/>
            </a:pPr>
            <a:r>
              <a:rPr sz="2400">
                <a:latin typeface="Cambria Math" panose="02040503050406030204" charset="0"/>
                <a:cs typeface="Cambria Math" panose="02040503050406030204" charset="0"/>
              </a:rPr>
              <a:t>如果一条虚树边连接的两个点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u,v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（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是父亲）满足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blg(u)=blg(v)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，那么这条边上</a:t>
            </a:r>
            <a:r>
              <a:rPr sz="2400" b="1">
                <a:latin typeface="Cambria Math" panose="02040503050406030204" charset="0"/>
                <a:cs typeface="Cambria Math" panose="02040503050406030204" charset="0"/>
              </a:rPr>
              <a:t>压缩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的点都会被贡献到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blg(u)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，反之，则存在一个分界点（原树上），分别贡献到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blg(u)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和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blg(v)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。可使用倍增求出。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从简单的例题开始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/>
                  <a:t>LUOGU-P2495 </a:t>
                </a:r>
                <a:r>
                  <a:rPr lang="zh-CN" altLang="en-US" b="1" dirty="0"/>
                  <a:t>消耗战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sz="2400" dirty="0"/>
                  <a:t>给定一颗有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个节点的树，删除一条边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花费为</a:t>
                </a:r>
                <a:r>
                  <a:rPr lang="en-US" altLang="zh-CN" sz="2400" dirty="0"/>
                  <a:t>w(e)</a:t>
                </a:r>
                <a:r>
                  <a:rPr lang="zh-CN" altLang="en-US" sz="2400" dirty="0"/>
                  <a:t>，进行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次询问，每次询问给出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个点，问使得节点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不能到达给出的所有点的最小花费。</a:t>
                </a:r>
              </a:p>
              <a:p>
                <a:pPr marL="0" indent="0">
                  <a:buNone/>
                </a:pPr>
                <a:endParaRPr lang="zh-CN" alt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≤2.5×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400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755245" y="3260898"/>
            <a:ext cx="2727960" cy="8489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20" y="2347595"/>
            <a:ext cx="5324475" cy="39935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>
                <a:latin typeface="Cambria Math" panose="02040503050406030204" charset="0"/>
                <a:cs typeface="Cambria Math" panose="02040503050406030204" charset="0"/>
              </a:rPr>
              <a:t>注意：上一页中提到的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”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这条边上被压缩的点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”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其实是指那些祖先在这一条边对应原树的链（不包括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v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）上，且不是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v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的后代的点。</a:t>
            </a:r>
          </a:p>
          <a:p>
            <a:pPr marL="0" indent="0">
              <a:buNone/>
            </a:pPr>
            <a:r>
              <a:rPr sz="2400">
                <a:latin typeface="Cambria Math" panose="02040503050406030204" charset="0"/>
                <a:cs typeface="Cambria Math" panose="02040503050406030204" charset="0"/>
              </a:rPr>
              <a:t>红色框框中的都是被压缩的点：</a:t>
            </a:r>
          </a:p>
          <a:p>
            <a:pPr marL="0" indent="0">
              <a:buNone/>
            </a:pPr>
            <a:endParaRPr sz="2400">
              <a:latin typeface="Cambria Math" panose="02040503050406030204" charset="0"/>
              <a:cs typeface="Cambria Math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接着考虑虚树中的点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对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blg(u)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的贡献。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用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div(u,v)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表示有虚树边相连的两个节点之间的分界点。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若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blg(u)=blg(v),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则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div(u,v)=v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。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那么贡献可以用下面的式子求出：</a:t>
            </a:r>
          </a:p>
          <a:p>
            <a:endParaRPr sz="2400">
              <a:latin typeface="Cambria Math" panose="02040503050406030204" charset="0"/>
              <a:cs typeface="Cambria Math" panose="02040503050406030204" charset="0"/>
            </a:endParaRPr>
          </a:p>
          <a:p>
            <a:endParaRPr sz="2400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求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div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的时候需要注意一下奇偶性问题。</a:t>
            </a:r>
          </a:p>
          <a:p>
            <a:endParaRPr sz="2400"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4" name="图片 3" descr="截屏2020-05-24 下午10.26.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7590" y="3509645"/>
            <a:ext cx="7464425" cy="10261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LUOGU-P4242 树上的毒瘤</a:t>
            </a:r>
            <a:endParaRPr lang="zh-CN" altLang="en-US"/>
          </a:p>
        </p:txBody>
      </p:sp>
      <p:pic>
        <p:nvPicPr>
          <p:cNvPr id="4" name="内容占位符 3" descr="截屏2020-05-26 上午10.08.0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925" y="1059815"/>
            <a:ext cx="10680065" cy="4591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8E67909-E4DD-4BD8-92D4-E4B79A01F22D}"/>
                  </a:ext>
                </a:extLst>
              </p:cNvPr>
              <p:cNvSpPr txBox="1"/>
              <p:nvPr/>
            </p:nvSpPr>
            <p:spPr>
              <a:xfrm>
                <a:off x="3810905" y="5565307"/>
                <a:ext cx="354879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8E67909-E4DD-4BD8-92D4-E4B79A01F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905" y="5565307"/>
                <a:ext cx="3548792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947" y="952508"/>
            <a:ext cx="10852237" cy="5388907"/>
          </a:xfrm>
        </p:spPr>
        <p:txBody>
          <a:bodyPr/>
          <a:lstStyle/>
          <a:p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两个点之间的颜色段数的计算和修改使用树链剖分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+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线段树</a:t>
            </a: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。</a:t>
            </a:r>
          </a:p>
          <a:p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线段树记录左端点颜色，右端点颜色，颜色段数。</a:t>
            </a:r>
          </a:p>
          <a:p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对于每一个询问建立虚树。跑点分治。</a:t>
            </a:r>
          </a:p>
          <a:p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对于分治中心的其中一颗子树，用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dfs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求出从中心到某个节点的颜色段数，然后和其他子树中的节点信息合并。</a:t>
            </a:r>
          </a:p>
          <a:p>
            <a:endParaRPr sz="2400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时间复杂度：</a:t>
            </a:r>
          </a:p>
          <a:p>
            <a:endParaRPr sz="2400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代码很长，要有耐心。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96540" y="4256405"/>
          <a:ext cx="2254250" cy="102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4" imgW="977900" imgH="444500" progId="Equation.KSEE3">
                  <p:embed/>
                </p:oleObj>
              </mc:Choice>
              <mc:Fallback>
                <p:oleObj r:id="rId4" imgW="977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6540" y="4256405"/>
                        <a:ext cx="2254250" cy="1024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[HNOI/AHOI2018]毒瘤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Cambria Math" panose="02040503050406030204" charset="0"/>
                <a:cs typeface="Cambria Math" panose="02040503050406030204" charset="0"/>
              </a:rPr>
              <a:t>给定一个</a:t>
            </a:r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n</a:t>
            </a:r>
            <a:r>
              <a:rPr sz="2400" dirty="0">
                <a:latin typeface="Cambria Math" panose="02040503050406030204" charset="0"/>
                <a:cs typeface="Cambria Math" panose="02040503050406030204" charset="0"/>
              </a:rPr>
              <a:t>个节点，</a:t>
            </a:r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m</a:t>
            </a:r>
            <a:r>
              <a:rPr sz="2400" dirty="0">
                <a:latin typeface="Cambria Math" panose="02040503050406030204" charset="0"/>
                <a:cs typeface="Cambria Math" panose="02040503050406030204" charset="0"/>
              </a:rPr>
              <a:t>条边的无向连通图，选择一些节点，要使任意两个节点不连通，问方案数。</a:t>
            </a:r>
          </a:p>
          <a:p>
            <a:pPr marL="0" indent="0">
              <a:buNone/>
            </a:pPr>
            <a:endParaRPr sz="2400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ctr">
              <a:buNone/>
            </a:pPr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n≤10</a:t>
            </a:r>
            <a:r>
              <a:rPr lang="en-US" altLang="zh-CN" sz="2400" baseline="30000" dirty="0">
                <a:latin typeface="Cambria Math" panose="02040503050406030204" charset="0"/>
                <a:cs typeface="Cambria Math" panose="02040503050406030204" charset="0"/>
              </a:rPr>
              <a:t>5</a:t>
            </a:r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,n-1≤m≤n+10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对于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m=n-1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</a:t>
            </a:r>
            <a:r>
              <a:rPr sz="2400">
                <a:cs typeface="Arial" panose="020B0604020202020204" pitchFamily="34" charset="0"/>
              </a:rPr>
              <a:t>→没有上司的舞会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对于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m=n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，可以随便找一棵生成树，然后限制那条非树边选择哪个节点保留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(1,0),(0,1),(0,0)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。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对于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m=n+1~n+10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，同样找生成树，考虑暴力，穷举每一条非树边的选择情况，然后都做一次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dp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，但是显然会超时。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可以发现，非树边很少，所以穷举所限制的节点也少，而没有因穷举改变值的点相当多。</a:t>
            </a:r>
          </a:p>
          <a:p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用所有非树边两端的节点作为关键点构建虚树，计算出一个点到其父亲节点的贡献系数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k[0/1][0/1]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k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的值取决于虚树边对应的链上的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dp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值。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同时还要计算出去除了含有关键节点的子树的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dp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值。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其实每条非树边两端状态的穷举只有两种：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(0,1/0),(1,0)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。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代码依然很长，要有耐心。</a:t>
            </a:r>
          </a:p>
          <a:p>
            <a:endParaRPr sz="2400">
              <a:latin typeface="Cambria Math" panose="02040503050406030204" charset="0"/>
              <a:cs typeface="Cambria Math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[CF925E May Holidays]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39173"/>
            <a:ext cx="10852237" cy="5388907"/>
          </a:xfrm>
        </p:spPr>
        <p:txBody>
          <a:bodyPr/>
          <a:lstStyle/>
          <a:p>
            <a:pPr marL="0" indent="0">
              <a:buNone/>
            </a:pPr>
            <a:r>
              <a:rPr sz="2400">
                <a:latin typeface="Cambria Math" panose="02040503050406030204" charset="0"/>
                <a:cs typeface="Cambria Math" panose="02040503050406030204" charset="0"/>
              </a:rPr>
              <a:t>给定一颗有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n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个节点的黑白树，根节点为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1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，开始的时候所有点都是白色的。</a:t>
            </a:r>
          </a:p>
          <a:p>
            <a:pPr marL="0" indent="0">
              <a:buNone/>
            </a:pPr>
            <a:r>
              <a:rPr sz="2400">
                <a:latin typeface="Cambria Math" panose="02040503050406030204" charset="0"/>
                <a:cs typeface="Cambria Math" panose="02040503050406030204" charset="0"/>
              </a:rPr>
              <a:t>每个点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有一个属性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t</a:t>
            </a:r>
            <a:r>
              <a:rPr lang="en-US" altLang="zh-CN" sz="2400" baseline="-2500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，一个点被称为关键点，当且仅当这个点是白色的，并且这个点的子树中的黑色点数量大于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  <a:sym typeface="+mn-ea"/>
              </a:rPr>
              <a:t>t</a:t>
            </a:r>
            <a:r>
              <a:rPr lang="en-US" altLang="zh-CN" sz="2400" baseline="-25000">
                <a:latin typeface="Cambria Math" panose="02040503050406030204" charset="0"/>
                <a:cs typeface="Cambria Math" panose="02040503050406030204" charset="0"/>
                <a:sym typeface="+mn-ea"/>
              </a:rPr>
              <a:t>u</a:t>
            </a:r>
            <a:r>
              <a:rPr sz="2400">
                <a:latin typeface="Cambria Math" panose="02040503050406030204" charset="0"/>
                <a:cs typeface="Cambria Math" panose="02040503050406030204" charset="0"/>
                <a:sym typeface="+mn-ea"/>
              </a:rPr>
              <a:t>。</a:t>
            </a:r>
          </a:p>
          <a:p>
            <a:pPr marL="0" indent="0">
              <a:buNone/>
            </a:pPr>
            <a:r>
              <a:rPr sz="2400">
                <a:latin typeface="Cambria Math" panose="02040503050406030204" charset="0"/>
                <a:cs typeface="Cambria Math" panose="02040503050406030204" charset="0"/>
                <a:sym typeface="+mn-ea"/>
              </a:rPr>
              <a:t>现在有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  <a:sym typeface="+mn-ea"/>
              </a:rPr>
              <a:t>m</a:t>
            </a:r>
            <a:r>
              <a:rPr sz="2400">
                <a:latin typeface="Cambria Math" panose="02040503050406030204" charset="0"/>
                <a:cs typeface="Cambria Math" panose="02040503050406030204" charset="0"/>
                <a:sym typeface="+mn-ea"/>
              </a:rPr>
              <a:t>次操作，每次指定一个点，反转它的颜色，每次操作之后都需要回答当前整棵树的关键点数量。</a:t>
            </a:r>
          </a:p>
          <a:p>
            <a:pPr marL="0" indent="0">
              <a:buNone/>
            </a:pPr>
            <a:endParaRPr sz="2400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0" indent="0">
              <a:buNone/>
            </a:pPr>
            <a:endParaRPr sz="2400"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pic>
        <p:nvPicPr>
          <p:cNvPr id="4" name="图片 3" descr="截屏2020-05-25 上午11.34.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55" y="4236085"/>
            <a:ext cx="2406015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考虑将询问分块。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每个节点需要记录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w</a:t>
            </a:r>
            <a:r>
              <a:rPr lang="en-US" altLang="zh-CN" sz="2400" baseline="-2500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=t</a:t>
            </a:r>
            <a:r>
              <a:rPr lang="en-US" altLang="zh-CN" sz="2400" baseline="-2500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-cnt</a:t>
            </a:r>
            <a:r>
              <a:rPr lang="en-US" altLang="zh-CN" sz="2400" baseline="-2500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+1,cnt</a:t>
            </a:r>
            <a:r>
              <a:rPr lang="en-US" altLang="zh-CN" sz="2400" baseline="-2500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表示子树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T(u)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中黑点的个数。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用第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i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块询问的节点建立虚树，每条虚树边记录下对应原树的链（不包括在虚树中的两个点）中所有白点的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w(u)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并排序，用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pair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记录每个值出现个数，建立一个指针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p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指向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first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小于等于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0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最右边位置。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虚树中每个点记录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vcnt</a:t>
            </a:r>
            <a:r>
              <a:rPr lang="en-US" altLang="zh-CN" sz="2400" baseline="-2500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，表示在这块询问中，子树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T(u)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增加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(+)/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减少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(-)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的黑点个数。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依次处理块中的询问，每次询问都在虚树中从给定节点向根节点向根节点跳，每向上跳一次就更新一次指针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p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和答案，每次更新可以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O(1)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搞定。</a:t>
            </a:r>
          </a:p>
          <a:p>
            <a:r>
              <a:rPr sz="2400">
                <a:latin typeface="Cambria Math" panose="02040503050406030204" charset="0"/>
                <a:cs typeface="Cambria Math" panose="02040503050406030204" charset="0"/>
              </a:rPr>
              <a:t>每次结束一块询问的处理后，将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w(u)</a:t>
            </a:r>
            <a:r>
              <a:rPr sz="2400">
                <a:latin typeface="Cambria Math" panose="02040503050406030204" charset="0"/>
                <a:cs typeface="Cambria Math" panose="02040503050406030204" charset="0"/>
              </a:rPr>
              <a:t>更新。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[CF809E Surprise me!]</a:t>
            </a:r>
          </a:p>
        </p:txBody>
      </p:sp>
      <p:pic>
        <p:nvPicPr>
          <p:cNvPr id="6" name="内容占位符 5" descr="截屏2020-05-27 上午10.41.0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388" y="2774632"/>
            <a:ext cx="10777220" cy="1308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22090" y="4352290"/>
            <a:ext cx="39897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n≤2×10</a:t>
            </a:r>
            <a:r>
              <a:rPr lang="en-US" altLang="zh-CN" sz="2400" baseline="30000" dirty="0">
                <a:latin typeface="Cambria Math" panose="02040503050406030204" charset="0"/>
                <a:cs typeface="Cambria Math" panose="02040503050406030204" charset="0"/>
              </a:rPr>
              <a:t>5</a:t>
            </a:r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,  </a:t>
            </a:r>
            <a:r>
              <a:rPr lang="zh-CN" altLang="en-US" sz="2400" dirty="0">
                <a:latin typeface="Cambria Math" panose="02040503050406030204" charset="0"/>
                <a:cs typeface="Cambria Math" panose="02040503050406030204" charset="0"/>
              </a:rPr>
              <a:t>答案对</a:t>
            </a:r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10</a:t>
            </a:r>
            <a:r>
              <a:rPr lang="en-US" altLang="zh-CN" sz="2400" baseline="30000" dirty="0">
                <a:latin typeface="Cambria Math" panose="02040503050406030204" charset="0"/>
                <a:cs typeface="Cambria Math" panose="02040503050406030204" charset="0"/>
              </a:rPr>
              <a:t>9</a:t>
            </a:r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+7</a:t>
            </a:r>
            <a:r>
              <a:rPr lang="zh-CN" altLang="en-US" sz="2400" dirty="0">
                <a:latin typeface="Cambria Math" panose="02040503050406030204" charset="0"/>
                <a:cs typeface="Cambria Math" panose="02040503050406030204" charset="0"/>
              </a:rPr>
              <a:t>取模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876762-FD37-427F-B32E-FA61C661E903}"/>
              </a:ext>
            </a:extLst>
          </p:cNvPr>
          <p:cNvSpPr/>
          <p:nvPr/>
        </p:nvSpPr>
        <p:spPr>
          <a:xfrm>
            <a:off x="5311167" y="495254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口胡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考虑暴力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可以发现，对于每一个询问，我们可以用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charset="0"/>
                    <a:cs typeface="Cambria Math" panose="02040503050406030204" charset="0"/>
                  </a:rPr>
                  <a:t>的时间计算出答案。方程大概是这个样子的：</a:t>
                </a:r>
              </a:p>
              <a:p>
                <a:pPr marL="0" indent="0">
                  <a:buNone/>
                </a:pPr>
                <a:endParaRPr lang="zh-C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10" y="2804160"/>
            <a:ext cx="10058400" cy="12496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其他题目（我都没做过）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LUOGU-P5680 [GZOI2017]</a:t>
            </a:r>
            <a:r>
              <a:rPr lang="en-US" altLang="zh-CN" sz="2400" dirty="0" err="1">
                <a:latin typeface="Cambria Math" panose="02040503050406030204" charset="0"/>
                <a:cs typeface="Cambria Math" panose="02040503050406030204" charset="0"/>
              </a:rPr>
              <a:t>共享单车</a:t>
            </a:r>
            <a:endParaRPr lang="en-US" altLang="zh-CN" sz="2400" dirty="0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LUOGU-P3783 [SDOI2017]</a:t>
            </a:r>
            <a:r>
              <a:rPr sz="2400" dirty="0">
                <a:latin typeface="Cambria Math" panose="02040503050406030204" charset="0"/>
                <a:cs typeface="Cambria Math" panose="02040503050406030204" charset="0"/>
              </a:rPr>
              <a:t>天才黑客</a:t>
            </a:r>
            <a:endParaRPr lang="en-US" altLang="zh-CN" sz="2400" dirty="0">
              <a:latin typeface="Cambria Math" panose="02040503050406030204" charset="0"/>
              <a:cs typeface="Cambria Math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r">
              <a:buNone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——By </a:t>
            </a:r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菜鸡何家睿</a:t>
            </a:r>
          </a:p>
        </p:txBody>
      </p:sp>
      <p:sp>
        <p:nvSpPr>
          <p:cNvPr id="4" name="矩形 3"/>
          <p:cNvSpPr/>
          <p:nvPr/>
        </p:nvSpPr>
        <p:spPr>
          <a:xfrm>
            <a:off x="4175760" y="282956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优化暴力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47765" y="155257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红色点为询问的点</a:t>
            </a:r>
          </a:p>
        </p:txBody>
      </p:sp>
      <p:pic>
        <p:nvPicPr>
          <p:cNvPr id="5" name="图片 4" descr="截屏2020-05-24 上午11.28.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74775"/>
            <a:ext cx="4508500" cy="4940300"/>
          </a:xfrm>
          <a:prstGeom prst="rect">
            <a:avLst/>
          </a:prstGeom>
        </p:spPr>
      </p:pic>
      <p:pic>
        <p:nvPicPr>
          <p:cNvPr id="10" name="图片 9" descr="截屏2020-05-24 上午11.56.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85" y="1437640"/>
            <a:ext cx="5225415" cy="48145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6200" y="5045710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ym typeface="+mn-ea"/>
              </a:rPr>
              <a:t>这就是原树的其中一颗虚树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5156200" y="3968115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sym typeface="+mn-ea"/>
              </a:rPr>
              <a:t>可以发现，对于这一组询问，除了提到的点，</a:t>
            </a:r>
          </a:p>
          <a:p>
            <a:pPr algn="l"/>
            <a:r>
              <a:rPr lang="zh-CN" altLang="en-US" sz="2400">
                <a:sym typeface="+mn-ea"/>
              </a:rPr>
              <a:t>其他的点可以被省略</a:t>
            </a:r>
            <a:endParaRPr lang="zh-CN" altLang="en-US" sz="2400"/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6" imgW="914400" imgH="215900" progId="Equation.KSEE3">
                  <p:embed/>
                </p:oleObj>
              </mc:Choice>
              <mc:Fallback>
                <p:oleObj r:id="rId6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264785" y="2234565"/>
            <a:ext cx="584263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对于节点</a:t>
            </a:r>
            <a:r>
              <a:rPr lang="en-US" altLang="zh-CN" sz="2400" dirty="0"/>
              <a:t>4</a:t>
            </a:r>
            <a:r>
              <a:rPr lang="zh-CN" altLang="en-US" sz="2400" dirty="0"/>
              <a:t>，删除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→4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中花费最小的边即可</a:t>
            </a:r>
          </a:p>
          <a:p>
            <a:pPr algn="l"/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对于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有两种情况可选：</a:t>
            </a:r>
          </a:p>
          <a:p>
            <a:pPr marL="457200" indent="-457200" algn="l"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删除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→5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中最小的边</a:t>
            </a:r>
          </a:p>
          <a:p>
            <a:pPr marL="457200" indent="-457200" algn="l"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同时删除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5→6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5→8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中最小的边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一颗虚树包含了什么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sz="2400"/>
              <a:t>根节点</a:t>
            </a:r>
          </a:p>
          <a:p>
            <a:pPr marL="514350" indent="-514350">
              <a:buAutoNum type="arabicPeriod"/>
            </a:pPr>
            <a:r>
              <a:rPr lang="zh-CN" altLang="en-US" sz="2400"/>
              <a:t>所有询问中选择的点（以下称为关键点）</a:t>
            </a:r>
          </a:p>
          <a:p>
            <a:pPr marL="514350" indent="-514350">
              <a:buAutoNum type="arabicPeriod"/>
            </a:pPr>
            <a:r>
              <a:rPr lang="zh-CN" altLang="en-US" sz="2400"/>
              <a:t>所有关键点之间的</a:t>
            </a:r>
            <a:r>
              <a:rPr lang="en-US" altLang="zh-CN" sz="2400"/>
              <a:t>lca</a:t>
            </a:r>
          </a:p>
          <a:p>
            <a:pPr marL="514350" indent="-514350">
              <a:buAutoNum type="arabicPeriod"/>
            </a:pPr>
            <a:r>
              <a:rPr lang="zh-CN" altLang="en-US" sz="2400"/>
              <a:t>上述的点之间符合原树祖先和后代关系的边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怎么建虚树 </a:t>
            </a:r>
            <a:r>
              <a:rPr lang="zh-CN" altLang="en-US">
                <a:cs typeface="Arial" panose="020B0604020202020204" pitchFamily="34" charset="0"/>
                <a:hlinkClick r:id="rId3" action="ppaction://hlinksldjump"/>
              </a:rPr>
              <a:t>→</a:t>
            </a:r>
            <a:r>
              <a:rPr lang="en-US" altLang="zh-CN">
                <a:cs typeface="Arial" panose="020B0604020202020204" pitchFamily="34" charset="0"/>
                <a:hlinkClick r:id="rId3" action="ppaction://hlinksldjump"/>
              </a:rPr>
              <a:t>code</a:t>
            </a: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Cambria Math" panose="02040503050406030204" charset="0"/>
                <a:cs typeface="Cambria Math" panose="02040503050406030204" charset="0"/>
              </a:rPr>
              <a:t>所需数据结构：一个栈，维护一条从根节点开始的，虚树上的一条链。</a:t>
            </a:r>
          </a:p>
          <a:p>
            <a:r>
              <a:rPr lang="zh-CN" altLang="en-US" sz="2400" dirty="0">
                <a:latin typeface="Cambria Math" panose="02040503050406030204" charset="0"/>
                <a:cs typeface="Cambria Math" panose="02040503050406030204" charset="0"/>
              </a:rPr>
              <a:t>准备工作：</a:t>
            </a: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Cambria Math" panose="02040503050406030204" charset="0"/>
                <a:cs typeface="Cambria Math" panose="02040503050406030204" charset="0"/>
              </a:rPr>
              <a:t>清空之前的数据，将根节点入栈（这里假设为</a:t>
            </a:r>
            <a:r>
              <a:rPr lang="en-US" altLang="zh-CN" sz="2400" dirty="0">
                <a:latin typeface="Cambria Math" panose="02040503050406030204" charset="0"/>
                <a:cs typeface="Cambria Math" panose="02040503050406030204" charset="0"/>
              </a:rPr>
              <a:t>1</a:t>
            </a:r>
            <a:r>
              <a:rPr lang="zh-CN" altLang="en-US" sz="2400" dirty="0">
                <a:latin typeface="Cambria Math" panose="02040503050406030204" charset="0"/>
                <a:cs typeface="Cambria Math" panose="02040503050406030204" charset="0"/>
              </a:rPr>
              <a:t>）</a:t>
            </a: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Cambria Math" panose="02040503050406030204" charset="0"/>
                <a:cs typeface="Cambria Math" panose="02040503050406030204" charset="0"/>
              </a:rPr>
              <a:t>将所有需要加入的节点按</a:t>
            </a:r>
            <a:r>
              <a:rPr lang="en-US" altLang="zh-CN" sz="2400" dirty="0" err="1">
                <a:latin typeface="Cambria Math" panose="02040503050406030204" charset="0"/>
                <a:cs typeface="Cambria Math" panose="02040503050406030204" charset="0"/>
              </a:rPr>
              <a:t>dfs</a:t>
            </a:r>
            <a:r>
              <a:rPr sz="2400" dirty="0">
                <a:latin typeface="Cambria Math" panose="02040503050406030204" charset="0"/>
                <a:cs typeface="Cambria Math" panose="02040503050406030204" charset="0"/>
              </a:rPr>
              <a:t>序由小到大排序</a:t>
            </a:r>
            <a:endParaRPr lang="zh-CN" altLang="en-US" sz="24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lang="zh-CN" altLang="en-US" sz="2400" dirty="0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zh-CN" altLang="en-US" sz="2400" dirty="0">
                <a:latin typeface="Cambria Math" panose="02040503050406030204" charset="0"/>
                <a:cs typeface="Cambria Math" panose="02040503050406030204" charset="0"/>
                <a:hlinkClick r:id="" action="ppaction://hlinkshowjump?jump=nextslide"/>
              </a:rPr>
              <a:t>接着依次处理每一个关键节点的加入。</a:t>
            </a:r>
            <a:endParaRPr lang="zh-CN" altLang="en-US" sz="24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lang="zh-CN" altLang="en-US" sz="2400" dirty="0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zh-CN" altLang="en-US" sz="2400" dirty="0">
                <a:latin typeface="Cambria Math" panose="02040503050406030204" charset="0"/>
                <a:cs typeface="Cambria Math" panose="02040503050406030204" charset="0"/>
              </a:rPr>
              <a:t>最后，栈中还剩下一条链，需要记得将它加入。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cs typeface="Arial" panose="020B0604020202020204" pitchFamily="34" charset="0"/>
                <a:hlinkClick r:id="" action="ppaction://hlinkshowjump?jump=previousslide"/>
              </a:rPr>
              <a:t>←</a:t>
            </a:r>
            <a:r>
              <a:rPr lang="en-US" altLang="zh-CN"/>
              <a:t>	</a:t>
            </a:r>
            <a:r>
              <a:rPr lang="zh-CN" altLang="en-US"/>
              <a:t>考虑一个点的加入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487" y="1017913"/>
            <a:ext cx="10852237" cy="53889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800" dirty="0">
                <a:latin typeface="Cambria Math" panose="02040503050406030204" charset="0"/>
                <a:cs typeface="Cambria Math" panose="02040503050406030204" charset="0"/>
              </a:rPr>
              <a:t>设</a:t>
            </a:r>
            <a:r>
              <a:rPr lang="en-US" altLang="zh-CN" sz="1800" dirty="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为需要加入的关键点，</a:t>
            </a:r>
            <a:r>
              <a:rPr lang="en-US" altLang="zh-CN" sz="1800" dirty="0">
                <a:latin typeface="Cambria Math" panose="02040503050406030204" charset="0"/>
                <a:cs typeface="Cambria Math" panose="02040503050406030204" charset="0"/>
              </a:rPr>
              <a:t>v</a:t>
            </a: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为栈顶的点，</a:t>
            </a:r>
            <a:r>
              <a:rPr lang="en-US" altLang="zh-CN" sz="1800" dirty="0">
                <a:latin typeface="Cambria Math" panose="02040503050406030204" charset="0"/>
                <a:cs typeface="Cambria Math" panose="02040503050406030204" charset="0"/>
              </a:rPr>
              <a:t>L</a:t>
            </a: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为</a:t>
            </a:r>
            <a:r>
              <a:rPr lang="en-US" altLang="zh-CN" sz="1800" dirty="0" err="1">
                <a:latin typeface="Cambria Math" panose="02040503050406030204" charset="0"/>
                <a:cs typeface="Cambria Math" panose="02040503050406030204" charset="0"/>
              </a:rPr>
              <a:t>u,v</a:t>
            </a: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最近公共祖先</a:t>
            </a:r>
          </a:p>
          <a:p>
            <a:pPr marL="0" indent="0">
              <a:buNone/>
            </a:pP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若</a:t>
            </a:r>
            <a:r>
              <a:rPr lang="en-US" altLang="zh-CN" sz="1800" dirty="0">
                <a:latin typeface="Cambria Math" panose="02040503050406030204" charset="0"/>
                <a:cs typeface="Cambria Math" panose="02040503050406030204" charset="0"/>
              </a:rPr>
              <a:t>L=v,</a:t>
            </a: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则说明</a:t>
            </a:r>
            <a:r>
              <a:rPr lang="en-US" altLang="zh-CN" sz="1800" dirty="0">
                <a:latin typeface="Cambria Math" panose="02040503050406030204" charset="0"/>
                <a:cs typeface="Cambria Math" panose="02040503050406030204" charset="0"/>
              </a:rPr>
              <a:t>v</a:t>
            </a: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为</a:t>
            </a:r>
            <a:r>
              <a:rPr lang="en-US" altLang="zh-CN" sz="1800" dirty="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的祖先，直接将</a:t>
            </a:r>
            <a:r>
              <a:rPr lang="en-US" altLang="zh-CN" sz="1800" dirty="0"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入栈</a:t>
            </a:r>
          </a:p>
          <a:p>
            <a:pPr marL="0" indent="0">
              <a:buNone/>
            </a:pP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若</a:t>
            </a:r>
            <a:r>
              <a:rPr lang="en-US" altLang="zh-CN" sz="1800" dirty="0" err="1">
                <a:latin typeface="Cambria Math" panose="02040503050406030204" charset="0"/>
                <a:cs typeface="Cambria Math" panose="02040503050406030204" charset="0"/>
              </a:rPr>
              <a:t>L≠v</a:t>
            </a: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，则有如下两种情况：</a:t>
            </a:r>
          </a:p>
          <a:p>
            <a:pPr marL="0" indent="0">
              <a:buNone/>
            </a:pPr>
            <a:endParaRPr sz="18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sz="18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sz="18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sz="18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sz="18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sz="1800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sz="1800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此时，绿色框中已经不会有点加入，所以可以直接在虚树中构建他们和</a:t>
            </a:r>
            <a:r>
              <a:rPr lang="en-US" altLang="zh-CN" sz="1800" dirty="0" err="1">
                <a:latin typeface="Cambria Math" panose="02040503050406030204" charset="0"/>
                <a:cs typeface="Cambria Math" panose="02040503050406030204" charset="0"/>
              </a:rPr>
              <a:t>lca</a:t>
            </a: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组成的链，然后推出。</a:t>
            </a:r>
          </a:p>
          <a:p>
            <a:pPr marL="0" indent="0">
              <a:buNone/>
            </a:pP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接着加入</a:t>
            </a:r>
            <a:r>
              <a:rPr lang="en-US" altLang="zh-CN" sz="1800" dirty="0" err="1">
                <a:latin typeface="Cambria Math" panose="02040503050406030204" charset="0"/>
                <a:cs typeface="Cambria Math" panose="02040503050406030204" charset="0"/>
              </a:rPr>
              <a:t>lca</a:t>
            </a:r>
            <a:r>
              <a:rPr sz="1800" dirty="0">
                <a:latin typeface="Cambria Math" panose="02040503050406030204" charset="0"/>
                <a:cs typeface="Cambria Math" panose="02040503050406030204" charset="0"/>
              </a:rPr>
              <a:t>和</a:t>
            </a:r>
            <a:r>
              <a:rPr lang="en-US" altLang="zh-CN" sz="1800" dirty="0">
                <a:latin typeface="Cambria Math" panose="02040503050406030204" charset="0"/>
                <a:cs typeface="Cambria Math" panose="02040503050406030204" charset="0"/>
              </a:rPr>
              <a:t>u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VT[2]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265" y="2291080"/>
            <a:ext cx="7579360" cy="2842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0-05-24 下午7.39.0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47240" y="699770"/>
            <a:ext cx="7345045" cy="5200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0-05-24 下午7.39.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90" y="819150"/>
            <a:ext cx="8763000" cy="49542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00992036"/>
  <p:tag name="KSO_WM_UNIT_PLACING_PICTURE_USER_VIEWPORT" val="{&quot;height&quot;:5380,&quot;width&quot;:7600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2535340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2535190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2535245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0NtWW9kU2s5WEhOMWJWOTdkbHhwYmlCemIyNWZkWDBLWEdKbFoybHVlMk5oYzJWemZRcGNiV2x1WEh0bUtIWXBMQ0IzS0hVc2RpbGNmU0FtSUhaK2ZtbHpiaWQwZm41clpYbCtmbTV2WkdWY1hBcG1LSFlwSUNZZ2RuNSthWE4rZm10bGVYNStibTlrWlFwY1pXNWtlMk5oYzJWemZRcGNYUT09IiwKICAgIkxhdGV4SW1nQmFzZTY0IiA6ICJpVkJPUncwS0dnb0FBQUFOU1VoRVVnQUFCOVFBQUFENUJBTUFBQUNFK1JOQUFBQUFNRkJNVkVYLy8vOEFBQUFBQUFBQUFBQUFBQUFBQUFBQUFBQUFBQUFBQUFBQUFBQUFBQUFBQUFBQUFBQUFBQUFBQUFBQUFBQXYzYUI3QUFBQUQzUlNUbE1BRUdhNzNYYnZpYXN5Vk0xRW1TSTd3cXhRQUFBQUNYQklXWE1BQUE3RUFBQU94QUdWS3c0YkFBQWdBRWxFUVZSNEFlMjlmWkJzU1hVZmVLdS91MSsvcmw1bUdERWVzVlY0SkN5SDE2cVdZeGhKYUtWcW1kRXpXajZxMmNVRDdLNVZMUmhHSUNTcU44VE9TaUVUVlFvd1lRbE10UU45ckJZNXFpTmd0WVFKVkMwakRWSUlVU1VoWXdjV3JzWmdyMlY0Vk1WS00xS0VMUGVEYWRyQVk5N2RYMzUvM0x3ZlZYMnIrdVBsL2FOdTVzbVRKMCtlekpONThtVG1yU0R3ajBNQ2k3WC82b0I2a0plQWw4RFZrc0JhSTd4OXRXcmthK01sNENVUWxjQkdOZlNxSGhXTGgzZ0pYRFVKMU1Ndy9NcFZxNVN2ajVlQWw0QWxnWHVnNmFkOUMraWpYZ0plQWxkTUF1c05xUHJSRmF1VXI0NlhnSmVBTFlFS05QMG5iS0NQZXdsNENWd3hDU3hEMDA5R1Y2eFN2anBlQWw0Q3RnU2FVUFV0RytqalhnSmVBbGRNQW1SU2YrYUsxY2xYeDB2QVN5QWlBYkpTOTVONlJDd2U0Q1Z3eFNTd0NrMzNCK1d1V0tQNjZuZ0pSQ1Z3SDFUOVI2TmdEL0VTOEJLNFdoS29RdFg3VjZ0S3ZqWmVBbDRDRVFrc1F0UDluYmFJV0R6QVMrQ3FTYUFFVmQrOWFwWHk5ZkVTOEJLd0pUQ0VxdmR0b0k5N0NYZ0pYREVKYkVEVHZmLzlpaldxcjQ2WFFGUUM4MUQxYjBiQkh1SWw0Q1Z3dFNSd0RGWGZ2bHBWOHJYeEV2QVNpRXFnQ1ZYZmlZSTl4RXZBUytCcVNZRGNWQjlkclNyNTJuZ0plQWxFSkxBT1RUK0pRRDNBUzhCTDRJcEo0RHBVM1IrZ3VXS042cXZqSlJDVndBSlUvZXRSc0lkNENYZ0pYQzBKbEtEcXQ2NVdsWHh0TWt0Z016T21SN3owRWhoQTFiZW5YWXVOLytlaHhwdXpGdkxCZml6bXh1dGprOFpPV0h2NTJGa2NHWjR1VzhEZVk3Ly9OeTNReFkwK0VQN0F4V1hPYzVhekJHYnhXWXJuOWpDZXZESWo0OWRQUi9HWXRmeStvREY4YTN3eDJWTVc3Sy8zdkJOVi9jbjk3QVRPRmJQcVBiTG5Ldi9aRnQ1RTF6eWFicEc0T25mNnhWSFdNdHBKbm9ON2IrZGxjcTZFdWVoam9mYWJWc1ZXL3hhKzNwVzV0bGJtMlViSk4wbHlrY0pzMmZhbFRTYUJJWnA3WjdLc0dYT3Qxc0xUZzR5NFFUQ2ZlUFZtby9HRG1Ta2xJMVp6T2d6ODlFbGs4SG5mWmRuVElOOFU3Q2VMeWFkZUhRbTBwNjdxM1RCc3hjbnJPUStkdk1oVWxWN3l2MGwxb3BvVlJ6c1JmaTBzSjZablRsd05vNE1QYW55VW1jQTVJcExkbHdtS0wvemF0Ly8wOXpVdVZBM3YvL1JyM3ZIa3N4UFU1VzdLTW5WVmg1VVkyd1l3N1crWXUvb3I0VjZpOU5mQ3c4VDBySW50M000U2RLUFhBbkVzS2JiS1dSbWNCZDd4Wk9ZSDZUSUp3L2NzT0xmS0lJZER3dkJyRnRSSFRRbVFkaXVib0h4alMyRzhkbFpSOUhNYUxhM0FwdTNtMHRKb3NKbExneTduOTRYY1pZZk5VcjhjYTJDdytXVmJ2aG5pRFhTWktYZWFERnpvS09oamVKTHRRUjMvN2d4UHJPcHJ2YitYU1dMMStQWGdQRG04ODJIOUN1MTZhdDlieU1Xek1BZzNNekdmQmFuMjFRaFcwdkFXUWM0Qk1OZjcrQ1JVZXBQTnpmL3kvM2dYRkdzMFNZbFR5clArbXAvRytITm5TdFN2Q3RtSlZYMlljVCsrRjcraE04U0VDTmVRTmsvZmwycGhiT1J4dHEvUXlIRUdPSTU2c1ZHcFNhYkxpZnNVR25FMGZ1WUNGSFovL0d3a1J5TThuU3pqMUhKaGROMmRHdkdyUVhoU1ZTZlhaREt0ZCtQWHJWakZId1FENDQ5bGV0R0ZyeTNtZWc2WGM2N0ZyeW5zNHRMamk5RWpTS2haVGc3KzlPS0JNWWUyMk1tRWFTQ3RHYUkza3RJaURYMThUa09lU1RwVXZUV1RnaTV2SVpPcU92R0VaRkU2VEIxeEk4SzFFR1owVlUrZnkyQ0VMYVU0N3JJMFJXV1NTVENXY0NOU1FWUTZSN01odG1DUkFFR21Xa01DVjN1dldBUFM4MDc2V21wU2NNYjFTMkpGcEpVbUVvSElmVmU4SjFWMThwMnFMRHMxNkJYUnRTeVRiSWVNRlRXOXY1VXliRkxObmQyQ0wrVHJJSzlFek9DRVNrK2pVeFhSRktQeENTUGJ0cDZybHZreUJPeUJwSU5PT3RGWmhic1RpV0JXM0YySWN0cm9KdVVKT0NHemVycTFIUVFKdmI1Tk5BN2x0MlR4N1N6ZXNscVdZaVZKVjJBbDM1WDBRbVE1a0ZCcEZ6OW5oV0hZalJnV0dXZ096SmFIL21aMU1LRHhkek1VTUV1VTRZWHpIc3l5OXBuS21sVFZ5WWRtc3hpcENiMCtETDhSQlBkcU0reXFGbzVudm9zVi90bWVUZ2JqWVl3UzFrZzlqQ2VoMGdaZVRwR054a1NMR2tzN01HQnNaMlFJWjIrMk1xTE9DcTEyNGJ3SHM2cDU1bkltVmZXZ29rL0g4Y1hGOTNvNDlzajJ5S2ZWdHRkOHBtbGw0Y3d6U2pXTDhSQmZwVWhLelhaSHgxYzZramNYd1BvZlRFS21ZUzZ0aXRuUCtKVW1jZ05Pd21QV1BKQjRsb2tuSzdrcmlUZXhxcTkrN2hleUNDUysxMk5INnBaSklkdHN1MmoyVUpORWxsZzI0eUVMSlk1VHQvM2Y4WlVlZytxMFViRk5ZQmpzSGJJaGt1M3BUcnhMbDQzKytGaFlmWkI1d3o4SkVwaFkxUk5vNmtueHZSNStZOHNLckViOFd6b2xFUzZjZFZWR1QrNElhbm04UzdhZEVWL3BQSXJMaVFhRzJpT2RWSjFzaUdSN2hwazhzdGxvNVlOMUFiMEgrVlFzUnlybnArckYwRnBoRmpMdDNoRlAzc0daQkZES3ZDYk5XTXlLdlZpL0ZLcU9vWGFrVjNDTXkrdTFNTzM4c2s1NEZtRjREMXF6S09jeWwzRitxbjVzRzR5TEdmM0lnNGpIZTd3R3FGdER6SGk1SGRqcjlsN0VwVkQxa3VYSWlqL3JaRmY1QWxZUDNvT3l6YWFQbXhJNFAxV3ZXTE5Lc0pCeHVWWE1pR2RXVk1WcTVteW1FaVlPMlRXNWdMb1FyVnZGM0J2SDB0M2VTSWptWVJDL3JSNG5tUXNOUHo5Vmp5ejRPaGxuNi9tTXMzK00zRmZ0T1RnR2J3eHcxYklUTG9XcVYwMXg0MEt4NGFWTHFENFd4cFpETlFGNU5rbld4dUZzQ3Ixa3BaeWZxdmRzbFJ0YUNoTW55Ym1NYS9xWS9OZlBObEs0cUZhczFmK2xVSFZyL2VTMzFWMHRlNVZnNTZmcWtiVmhtUEhyUnppOXMzK0dKaWptZnhYbDJMU0ZrNDRJbm9IeGZMT3VXUU1tN29zWUR2bUUwckF3M2t0SVBvZWtTekcybm9OY2pDTFBUZFd4TmpRUFBlQklqY0ZaZktSbTcyUEhvenBTQnZsYm53dldWdjlsNkhrcmx2ZzcxaXp2a0p3QURiSU95aUxEMU44WDBIc3c5VHFQWGNDNXFUcHVYcHBYSnBadGd6NjJMbTE3UXo0VzA1WFFOTmVvTHBSeFlTdlc1dE5sVVBVbDZ6QkFQZnUyZWpQem9EeXVJQ2ZGdjREZWcwbXJNcjE4TGxYZitMVnZmL3YzM1RoQW9SKzVjZnF5ZjhnS1gvOUM0N0h2bG9iei9aLytHLy94b1RmUkZBUDdKVC9Ec09WdmJLK1B0TTQxYXcyOTl2RHBld1NaVi8rWUNKRjNKWGxlZnJEeEpzbW55TGI2OE8rS1lNK3lQb0hlRjJuSjd3OG96TVVidWdtTFljdklHVnRwQThzWmlTM0RpUTJnTGlhT1UvaU9oOEszeUlaWWUvZ3RmMElUQ2g5NTh2U2xaWTRUZEN3eGpMR3RMcjBzaGIvVmVOTklFQ1R2amRjK2VmcUt2b1JrRnkzTEVzT3FvRmQ0N1kzVGw3NUF4Tmo3UXpkdW81ZlloL0tmZW5manNTK2FpRDdtVXZWdVNKNkRJSGcwUEcyRTRmOUFwRFJYQ3gvSDk5d0JwQS9BNHZNeExteU9oWmV6MXkvVDdJU0VOcE1YemMyZTFWNVlFOGNpNERKcUtaTG9wVi9YWW5idy9XQVVWK2JZSTc3OEJpWkhIR1FacWdUOWF6d3BDRjU0ZTFPRzdjRDd3eE9KV1pVaGdvWEZpREc0T0N0dGszUEc0OHR3b3FQbzNxa1VFMGRaclliaEkyRW8vcjJtZmNwVzRZVmhDSW5LdFU5VG5ZMTdGMmtJL21UNEV4N1VqbCtrRzRhUEdZMzJMYUJmQytXMTkvY2pXWW4yMGZSak56R3M4bnF0VmNsWFI4UDNhcElvb0lmV3d1OEtTcXBlU0MyOERkOVNVQUxROE8vcVlCdE5YTFlrMEtYTmZoRDg1U21taGc5U05TdFVuOTBQMW52U1VHMFFGTmFNRG15Tm5yUFhZeENXajhRZG1BbzhlSFkwSjFTMmJwNXdMbHJMVEVtQ0JOYkRMMkhhUCtLd09rTUZGMkt3Z0V0QVYwc1RIV3Mra2RNZ2FoUEd6cFFjT2tpYUpVTm5wU01FSFFDZEc3c01CenBBdXBnNFJqTjg4V2F3OFcxODFsNDUyVittelZZL3hlVCtLZG1DTlRrY2dudjFmTk5kakE2RkJCbldwMDVmZ0ErR2pXVGE4OFB3NzR5Q3AwVHI2SlVKeUpmRmRpU21PeERIS3NOZWE0UnZIQVhQTmNqVXcyZEh3UitkYktJUHFrYkZtUGJNZHdZYjlVaS9kcGQ2MTBEYmFPV3lWZHMvLzQ4OVFBODJHcDhsQ1QyaWNFOC91NG1nbWwxZjh6bGdNRlYzWUd2MG5MMSsvZTAzYjZMZzc3OTU4K2JySkc3VE1NdFhpVlVoR2hEczZOKzNXTkRtQ3BsZEJEbzRDRktVb3diUENCVVcxTkhsQkNwNW0rZzRMTnJTVS9Xd2pnazhvK05hRTZ1ejBqcXR1SEJTR2M0OGhwZ1l4Z1BoRDlOQW5ZbXM4cVBrVTNBN3dRcGxHTHNYYkN3cmhIY2t3YitCZHZnQ05rVHcrbjhQSkRRMkFBbmVJb25MSUZYNFdlVTNBZngzQ2Z4ZXJuWjZaWUlnZzRjL2hsVkNFMnVEYXZqajVQMW5XdVBmRTU0UURhOGVEdlZHYllhM0NiUlErenJCOTQrUWdFdlZJVmNvMThGOVVCbzhwVERzRnhwbEVrUVhscVArODRTcVI3Q0puT1VUMitzSFFvOEZhdFhZbkY0aTd2a2E3MGZnUnMxQkFYcXRmV3RVMEFDTGpRT3lkT1BHSWl4cjJ0NUUxZmtCa1hsams0bFdUS0tUdXBZVkxUTkVSQ0F3aWFvZmFjbnRjRmVMdVZjdE9rSmNPS2tNWjU0bDBrWkNUQXlqZDN1VEJ1YVloVTdrVVlWdVZqOUJvVzB4Q3I2NlJlUGlCNlA0dGdpbnZGSDVRNExTaHJIL3kzSUlEUW85UGg2dnNtU3pKWUxqQk5IeUF1TllwY21Wa05XcjBKQ1NYMit3a2hhK29oL0tmMENNd3AzYm5LNS9VUW00VlIzTDRmQ2cxNmNZK0FUWjlqV205YmhwSXBVTU9zeG1kU0JaMkRRYi84RTBvay9JS3FtdUQ4UUUzRkR6QTJMREZuNUNya0VWODRPSDhPZ2gwZjJza0RGaFNiQUpJL2dXd1N2VXBMOS9TUXdETlA4S0dST0tBajNvMnVNUFJhSS8xMGx0QlNiNWNPT1dTZ3VHd21aZ3NOanhUY3ZpQ2lhVzRjb1FESThBRm1LaUdDc2hwbkg2OUhid1dpTWZBQnlHMzdqR0I3K3VhaldHeFgrTDV0aGxwRm1SRXR0V255ZC90Tk9RUXlqV0J1RUJ3MnhUZzRHMmhCQVk4YVZxTnJaRmtVVVRXWVhKMEdKb2xaQjNSbnlDbENrelZoU3FrMEgvZWZxS3RyWndGbmlYQWRzUVV6bGFaN1Q4UCtjcUNrSGVxZXd4bEs3V1h0cFhReTFzblZ4aysxd2t0bzNaRlZDanI2MlNLUW5EQkp1S29kdTZUd2NLUEJKazdIZUg1RUJuUkhZOG1Lc09hZUJwcWVwRncwRG9rRjU1TE5DaEU3R0RDQ1VzTVlHNFJRbXpuM3BJZTdlRVNNZVZoR1FLSkpiaG9rREZoSUdGV3l3RVpTQldGazlRRHVkSksrTFRYbTNPYmtjT2F5YTlqbFJVRSs2SURXRG1BVXdva2lGdmw2R2dtd2dWck5PQVdSbndFQ3RhUmlCSVpCWHJiNDRteDNGMHJSOWtzSnBzWFZMLzhJQkJGMFdBWjd6YlgyaUJHRlYvNFRhVERYclNmMzJNaTZta25aUFNQdkZUREVNTjI1akZZVHBMbTkrUXRaYWR3cUhYT3dwaG52aDQwWHR1TVZEVm1JdEFzNjlRelZCMUQzRTBONE9Dc1NNYVFyZmc2bkNzSmdDa1VQU3VRSWNwSEd2MG1ZUXhoclJZRWZTM2ExVlNHd1kxck5SZ1lobXUzSmFZQ0VyUEhPVktwTm85dGRPQkZ0eDBVYXJId0IyNFRZcTZRaVNGdVZiSW9hTzZScGVxdWxrWnpQOUNWeDBrS1NpSlZaaVdoendmZ2pzMGlCTDdERmFYSFlWc2hvanY3SzE1VmVjaVk2ODJHcXRzUUdnRVRwVGFBUWNEZzdZZG9sQ2RGb2VpLzBnRDNzVFdsOVZCWlB1Y1o4Y0FZZ3dKUksvTGdqU1dCS1NISXU4dUE1VmsrNUU0bXJQTTRKSGZWVHJmeThzUDZBMEhES2NwUm8yQmNCQVRPSjBWTVpmelpRa1oxUmg2NURlS3VhZmhkSFNpZ0dzTEhRMHJMWmhjaGl0MzV3Nmc2UHU3TW5GVkdFc0QxbFNWTFNRMTFBN0djWXhGTk5hMk9sMFVFTlVqcy9xSWxvM3YyeEhkcDArZERPNVdTOFF1NUhnZXZKSllyWXR5Z2dBMjNTN05wQ1lMTkRPcEpubGd2aEhHeUxNb1JnSVd2ZXQvMjJpc2NsUUtVRjc1bFhkMGxGMk9BYkFRcEtYcUdyWXhlcGZFdkdxVkFjMG1IVUk5NkRWOUZSdTJFRVpwdkFXWERWVkN0OWxUcUVib09pMWN1aEhRUXpaWmVrblVvYUtYeTlEbGhCTnJnbURZb2VPYXhBeWFodFNPclNHaWExVEc0REFoa2x5R0srT1F5S2NveFlUSWRURjVObG03OXNwMElTUzU3U2lkTVFpYWprOGp5WTVRMU92c0wzR3IzTjFQMnVyckFyRjZDeUZMdEdoZW1TN3dySGNDcStndDhoUTFHb2xTd2tRZ3ZCTG9aRHVjR0RyclBnL09wNjBZclBLdmVyUWR4cW02bk45cVNsdXhJYjR0SkdMTzZocTJITjBKSnVodmloejZHMk96dHNCRUNteEIwVWFJTmZyNEdjZzVlZFhzSjVwdEFUVDlLUkw3QTUyQm15RnFycG9YbzBaVEowWFIwWTg0T25pNHBWUFR3a3RrWUZLWThFUnEzRUxicElWRDg4Qkp2YTFsemhoTUxzTkZoUGlzaVMrUnZOaXpJQ2JYTGh1cnlhUUxlY2cycWNqRmlzaEIzekNVdUF3TXNDdkNoREJreStUMS80NmpZR1JwOGVBR0RWbWloZWtSSjFwUlNBS3JUNnZaaHRoMDFCNUU3OWpqV1JIa3JZRVdsQzF4TEVPaWhMdjczWTVWZFRucDFsUlhRaGZlRmZJeVZWM0RsaE04TUNGNmR4Y3lyRTVDRW9QMGlMenBzMG9INUtIcWxtWS8wV3dMa1lPL082US9xVzZsNXFwbDBTK0c0UjJWeDBJWDIwZ0tRWVlvcHJZYUtScFRSbEhwRXMwQmMzYUNmcFpjaG1SRkJaaVlxa3BNZElvZlVZVGx4eitMOXpwWm1vQnRPYU1PbGJWRzBmaFBaT1RWRTgwd212VEx3YkwxUC9jd3RHVHpYYU42WjFWR1dXZ21OUlZMWXJXbnpVZFFkU3JiaGlxeEtTVndySllxUVU5V1doVnlONGZpVlYxT3VsRDFFUmRSdktwcjJMcXFEN1UyTXNRTSsyRExBRUEvTnlWZ2thNzNOWDJwN2NvMEJPSlZ2WG1FNUtLWVliUzVhazdNZkczZG1oRG9KQmZMdU1kQ2tkODZRVUYvYmZHVUJibnJTQUMycXBQdFI0SEpNMlI0SlpmaElFREZCQWVENWgxQjNRODF6R1ZpYlVIV0V0WVRCcjZHaENEY2pOc21KRFpHTFJZK3FVc2s1TC9OSXpoWVNVSlV0RXBneDhyR2xwbk1RQUtyTUNTVXVHR2prRlVhQmllNVVsU1ZxcXFxM2hPU0p2T1BsRUE3ZENvajJ1aVd3S25KTVRPSVYzVU5XMVAxUHdyRldrNFFFMjkweVQwUnBtOUQxZGQvQURETlhBNTZMUjA1dmw5K2NnUzhiaGoyS2JvMlY2MkxnY1JRZFJPZHJCaFlScHJiK0tHWVNEL2cwR3ZHckYyMDU4cU5XbmhhTmdoa2lDU1g0U0JBeFlSS2F0TVhHdTcwVlFxVllwUTBXY2M0SHBFdHEyS2c1WTRldUwycHlpQWhERzNDeS9vcE5vYUx5dlFaWWtYYTJDd2UvVTFnRldPVm9FNWRnYVNIZ1dOcEw4cGtqTzFpMWI3ZWtDTkJ0S3k3RXRLT1ZmVmRJWTlhRmxYWHNLV3EvK2Nud3ZDTmdvcjFSdDg0TUVDWUY2enVvK3h3ck4zTE9uSkRMU04wc0FoTC83YzJWODJKYWFHcXorbzBoMFFQbWhFZUJFbjJockFFZ0o3bUV4SDBPMEZlZ0tDQXAvK3JWU0dSbHZpT0xTTXVGL1JnVzZWaE1BN0RqL1VWQUtHdUdzRXdmTXFsbG80VGFRNDkwUXdQd3ZEYkl5WUx1R1oyWGVIVnVvZFNpVmFybGtuT2pMbFpyV2htT1ZrVGtoNEcyQzJlRjVYaWd4MjZETzlGejYxWlU0bFp6c1dKWWEwMzdyTS9HZmR0bEZPT1pzV1l1UzJnbUtCRUVCMUp5TmZ5d0R1d2V5RDlDeUtuL1VaTGpRd1lTQnR4YW9jZkNaQ0puS0xxMHFJdHFybHFXY3pDUFZVRFRseWlvMHJDQ2hYbG1tK0ZHUlMxRmI5MlBFL2hyMEd5cDhRNEdmT0pMU09PenJHY3lBZ0doaGp5ZkV6dkRrTWxXczNiWU5DckN4VXhvTTVJRStUbGZDb3dBRHNNZ3YvbTEvNDJqcWhxUlNzYlF1MWRpQ3pPOTlESmFrM3JqV1N0UVZvSk1KUklIeWovTFJZcTByVEMvWC80K1REOFhwNTZ3VjhZcDhaOVdwTlZxWTF5eXRHc2VhajZPMEg2WDJ4R2FWUElVTFVwdzRpcWVsZWJqT1JnUTVHVC96TlU3TWJvTHZ4Z1hteldSRlFkNkdLaVV6M1R5YldHR1F4MmRSVE1ySHFVaERkZWplcHJscldkSGhPUEx5TW1BekZGUmlvTlI4VHBjN3V2WU5yQklEQXFGRVNsSTZTMktneXdLOUlEL1ZkOHA1bWk5ZGNYalZTU2Fva00yK28wbTVOVjR2UGJrMVRSTldHYWE2WTZXVlp1c2VRQnJUdjVlZVpIWklhTEhZQ014bjJrWDJ5OG1rMVIxWU9OQitFc2pkSDF5QVFhVlhWbC9RV0xZazVtbFV1ZTFXSEZiVE84cHBxcjVDd2NVWFhNRXJzTVBjNjZaYW5tV1pWNlMwREpPMnJBcjFaeG8vT2Y2ampad21CK1YyQ2FaUWlvL1c2WXBvam83V3B4cXg4TU9qWk1BRVdxRVQ2cklza2gxakdmT2RDeFlDeUVqenp5c3UrNStUK1BkTEJxaVF6YjZpU2ptMVZpcWV4THVxZ0NlQ1d3RVljVjVVZ3doSEgveUNNZi9TZi8vamNrK2tVUGtERnJ6RWMxN1ZpVmE2T1ljalJISHJNNnFQNnB3OVpqaFdsMktnTkE0NnhSUVVPUmN6TERiUWhkWmxIclY3VjhUeTA5T3RzY0s3SldMMGtyWHhtQ0ZrVWVCZUVqa1ZJdGl4QjVMOWx1dVdBWWhwL1ZNYktHNDh1SW9ZRHhTUmdzRkFQWFBkaXpKekxvaGtKRlZ4cUJRQS9aUkd4eWxXcUV5SGo0cmZqMncrbU9Cc1k0SFRGcmtJektjQzZnOUxjMC9MaWdtMVdZSXBwVjE2VVZSb2tTTnBEbVh5OWJNWEhGbnd1OHlacXJGVk40NGIvOUw1Lys5cmMveEpEWXI2eDRUSllZY0J1NXk5RzBuRlNkT0U4YzFHbmZNam9vblRJM0RUNlU5WWMrWTlvc3lhcU92ckRQS0dubktlcEhuTGpoZ1Njd3NNalIwWDBPT1pienBRaGp2MjlUUjRtbytyMnhXdzk2TmtjNHZnd0hNZ0ZGbEdpeHdUcUVXSldRYmZWYkluTXZNaWJSRkV5NnBvUUZmdlROeHNQL0U0dGlUUUxvTGk0dmg2b01FTGFpdENJUU42c2xiVitOWE5NTDd3UUJZTkxTYThweEJsVS9qQkM5NEFBeVRPS3gxTUZtdXZCLy9SUnZWK0FlMkttWjRtM2tMRWN4ODFKMTZLdHp1dEQxbUpXT0xxdjFIY0NVWVEwZnN0bFBraHRVR3Y3NmhGZnQ4MHBHVkwwcXA0ZWluSVE0cnZWU21NR2F1Wk1UMlZlSEs5T3NqVVVxTmhwZlJrd1dNTjB5azlZK1Q3cU8wbWx0Zlk1VnJ6eldxR2RTbHJZT2RZYjVlRGlRMThvSUZwaUFVUjE1VkdXT1l4WU9WaFkzcXgyNW1VYlFHN1QxVWI1VURyVVlSTFdQTEpJWFBpcThLNk0wVGdzZnFaRjJ4WE9ZaHVwTWJ5Tm5PWnFTbDZxVE1kalY1Nk8yTWdiMGtjRkhVV3UydHNsaThoUWh4M3NVZ3ZHZlBnVnBYdzRsakNlcFhvcnUwK2RBNTB0aEJpdXluMUhNb2pyT1FlTlFuYmM2U2FRQzQ4dUl5VnB4TVAydDJPVlU0Sklhd2JEQ0ZSSXh5S0c1czZvSW1tVVBlYkhFbExNcW5XTk5nVERxcWpKZGFUb1o1ZG9STjZ2SUxFMFU0WTlEdFlYUFV5M3dFWEoxWnJ1VUN4Wkg5Y2l6bmM0V2RqTHBJMnFlbmtQSGFDTnZXUWV3Y0c2cWZsOWswcUVGWU1yZU5rdUZYdllOU0VjelZNemhBaTNhTWxDTkNEb2hOeVEwdTJCT3pzSk5yZHVRZkFvOWFFcEQwQ0FvSWhxbXZhSW82ZjBlK01kS3UwVHViTytFTW1JSTlLUlJvaU44RXMwcWxCZGRxYy9UTUd0dTYyZ2lESDRQUkRqbFBlRFVodnJRalB5TzdxZFZCdGdwZEdteW05VzZ0Z0lSL2pnTnByeXB4RlcvbjZXY0M0VkRmSnA0WEdaUmhNOWZhUkJVYlpDTllNUUQyc2haamlibnB1cjY2a3NyQnZSYldoUkJtUFFIQnFTdTdBR2xxQlFETFVvbWxwZ0hNeGRmZDJxRnpNdGxSRmNNQkR5N1FrL2JWdGN3MllWTHhZQjlzMjJvZUZkSVdVSUpaYml6eDVua2tONFd6d0ZtUkY2b3BGTnlGVjF2QmJMNzNlUlY2K2o5Qm5SdlJkRzF5bUM3UFpvZWhiaFpCWFJiNG1JQlFVZ0Jkc2hoeWtJa3FpNFJMMCtnQnJieEhHVGhtSGxpTnJPZzJqaHRsRkcyZ2ZUWTRiYUFUbnFFaHVhSEJpdmpTMUNrRnQrT2lwRVFwb0N5QWRFK1U3Tmdrc0F3YnFJYStXQTg3ekpBU2VHVlpFL3NxRFVleGRMc0M3YVFYVHd5eUttSXZxQ3Q5UlVjSWVNU1BPTGE5ckNCbHhwSktNT2RGK3AwQnluclA4ZVNmMVZnZ2RBaEQ2dWxMTEZiUm9EU1E2c0NrN3lsZStNZjZGQm5XRGoyaW16VUtIeVJZRUhTdTFGczFSS3d3ekx0RUxsWkJkZWlMdlFJTGpFZzBHOUZPM0h2d2IvZUpIdDFFM3Fubzh6UEVISWMwb2UwWS9xRGdTMW12RTdMTzIxVngwQXJKMVNObDRFeUtqa1V6YlNuSVpCUHA4aUpZS0JhbXFCZytPZ2JxRVlFTGIvRkFDaGtueWRWV2dLblpEbW1ZTlB5Tkc0SWxuWUZxdlZXaElQMTIyYWEvUldhak9hWVNZVEVFc3FJSWhNSU44a1htUDFjQ2ZGcFIvcGc1T1JTZ0dDbEs2N0duSFU5SVJhT0RGY1hzd2xYMHpWRlZLM0kybXVSMGtaa1c5QlNieVhhcUJkV1lXbWhHRmJyc29tQTIyYVJvZkx6bFJnbnBGS2FNMUlqZTlHRDJQOGdqOVduNHJqR0o3aGQ0Mm9jdW9KRGNxNHBNamNESHEzbmN0alVveGF1R3FZWmQ5cXBqdXFCWWhnaHpHUWpBMkJFd1BvZUEzUVZucHFGelcvTFVmdUZvM043MC9MMks5b2dmTVJqYWozQUFIVTZ0VXBVdmN0S1lLWkFRaG51L0IzVzVUdTdKQmsxa1AxRlNrRXRaWW5sUkNiWERkdkt4WGpNR29sK3dJcFFpbjFBalEzZHg2emZYUHNtUVlWU0gwYXpvREk3REJxempMT3p4TEJhVVlJbkV6ZDEzRFJWdDBVejk4bnBHMUNiMkpxeU9abHR2STFLNGVIOU1LM3NUNGttU0VPMDBra3BaUXVHS0ZwcFcwRFBaTUNqYVZ5bW03UVlSU0drbWN6ZW9qS3V5d3MwREJzZFIyV0xoSXF5ZzFVa0hyMEx6VERsdHh0NFJxQ1hXWkNiOGtQZVBYbTZlaW5Dd1dCYmdVbG9hQzVWWXlwdDVuSEdFc3B3NHFOazF2TmJKUGtZalNuUXBPVURpMC9zbVNOSXJNUmxhUzV4WkV5NkJBNEM3TVhCcnBla05tQUZzSlVSV21SYncvN0xQbzJnTW1VR3hWQ3d4VUtKdjVJNC9kQ0JaQlhWT2hMNWdFTDdVMTNXajRnQXFYVDdjNmkyR0FIYStMaklkY0hmRUE5NTZLaVp6bXBCVytha1l5dU1Ob29vcTZnSVRWdlZIVzZhYXJnclNxZnZoalFIcmxsMmdmNHA5ODk4VDkvSVJXZVlNZ04xWmNmWFR0dk5XOHM1OU1jRGhvNVFDNkhhUG8ydWYrNDlEQ3gvSVpNeWovUkVnTWVyUms4blU0OXJmT1BJU2ErRU10elorRFVTK3RVZWNocElqSW9ic3BwWUUyenp2SHp5WGJDWFZORFVYWXJTbGlyRmMwUmVraHJLMmtScTVaQ2d3QVM5cFZBTHRSMGFVYUl0eWVGWFlUbENrcmkwRXlpckVFcExZSU1TRFhmVTRveWRERjRoRWdkVEFoSHZleWRzQkkzRWJJS3d0c2lUOVNnR2ZDRDdFekRXUmhIbGFMNXBxN3EyZmhTRjErWGt3eUE5cWVyZGJZSEQza3Zoc3dLQVFWNHVSRGtNL1lYMXRLQXBHNzZ6S3pJUUkzZFRSaEJBVGZzczNxVVpOL2h5RlpuM2REeTZqaTR6Q1AxaXVaNm8vb2FBUWlkWGRUQWZWNFplbmd4ejA1dGJMVU0xeEt6SndRWUtkOFR4anhsMVRSb3NBZlpNaTRUWWR5d1pMT1lYMUpoWTZtd3NxWllKSWlvc0xBZkU3dVhqalJKdFBWdm5qR0VWSTlFV0tZVThtbGZ3Z0FMSVlVRFNIWmJ1NEtla04yNmh0czB3THY0djVFTWVXY3NVanB0cTZFdkIxSlBiS0tHc0ExaDR5cXFPWWV5YmRxR2RrTG1XQkx3dGxIaWpzUzlnN0YxU25yNEIyRDh3VTlIMFJ4U0MvaWUwdWxlV09DamFJQWZsT21DSk5Scml0MTJ4YkZTbHNIUU1wbnNzOUxUSktlbnBuQVpMbjF6VjQ4dGdsTzFmc0VsMGpOczlhTXhEam5GTmZtTVJJanJnUUFRM0VhenU4TGg0UVFhMFp0ZlNwMEdRNk5OczlmQTIzZ1V1NGFIV25vVWVQejRrUlVzT2hJbXlrdDR4ckdJOHU4V3pZV2hueENHb01vTlYyUGhHcnhxaTdmc2NNd2dlT0IzSjhBVVBZS3dsVDdyNFdUMVc5SUUxYzlYYUtLRWN4UzRLa3c1SkRkVk9zQUNGMEFHV1N6NFQyL0RpdW5zOURENXRGbURGMjMrNjJPVmU0ZUNhbk1NNW41M3dqdUNZc0g4b0l1eU4zcjlOUStnV1hLdm5oRmxMNEZaOWdiVkQwZEY1Q0RyOWxpTTlXazc3TWsxaVAxalJ0bGlvZDZTQkVjVHdNZEloN2tyckdGdnJKTWtBQUNBQVNVUkJWSEhoK0RMY09ZQy9pNVF1K2NGSG5zSWZvbS84ZEtWK04rV0FSNzZ5Z3lUTmNjR3hVWFVxZythaHlCNzdCaldXeHBwbm1iZk5zV2dzSlA2aVVERXBXdlJrMlZkaUtTTWhqdFcySEVnRzRjbUlVb0RJV3pRQUNWRHpyNzJIS0FZRkJrVjR0WmJ0d09MYXl5bWRtSitueXpFSnVZTEpXRWllL1l4VXE3WXBteVVmMFpWeUZMR2s2VFF3TmpsR1VmaHZFTmU4dlRIWUpKTzcxMlAwM1NhcCtqT3Y5UllDUjFtczJQYWhqb1p3aFhadkNxeUJPYW4zSEszR0laMW54VFRjMFdmaHF1b05KQVA2ekJiTldMbEJDNlN6QTEwcld2cExhc3pHSi9wdkI3d3crcHFUQzJNR2RWZGF6eEViamkzRG5ZTnp6Ny9aMzVHaTJGQnJIR0h5Z3NCeGVCdS9DNWJyZzNydWQ1Q3dKblRVWFJhRlNwY1FPeUJZNGlWcXk2SzU4RGQ1ZmluYVpzWUpLNDdWKzhSSUFiMFd4SHQ4MGhsOFpVak1yd0liYk90cUNxbmNadDBub1RJMGFaZzRJaXhrR3FQU3lraE5INkFmNHhGZnUwN0RONzlzbUliTjA5c29vQnpGYmFyR1FTc0t3eldvcTBONUJOem5HUzNzSTQyZXU5ZkRPbWhwU0RTNGJPa0xDaUQ5TDFpT2VDdmFLbk1WWE5obXo0QjE4MEpqcjhaa3Q5RW8weExZVDFNTkZCUlFaYjFqTG55SzZuYVBGa291MjRqcFh1YXQ4NkthZG91c1dLT1V1OUtTVGxJZ3RveVlURlNRN0p2cnVDRWtlL2N2eS9VNUJpaHBGUzFSUHB0Yk5pMU1obnVBRFNLTEtodVJESGQ4UXJsRzFhL1o0aWc5MFNiclBWbGN3RVZMdW9vKzJFYXBja2djcXpEVXloU2xLWFNlREZ0UWNPSVEzT21RV1ozdktseVRMZkZ2bEFSbzFyaWZsZVNwdEZBVFkwc2NnVnpneEFMRncwNDNwRlBjY09sc1dqYVhxdit6bXcrVGN0OXc4MHZCeHMzUE5SQTgvZjZiKzhGZkNmQ2ZTUEEvL21JUXhHRHpndDI5dmlqYVRtTVA3VG5Tb2xoUzB2NVJhTC9TZ0NMU1VCV3RnRG5WdFJnaXR4di84amE2QXgyVGY5MHdkd2JoSFlNZ3R6Mkhid2FyNVdDUjIvcjBXTU9SZ1VqVWZ4K1E1M0ViVWlVdVNROGlnN2tycmZBVFFyRmx4T1JwRXB1a3lUN0tIaFJxM0JoOXZsQklhclZJRFY0a3MvcWk5VjFuUXJoTlZrRlovdU1NRXpWWDJuVXlNcS9KWWZnQlh1SmFsZjRQTXVQMmFkcDNDKzNITkJzeHBoNEVET0l4clBMVHpPOExUdzlFL2pYbXNHNS9CYzBDRGVtd1JpMzArTFQwZ2Jqdmw0cjg0bDJWUlFxSStYN2FJUzRUSTVkWUR4MFpUemtqc2VaMlJrUU56YVhxWFZZc0VUejBqejhIUVVjRXY2TEFtRkZqc0hrWjdsNFBVa1JwekVlNWp4Z2NLOGhYQlJ1UHlwbEtZS05IYklvd05PTTBNaFRXeWZmTm5nTlRiN1VSZmp3STNzY1g0enhQa1UwSGdnSkJlbTlRZUJURzZ3Qi85MWNYMDA4MURCc3RpY1FDN2ZDcm04RlRqY2c0MzFGbUkwVjBWOW9pRmhPTkt5TUdmUUVEMS90a2I3d24vRzNJdGZDaDhMWVVyK0VXNllYN3ExV0h3WG92WlBMWGV1S2tYVXhSQkF4cXQzaHlIZE5tWGVsSmxZaDY5YldOa3pKUHg0dUtkdU9KazZmRklra2x1VUx4ck9KN0d6OGZGRDRwSEs0MGN6ZDhlUURhZlF4d1lYK3RzY01vem9lMyswSHdTKzhLLzY2cmhPYzhkUEtpVFNQaFdwcDJyYUpUek9BNVpzckZCcXowOHBaRU4wMUhsUmhPVlQ5OS9KSGYrNzFISG04UVZYLzhzWmY5M20vZGVCeGVubzRBRTFVbjRFZHVOSWlxQzdDSnpVdHc5L3FLY081SVBoRFE3SElHL3JZd2ZLeHhXdFp4U0pqT1RRTDR2NXk4Q2pPVitXeEFUUitua3owT0VaN1V3dDgxa20xck84QS94V1BhUVZkQmgwS3Y0Y2lMdlI4cUhSb1owZEZ4bXVoRytIb0xHZ1IxeXpYb3JuUWtteE1RVjRZVEdXcmRBODgvSnhNL2pMckE1L0RNZ1lSZ3NONlRrUWZDazhiWHpMNU8wd3BWSWpCSGdzekpBNkIyeElNd3kydW4reEpoamNvbS9GcGZRaERnb2tVLzN0SEJNZUVFVm1HcG9ZMU9YcVhsM01ES250RzlKendsSFpFOUh5U2RKZ3pmSStMNkd5emZVUFlPVFdrYkZwK09MTUxkU1A4U0tYbStpWGNSais0L1RpSnZmWUV0Q1ZXbXVWUmRKdVlRY1BmNm9XdFZNZ2gzclFJLzgxRGpKUWNXakh5end2UXJSWnVpOE5vYjRkK2p2ZkN2ZmI3eDJCZE5DdFR5TkVCUHZidnhCdHFKNWg0NitheVdVanpVSWpTNC9ya2JKeSsyZ1dTcFVUYUE3a29iS1BHUm1ETGlNc3c5ZktwMzY2ZmUyVGo5NkgvU2taLzRNUzMyZ2NhYitscFVCdGZmRmI1aUpHTUpnU2VranovNGx0cHRYZlZXZjdaMjhqdXZzN0wrK2NQaFMxNmdmZWpIU3JhaUNheXVmYUZ4K3QxcVlDRVpWNy9RZU1NTEtJWFA5RjZxa243bHQ4S1gvU01WMVlzZzdmUWN3MVpiVHQvTFhnNWJPbzFwaFlkVTFlVkFtbGJNSDZjaFJOUFBSOVhWOFJpTm95VzFVdE9nMFdESk5KY0w0L3BJRzNMbWp0STJJS1V0SXhvYmdXWnZHb2xuVW5XRDB0V0lWQzJQNnpuVmFwNzRHVDVzOUxLQjFYSXV6bXJTWW5DbDVnVmJZS3BPZlkxNTBUVHBuSStxaDZhMk1wYVdYVk85eVMyTmtVV2k5cXphYmprdHpSbHNaaDJtTzBZNVRsb1V1R2g3QnIycW04S1NibnNUUE92WUVBMlBsWURtMnlrMFRBUFJ5ZEd4dzYva1JEd1RFTHNnOUJtZGlVcFM1aXJvbDVNUXpwam03UFdvMW1HVUxsQ2pRQWVrWm9wK2JkeEJ0eVE5U3c3aU9xaTdvOGZpd3d2Q0t5MVFuSlVXaVhmZkcrdFFUS2ZuL3NDZGUwQk9FV2xXNERWWFA3UVpYUXkzYmRBMDRoV202ZzdGeUttMGMxRjF0TDFMaTlwb2l2Um5nK3dZYWM5MTVRWFdvQW5CRmNzRkg0czY3TWNtR1FuSGRvZnhxazdrVS9oVkxpVnNrMndaQWp1ZkNNN3Bic0t0b3Z2bEt0YitycHV4UnFycnpwMXZQQ2c1cllsbmVtVlZRYjA4SGs5allUdDdQUTdMYlRxb1JGVEdnVVArUXRqVTdhVmJUclI0b0QxV3hHSTJZbFBNaEdIWU53SE9TcHNvZDBGc0tFNjJkVnhicTdNWFFJZjR0MnZhM2oyTzJHVmEvRlZNTTNKS25JdkRzZjBwMFE5NlVQV3BFUWZUZHEvL2k4ZVB5S2xUYmIya2FuWTlrNTFYc3FhSXpxR2lrQzAwek5aMHE2YjFFRXU3b0p1RUZNdXVkR3pXcTV5QVdZb3JVanNpb0hPcGQ1dndBOTlVUzVhZThkcklnbTIxU1FLNUJqQWlrdWRIY3lXcUVXdUErRWlMNXgyMGVqMjJUaUh2WTJ0aTVvVkdkY2JGVGROUzFHSFpoWlVFc3dlTEdOenJHVncySk90eVpJU3lLaDFELzRxRHUrS1NCTmJJVSt1KzQ4aVFYbFc4VjR3L0pHZkhkUERHRVZ2THV1S0xJNUFOVHM0UDQ5RmNDZG55WmNVaXhMUGlUb0puOWZvbG5HNGo5MVcybmJSc0xYWWhGU3lMb0pEVnpGYkVvcnFwMHJUUWZSbFhCaVZ0bm1EWnJVcHJOTytpSU9aUDFtdmxYZGJ6clR4bW1Udmc0Tk9iaW8ycWN4MnAwa1dvWmx6V0ZORGMzejJpakc0M1ZnNWxvVk5tUHFFeldYSG1kUlFNOVJCYk5jYi90aEJSbW1pWnk5WSszZlVKL0JnMTUvckJMbXU0WjBQYzhXYWt3M2hWaDZSNjRzSi9YWjlJM1NLY0JSVGJiTmJZdlpxVnNiclRpNXc3MC9qUEJQSjhQWGZDbENEWnpadWF4VUJMTUgyS1RicXRhZm5RWmRYVzNZYTlUQ2VCWTh1TGVEeUJjVGpJNHA3WWtGYzVqUElqa1EzcjhCNFFZTEptTlA0ajFLNE9vTWJQMEVJWXJZdFFLeGdYV3lZZjlFaU5DWExIU3BGem5HNjhNMEpoZDVBbjYrSFlNVXZERFlPc1E5dVlsQVY2elRDNG04U0tXb3dkdUlicGxsTHZ0cURNM3IyeUdjOFN1NTZsNmV3djJzVVJkdXpOUXFybUxrRmMzcXNNYi9QdlpMRHJiZWRmMDZKK0dZQ3lVNHBaUjBaNHpidzlHOGs1SG1BSWJjVFRHaTlYUm15eW1UZkZzM2pnQWtzMmpaZEtlRElLbHF5SldhVXZwUHBKNWl3WGo3aXFyV2hrQ2RYZ0cweDdodFljRUlkZmljNytrT3FYNDlEdkduaDNsMVlWZDRneUxvU21MSm5qMEY0MjFyTnl0aDVuaHViTU1nd1A4a3pISW9TYnpGN0I1TXgreDlpM0w1SGJ6TVBZcGZKRzdId3Z1Q3BadG5kbEF2dWRyQUxBUnZJekY5VmdaNGFDWXdJdlRXdGtkbkp3UVlIWG50a2tuRFhEbjdnWURGWWlXMDIxekh0UGthelRxZEpVRDhkaXFMTlhNRG5YQWtlbE5HMWNDNzgzZUg1Q2lWMTU5VHFHamFwNURIWTlYV2RkaE5iU0x5RVBNbnBINWgwdUcxZ3lJMWV4ZHhXc1VQdnFLRmh0aHM5U2pULy9xZzhOOHhMOHJHYWZxNnRaNS84elZoUERFWG0yejBqR21iMEx3bVZuU2w1QWZEaEFWOTlmeHlYakJKLzVZc3BwaGV1V2hiLzJpY240ckZzci9paVZENCtpTUJka0dGMEx3TmM3M1VXUmk0K0xCM3MrdWR3Zi91UUYwWFRzQ0ZodGZqMnBJNXJpak5zZE5ySE9IdU9IWTZOZDZ1eWtzZTNsUHFPYUEybEI0dDR3MUQ4WjlXQXQ4V0owTTlhNHAvVHFPVzBYNUhZSmVkRmhvbUJTTDR2YTM4M3ZwM0JaL1I5ZUdBRkUvTTlGeDlJcmh0dmoxSVZsVE1aeHdUWG9JNTZEY2ZPbDQ1TnQ5V1RkU3FlUmhsRkF6Ly81TkNTWnZweG9LcTNsNXAxc0pwZ1drcGtNZ1c1RWZJVVhobG0vYTVhQnZrZkpTUUxSRGRCQmRpL1ZRdVJicFRseFpaUHBFRVUzbHJ3MnhxUnhjaGJ2enFTWnMrWmJ4MUQxc2QvSWlsMVA4ajkyY2pOdEZ2T1plRmV0QlVXdzhYOVh3L0NOV1N2cjhXWW1BV3lBV3Q2WFpzcGlVV050WmNxSFQyUlIvSENzdGRTUXlXY0lFQWQ4Nnd6NXMyVmRmUnVLeWJyUnZKYmdhQ3M0WEdEWldJaGlkYTJHajJKa2daUk1MeUc5T1JYK1FwYWNIbWUyRXNCdHlsdG1pVDNMZ0h3dzVtTmN5SVZ4d3N3N3RSZ21DdkxzNVY1QUhWUkh1Vk9ORXZ6V2YvQ085MGFoYnNoZmpkeHdRQXVaaWNTU2tBa2JYNUxCTXdTZU43SXkvOVQzL0x0OUMrU2o1eTJCNVFaUkgvcG84NlcxSkg0L3ZxU3BWbU12dksyN0UySDl6NmhWK2VIWXJCTmpac21TSzdLcWRwbXplVVF2Z1VzbEFmN2ROcXJya25FY1E5WFZkejM4RXE1aEhmRmtmRHhGQkNsa1pvNVdmamcyNDZFT1dablVBUEh0YTV2ZXFmZ2V3VXZnTWtwZy9lMDNiOEk1L1AwM2I5NThuZVFmVzZJeWpFQUgrNk5GdVp6SHViV1dubG96bzNwU3p1RW1IWkFjK3pwbksyY0FzdjJ6a2ZDNXZRUXVoUVRRMS9WSm5IeGpYTDlYVW1pVXlTZFR4RjV1eVpyRzIrSHVqR3JKRDhmYVBxQ3psZzc3UFRlWDlsbDU4Zm05QktZcGdibzVpZU12ZDZWZWsySlhpSklYNVVlc3U5YkFNTFI5ZWxOalZSeU9OY2Vsc3hZSHAyUzRmVllpUHIrWHdHV1FRTnVZeE1GeDBaam1PbVRQK1ZpZUp4dGFBMFBkdFNkOS94L0hQZi8yREJMQktFT2U3VE9RaUdhdDREc1JtMUd3aDNnSlhEMEptSmVwVWI5ajQxaE1kUThnYUJtdmVNMDZSZHQxYkJhTDd6NHkxVFIvZHlZWElKbUE4ZVRxTGlmT3ZyZE96cExQNlNWd2VTUVEvVERRUUw4c3VrcS9KRFFVQmp5d3pkT1U5SStkcmRweVp6bFZUUHRueThJZEoxcGp4TXJqNUVuQjdZRGtmZ3FPVC9ZU3VCSVNnRjVhZTlVVkhjQStlOUFReTNmc3Rabll4NWJxVTVtOHkxWndHVC9wbjBGb3g0eE1qcWRZTnhwaG1PRnZkcy9BczgvcUpYQlJKSUFUcDliWFFwcHladzA4RnNsVlJBd0gvRVppNUR0MHhYd042a1NwNEdnZWVmVDlnVVQ4OU1RQlZ1cWpkRFNQNFNWd0JTU0FJeVM3WmpXR3VxZXRjd3VKd0NFdlBOanhPbVFoL2x1MDF1NUdZdDZSTnRQMW83em9rckhqQi9NaTV1bDRDVnhzQ2VEQTNKYkpZVnVmNXB0RXI0cnlpQnhDZXdiMlRGVTk3OE94UTcrbmJqU21qMXhwQ1VTVUZ4ODkxQ3o2VDQ1USs2NDhVRGFRSVM2VVlwNzJkSnFnY2VLZVBIbnRqdjBaYUIya2xlblR2UVN1aUFRNmtlNWUxVldkMXJJdEhQRDRJSjcxYmY4bG1UUUxlZFNobkhnT2N5a0xMc2J3QjNLaDVJbDRDVndDQ1ZSQyt3cG5UeXpNSmZmS3pvMThuR3EycW83dk1aTEgzQVNRYkk0WmdEM3o4akd6ZUhRdmdjc3JnYUU4SFNQcUVGRjFiWWZOM2xiSDZYaHh1RVprbithYkg4N2gyd0ZuTEFtbmZVZG5KT0d6ZXdsY0hnbEU1dWtnb3VxWVMzZFpoYUtiOExPZDFRUDRDdkMwY2hFdlBqK1Q5OTJaWFBqeVJMd0VwaUlCWlp3TDhwRzFla2s2NENQYjZyZ2JrK00ydCtBZy9nMEd4UC9ZeGlObFRObW9lUXMrbzZnODJoV1FBTzZMMmQ4c05EendwSXBZenUrenFrYTIxV2V0NmpBNTh0c0tKNGZxVzZ4aS90ZEw0S3BMQU90dysxdUNFVld2U2k4N1BGbm10anEyM0cvUFZFVEhlWjV2NitMbzNXaW03UHZDdkFUT1N3SlJrend3VHNzUnZwU05QN0MzMWFIcTRxTVZzNmtCL0FiNStOOEp1NnVOOEtMOG05WnNwT2RMdVlzbEFOWFp0cXJmdEpRSkIxZUV5N3NaOGJlWFhHZmdWK091cS8veFdlNnJVemJCUWRuaTl3eFIvT3RLbnVUT3dJblA2aVV3WlFuQURkMnlpdWhLeldZSjJvV1lxTHZlZGJOdFN2ZlZDVGRZYjVpWGFDM2V4NHppejlTOEYzNU1tWG4wU3lxQlVoajVDd0g3Q3JvMjhUTkZXenhTbFRVdXQzUHd0TzZyZzN3bk9qSXBYaVlJK1dsOUFxSDVMSmRTQXRIVmQxQ3lKazZja21teHV2RnQ5ZEt1cXFyckt6VEJsTzZyQndIdWwrZnJCU1FHaUZpZHFFcjVrSmZBMVpOQTNUN1Vibjliam54V1VyamR1U25mM1ZKeWNINWJUaVhuSE1Ja25QTTMyMkVtK0c5RDU5eEtudHlGbElDNnlTTFpXN0JtenFKMFhYRlRmcmdqY2VHdXY2VWlVdy8xSWdmMnoxb2t1Zk9TOCtoeFZwWjhmaStCYVVpZ0Z0MHNtNWZiNkt4QXFQcUJETFVRcXUyektQbXRSaHo0S2kzM0VENlJrZDlPRytldUhVWWxrRHZqbnFDWHdMbEx3T0hSaHBtK3FmTUZBNzdQNGwzcXc5czQxVkliNXY4NmFTbFRDTmFsZlpFZjhSS205WEorNUR3bEw0R0xLUUhzbVVmbVNmc3ZGM0VhOW9CeFg2T2haZTN6elBpQ0xFK2JRZjF5M21sakhKT1BUdDJaQWZPK0NDK0JjNVVBT3JyMnlSbk9palhONFVBZFc1eVRmektFN2I2a0RRNFlGa1l6cTBBbjhtMnNQSXJHK0RYYkEzOTVNTzFwZUFtTUtRSGMrTmlPWkttS3pUV1dBblhlb3FIS0RXcmFEM1pWampsclhhOVM4Zy9sdnRQR1dNU3FSTnpteVo5blQ5Rkw0SUpJUU8yWmF3dzF3MTB0Umx4dmRPYWZDNStpYzNpUHpmRVVaY1YxTHRiSW5GOGsvNTAyeWh0RWtOTVhyUEtycXFma0paQzNCSXFXc1U3cEQ2ekY2ekhUNStHYnNUSXZCNHY2QmZXbHlCWFl2RGxVOUtyVG1YM0pZbDFia3FqeWZNaEw0QXBKb09OU24ySm9IaUREQmJEM0JvVkg4WG1tQVQ2Ylh0Y3Z2WFljUy8wcGlRZHJqZWxvSkZROTN5TjRVeEtBSitzbGNBWUpWQ0pYMVVBc1lwVS9Md3dmbzc2NTlVWllFenR2dE5UNjdHemZ1c3NBT1VQVlpkWXFkSDBrWXo3Z0pYQWxKVEIwcmJYWEk3NjJwOTdkZU1PcmlBRG1IanI1ckM2STZzejJwTEhUOXF4ZWNuNWg0cGZieTQrY3ArUWxjQkVsMEhPdXRSdkd6SjNBTnhidm13bkplU1oxeEQ1QW5rUXBMZmdyTEQ5a3hpSSsySTlGM0hoOWJKSlA4Qkk0RHdtNHR0V0RvR251dHNVenRqaXRtVFpTSks2ZzZlN0FTUG9aQURnaUZPcitoNnlrcnNONUVmdlUyUDVrYkxwUDhCS1lxUVR3RWNsRFI0R2xySGRZRmliU0VVZUpxU0JzaVUzclZncjVtdVFrWDRsdUo0MFA5OTZlbGJtVEtqcVA0Q1ZBUCtxeTQ1RERpdVdDZDZBdzBMRnpwSWhGUDBOQzFiVlZjQVo2V2xaeXVVMDc2NnVsSkFibkUxYzVHdzMvRjYrSjR2T0pzNVVBSmpUWDVMT1JkZmRwbU5qZGM2d0xHRFUzQUhPa0RkTW00b2VNa0gvT1F5Y3ZNa1hWc3orcWJlYnBuSmpvWnFxUFhTQUozUCtIcjNuSGsxUHkrVTVXemZzL25TZEhmL0g0VVlDL1lYSlBaOE5zUjBVTE16czlYaGZuOENjVFhYSXVxTHB6eE5OeTRiYmZEZlBqUENzcFh2dTFtUms4R3BzK09JRUV5TldPaWV5NkNjcktsb1VzS2ZQakNOK093amgySEhNcXBXVC81N3FieGVWWkxkVVp0MjRtemc2dFFhNzd5V1RJcHVKekdpME5xWmwyUjZicEhrVTFFajU0SVNTQVM5cDRrbTIwMlRLYUwwZWdobXZuRmNkbEYxS3JqRHBjeXVxcFA2dWtPbFBiYVNPYzlkRFMvVVFXNThtWTltRjlYRnhQUFNhNEVQaytaMklSUHZGc0VwanJmWHhDQXV1ditlbkd4YnJJbkM5SE9EY0NWYS9HM1RhdlpacVNtbWwyNzRUQ3Q3T1JuYllwcm55clVQVUR1MHdqUHNTWWhydThtbER1U3owN3RERXJrOGZnOUs2TnRNTndOSEhsTWZIdFRweDVLaGx6NUtoSk8yNnMrMjJRTXMzUjZtM015dXJCVHR0Yk13cTA4TDluUk5UUTBFdVNGUmZYZUEvSW44QnFObnN2L2RoOGZWb0hBVFRXZlpCTGdGeGEycGxZR2xDczFzU1pwNUl4UjQ2ZzZuZUN4ZGlKNTNxV1VlN2FyRHhQMWRTMXRCUzMvb2tjQ1V3SnBLbzZEdGxzQm1CQy9kdkVIS1NYOWl5bE9PN1M4dnYwTVNSQXprR1Z4OEEzVVV0bnlXeVN5aW1XSTBlVjhHU0V6ejZYNHppclpkaDhxSnhPMGFyV0dCdG5wNjMwVFMxanhtQ3FxbmZJU2IyYWZyT3VsT0dUZW5PeEEybEd2anhhZGdrVW9lcWo3T2dXWmpmN1hHTGxuRllVSEkxeW9sMDZnYzk1cUMwK0xickhhVDdwSUNqb2Jpb3JlNjdSeWhpMldYTjcvS0xiYVROQ20reFdBS3NsYWJlemVDbHE2VWErSk9nRFo1TUF2bHV1Yks2eFNRM1REMWFNVGZOc0dYTGthQzM4M3VENUNWdHFhN2labnZMTW4yRnhsRUxhU01aT1cveVFaR0RpNzE4bTRTbFYxZW41blh1MTgvNnJXdGppUUl0MlU1eDlHcW9QbmxFQytCclozdVFrSEo5SW41eFlMamxyMmZ0OGFubS9IcDRram9QMTFDbHBtTUhHVDJVakE4S3grNkMrTStkQ2x0bld6cG1tNmhocnlNcjgwMnE1TXArNjFVYktXTWppOExDWjhmSEpKTEQrQjVQbEk3bHdRWE9TU3hDVEY1aWFFeHpsdU5IL1lPMFZvNFFpbHpWejFZbTJtR0FUT0ROTUNCeHJwMjJvT2Nremw1ZW02dEgvb085a1dLb0g4SHBlc0E2VVdTSjNHU0p1UWVEY3hFVjZ3Rkc2M3pjM2hwc3BhNTl1WnF2NmJDekJ0NXAxcHczSzlZMEpDa3RUZFhDd1paS3RwbnN5a0tGdzRWYUFaaTE4akVzQWZ0OWJGMHNZNEdoM2Rod3R4cnZuQ1JPcm1TYTJITmlGSXU1bkpWT1pxTW5TVkwxb2Y2V21rUEh1Zk5zdjFyTzIzTG5pNGR5R05aYWZLenNvSEJ5MVpzaEROOUdvS2MzSU9JWDFuSG1teHFXVW93a0VsS2JxeC9aaHVzVkVMNGZpWURDcmd3ZXFTQithUUFMWXhONlpJTnNVcytTNHJaNkZ5NDB2SldFOWI1U1VtbDlheFo1U0UwaERaek1iQUJxWk5GVUhDeU1Obll5NTJSWlN4WXg0Qm5FZm1ia0V1cFAxbXlueUNZNUdVeVIvSVVtUHM5UDJpMkZHdzlxcWFacXFEKzNQNm5ZeXp0YnpHV2QvaXg4Zm5iRUVJZzA4NC9LanhlVzRyUjRsZmtFaHg5bDMybURxVCtieVRsUDFYbWh0UEE0ejd1SE9UVGIwWE5DbXVMcHNYZTF0OVV2U2JvVmE1anR0YXpXbytwY25xVmVhcWtjK1N4MW11UXdFVHZCOW0wa1dGSlBVd2VlWlhBTFl4RTdaYlpxYzltUTVMOTVHLzJUMUdDZFg5cDAycXVtVE9WSlRWQjMzMnN6akRGaFVaS3hEN2FLNWV6THlmWGVob1QwbnVEa3hUUmxkdkkzK2FkYVcwWVlXOWpPVjh0d0c1blRiVTU0cEp6M2RuclN4aVB1UjVsN0VzbTNReDViVG5tenNpYVhuRTZZaGdlZ1JxV21VTWc3Tmk3ZlJQdzczRStHaUVjd0pOWVpLNFVHcTZCTWVXVW1aMVNOeXYyYlplMnNQbjc1SE1QYnFIeE1oOHA1c24xK25jRGVHUDlCNFU1L1hlL0hHWGdZSjZBM0EwUXZmOFZENGxwL0prQmNvTUIwUEdlWnpuang5cjVFSGYydjAyQmNsWkU1cmFBbE1DS3c5L0pZL29jbUZqeng1K3RLeWpWbDQ3WTNUbDc3QWhIN294bTMwSlh1ajMyVER6SEZGWXBWTU8yMGJINmt4VGM5MENTVXFtZ1JWWDI1d3l2cGZPRnAvWDduYXd4L1p0UmhaWExEaUlScnZXUFlBUS9LL2lSSjRQMjVuaUpPWVZSbEt5TExhTzVVTndORldxMkg0U0JpK1BDR1hTaXFKWG5ZOUJLRURsVkI0Ry9aMEZCV3puTVhHbHNKMGg5cW43S0JIWVJpaWk5aUx1VFh3ZUNQRVA1K3FwL0FvNGVDN0FuQzBvMEZOTmxUQ0ZRcGwyV203LzE5K0laU1BhV2hubFVTQ3FtTjRsWThrTnpBVmVQRHNhRTRNTW5YejdISXhtMUVpS2Z0QUVLeUhYNEkxZEVSRmdUTlJHZmFYOVFiZ0VteUdMOTRNTnI0dDIwN0pnSzhTMXh1djN3eWE2c2dFTlBTWjd3dzI2bUoxWjViVFROM3VXVG5aWDZaZkxxcWZZbkwvbFA0Ukk3QzUxZ2pmT0FxZWF5aDFQWHgyRlB6UnlXWlg5K2ZhYkZ6SlR2SjBHTDc1VitPZVAvN25mLzN2di8zZERhbUpKTEE5a1JnU1ZIMzk3VGR2SXZuN2I5NjgrVHBKdTJrY3YxMGw4NEJvbXA2NTN4ZjM4VzFKeWdjaUV1amdjR1NSRDZZd3JmWHBMWUpMQVVZRE1KUUh3aCttZ1hxbUk1MU43bVp0NHFybXQvVFVoYWxtZUhzZlpBbzFOb05ZNVRURThNNktkUHhXZmpRSUd1Qi9oZFlCMnpGcy9HS1lHOVh3eDBub3p6Uzc1WjZRZkVVaXFCNE9kY2V2eFFiTGZzVitzZE0yNXJNemtRUVNWSjNRR3dnOUZzU3J4cEN5Ukx3Sk5lNS82NWtiY3lzVGVnOUVTWGZqdTFFbWExV21jRVRWZGYxd3ltTUpZNE5zQUliUnU3MUpBM09aN2pUemN4TXJwL3ZCYWtNcDJRTmltT213WXhYM0dlVkFjOVBjU0kwRDhxSFdXMEgxRTVTWnRtRU1Wa0xHSXk1dWlocmlMODBQQ2ViQ1YvU05mcHNOU3V1cS9aQ0dIdTloRFR5dUhGSlV2YTVhbjFGdUdINzFZUXRRY1JHcFlueHJNb0JIYjF4bTduYjg2MlNaWHVSREpQazQ1RmFhUklaRVZVUURVT1FWK2Y5K3ZaMjAzUFMyT3QxV3IrSmpMRXNva0hjaUtCN1JiVHdyYkJIUk5zcUo3TXN3WE8xM2pYeEdkQmgrNHhxM0U3cmEvRTIrUDl4aXVCVlJET1lVTnFaZzNhb1dCeEUydEJLdVRwQ280RmlQY09hTUtZSVVWVy9iWjk2TW1XYVZkQTBNOGV6d0RuUmJHWURreG5xR3BlYVkzRjV4OUE0UjVMRlF1R0c2cXRNR3dKa1Q3ZlRVUUZqOVQ2UVBGTVE1UUxmVlYwakRZYWpHTjlQcE13akRBeFphcEFHem9hSC94aktPWVJxLzgyVDFnRytWdGJjWXVDTkpJdzQzQUVkZUVtQ2MzOEJnUTU2YXRyMXJzOEV3cnRndkJyNHhud2tQUXJSUlREbGVlUGEzZjZEWE93cDduc3dJNkMyM0dNaDBHZU1vUkYraCtsQUdDVlQzZ0lUK3pWQ3RIUTFYZnFzQkNFcVB6OHpJZmVqS1lzTFF6OGd3MFNhb1RmbHhNeWllT0VLM1JsWGRLZ2Z6LzVaSng0NlZDTldlMnJvcGlmRUxZQXdVZ2pNRWQyaldqdXdzZGRtZGNGZmNZc011NVVyRXUrRzR6KzVrOVU1VzljZ2hSZWgxV1JWRVp5Rk01cnpza213WmdvS0dLcE8zZjdKS2dNNmRtUFA0M0FyaDc2Vms3ZHdCQXZSbFYrS3RDak1NSTBaTFFtTURXQ2R1QjhGMWFqeFg1QTRLWE1KQ0dSZnBlRTNMVVExOUxEUTBsbTVsQzBrTlNaQ1lLaU9CREdVV1lWaCt1eFNzcHBTT0drWWliQWdLVittTlZoNzNTZXNWTWVKcG81eHlUSnEwNzFRNlZtbDlGUnUyRUZaRC9MTGhySUVCTUNGUHFvQzdLMFNYNmxBUVlkNDJFMXFHU1daSU5LcW9sQU5hSzNJM2s5cFZ5aFY1ajJCUlUrTjVudm5Ba2RaUXp0aDVhbUxRY2xSRFYxUzZwR1FHZW1XNnNwTVY2Q2oxeG13aGZYcmlFQ3hHRVhqczZWTlN3MGlFRFk1eXBWNzRCdWk0ejJneUFiUlJUamsySzBaZGJSa0lOQmg4K3dxNzBVZDRJTmQxcTRhYkZkNmlsa0wxb1hRSkxKRkZHRFNCZThTQ2ppNXJaM2JpNXc2NnNnRVFXZUR1TFVDei9NRU9iYnpyL0ovQy9yQVBBbmpReU5MemMweEQxSXBYRGQwV2F3eUc3L2dsOHpiMG1Gb0xKTG1pY21DdTNpVWc4c0R5bzF1Q0lDMm1CUVI1RDR1eXdUTDUzOGtrZ0ZaTFVIWEROaVFGWVBnZHlZSlcyWWl2V2xFczJobUdzZ0psRGg5SWtrRG5GbEloWWZJaVR6RnRDNE0xUUZVMUFKM2lSelR6OHVPZnBlL2tueVpaUXplNVIweWdIaXZETytpUmZYVzdvWlhoSWJKWTczV3lCa0ZOU0diNkROWEEwOU02dHVxUHNBQUFGVjlKUkVGVUhGU2REaVVOMWEzQUVjOFRZWVBEL1dzeUNTU3J1bjBlbWF3TE4yVkJpemgyUWF3OTJsb2tXTnNsditMeHFpNGtrZkZkUHdJaXpPUVd4MThRRHZHNC9MUUJzTmlqN2NDUWl1Tkp2UWNWRkpPNkxBVmp4eUdQM0VNM3ZwZk5oc2JTTE9WNHpqTHg2cUh6Q0RMdzBJbFZDYXdXVlMxTS9BUU80MUVrYTVnUk5pU0RQakNKQkpKVkhSMW56NkJxcVByNkR5Qk5NemlEWGt0SHBoNGZIZUREeVJMNDVBanBBMldPWDVOamFFdysyZ0RRRXpsNTBwSGk5RlV4NkE0d2hvbEM3emZOQkV5MVlwdGx2VUZWVURRMFdXRGdnY05HSzVIQnpGK2FvYVIxSHVWTHh3Q2d4Z2xRSXNzTURHOWkwWUpsSDArT3NtR1c0V05qU2lCWjFUdXEzekc2Mk1MWk5FdUE4dDhTRUhMWVN6ME50U1pUUUI5S2tRQWFSR0RRczRnaUV2dUc3bXlyUkhyMDZtTjlCVWdNRVJkWjNSNVEwS0s4a1o5YjAwWjZnSGNaTWIzSkU4aDN3N0RQazFFT0h5YklxdjJPeklUbE9GRjF3RVFmQWlZZlJtTFlrSGw5WUV3Sm9HY2xyTlhSQmlPRElIcVNFYWVMd3lNQk1wRzlxZ3U1alBQV3pQR2kwb2tFQ3NkeURpWkltT1BKODdIOWhCd3FDYXBtRCthMFJlRk9LOXovaDU4UDhZOW44aW5LU1ZxNTRtV2lLekJVZlVWelFOVDBrUWt6Qi9IY0FYYklLWUFqcnZVb3o4V0dxeVFQeXlLQk50cTZISXVvdFJiRGlhcDZWeHU3MVNLTVlOZEVvOFdTOXdrUkNXRDFLdWEvWUxBYlNYWUFtc1p3akdQbDlMbmRkNkJHUU1RR09QbDNJeE0rWUJUdys4eVBhQ2xvYUQ1K0hCdURpNFppQm12S0FhK1c3VmpuYTVZQ0JnMnNFRFJUbmR5ZjMySmtZdGd3eS9DeDdCSm9RL1RsV1BTZWFpMkdFMVgxdHZLeUxKcW1vSi9WWStVYW42RE01Q0NvdCtMeFZFckRiQ09oSVdwQnJGQWpvU0xUNmhjYkNVT28veU9QZlBTZi9QdmZNTURxakhSRktyMkJZRVhnTGhSSDdzZ0ptaDJXVEt3T1BtSUFBRGc4ZmdRMjRybkIwUjRMeHJEQjhmeHJiQW0wSWVaeWJDN05tbVE0MGJXNmhqSXZqMFpRNUlhK2hvd3R3aWNZRWtCWFB4S0FhbG1FRXQ1a3VhMG40NG9JZTdqRzZHbVI4Q0FNLytCZjFjTHdqWHBLVDlyUU9oVCtNcUc1YldXWkd4aG1STGRQS2xLL01iOXJ0bCtYTW8vNVE4SUcwa2lNWWNNc3hNZXlTd0RORnEvcXNMYU1ia1FQWVc0YXhOR2cwaHRiL0xLUjVGWGRFRWUyQ0RyL3ZzQzBQYUFDYnJ3alByTEZCbE4xdVE0dzBNMUlreWp0S3ZxQTdvUkgva01UamNTMGhrN2RWcWU1dGZVNWR0REVlWjZTdHE5R0xyNkVkNElBTUdrUFVvNW9mamNiTk1uL1RDSUJOSE84cW12TnkybWpZNW1xam1sK1Y1VGIzUkloK25iMkdBUERSeUlTcUtvSmJrM3VOVWV3TkVBeERGdGFGTUUxdU5Qd0NPVXlFODBZVzZEQk1PRG41V2dxOGg2WmFDU21HanA5VzUzbVZ1dHpjdmxSV0FRZHVabEdrSmc2RDdRWlJTMFozV3hRMHY1bkVna2txcnB5aHdyU0dLcEhJa3pmNkdteVg3VExScEowc0JoUUgwbVVnTFllV3JFc0tuZStpclI0VmZxM1BnRTlrVHRkQ2g0SmNSV0UvclZrR3JsL1VaWXhHVkFOSFowQUpKSWVLTWxWTjFtTVkvS21UMWR6T3dwL0hLb2dMRU8xd0k5aFF5L0JoOGVTUU52ZHNJd0dSdkp0a3hxVXYyOUEwRXNPQk1DYzhORldMWkhpM3hrbEFHZTBQRXhpcllkaUtQU1VHYUJoZkJMTktvZGdEVzRHeFhZM0JuQ2hpdXlXeXI2SlIyS3FvWFhMUElvbklWRHFQbzlvVy85MTNSSEEvWEVhVEhBVXk0WWs3d1BqU2lCUjFiVkRtcHd1UnZRRG93ZzAweVlIekprR0o2eTJQUVBWUjlJbGdNNHZIUjcwSW1oYUZzMDJObERSTGxzR3dCWEJ3RTFMd3dDakxBaFF0TTlPa0x5cW9hRzQ2YVRwT2x5VWVheTZ3bENmUGVDUEkzMEdzRU9PcXV6SUdEWUVTZjhlV3dLSnFsNlNleVNDTGpwRldZVHBXMjNCQkF1bUl3Z0R0SWxxNVBNUnB3VGdDOWtXQ2JXK0NDVzh1VzI4L25NTTUxY0ZLZ2dKOVJHZzZCdXF0azJoM0pCL2ZoOHhXR1BTSDA0VDJZL2FWSTMyQ2cxTkJkV3FPMml5WlI4NStJdWc0cXZETEhmMHdTT2VEeHlSNUgrOUdjZUdvdTlEWTBvZ1VkVUh5Z2JqWk5FUDlvd1NldXFpd2tDMUlVR0JBZEEzVUgwa1hRTG82bHNjYS8xMk9qcTlVN0lOdklXdlUrUksrR2FlQ1dPeUlNUWhqbGRSNkJoWDlUcHRXN2RIVDMwOG9xdHRFamlJY2hCNmluREY0VEFWOVJIMjlxbHgwSktaMFBsSVpLaG1sQkxyWHdUVHpZYk02d1BqU2dEU2pwOTg2OG82RjNSRjV4Qng3VFBCMVFNQnBHL01OeU1ENENQcEVzQ1M2WWhqemN0RmUxSzJEbE9Uemk1QmdzamwrR0NQeVM0aUE3NGNnN0ZNRGZoZW4yQnBwOXkwVEExeERZVm9wZ2FQQzZwVnQ3aVZ2a0d5VlZRRnljUk5WMzlOMVFXN2RING9FRXczRzNIRmVYaXFCQkpWWFJsdGtrNU5zNzhJVU8yZHJGdTdPL0RleUZ3K2tGRUNSVFhCRGJhejVJSGViUUt2MlNMSXg5QWQ4aVpQRnBzS09rWXlpNDlKVWcwams2emVraHNmSnhpRW5sak82MTl2Wm1tdVgrRUhRQnFDeE91M1ROYmxZRkdNWlFST3ovVFZGYStvRHBEb05xT2JEYVQ2WnpJSkpLcTZvMUdyYWh1ZEZ0aVFQZUNhNkFxY0VYeS9hREtXN3VaY21OWEx2UDQ5RVVpVUJ6L09RcjhIUktaTUlmTU41NExiSXRYajZMaExTdHh6Yzh3a0FCVU43MTUrd2xadURXQXV6bkxvVnZvQjVNWDFCV0ttNko3ZUV0K2o2YWdWQVR2bHUwSUtjTE9oY2VhRDQwa2dVZFcxNVphZ1dsY2VZZ3JxU1ZYdmJnc2M5bDRLbnpVQlBwWXVBU2hJbVdIUkw2bW5adUNtTi8zcUMxMzBDaTFjeTZLUG9uMWgrTytpS0g2d0dScEk1M3BhZUtHMlRkODQ3ZkpORmdBeWN3eXdhTnh2VVUzZng2eFNuVjNnd3RiYkVsbkVTQVBVQXdaREt1azBTOFFJY0xQQjhQenZCQkpJVW5XNGRuanpLc0lkcTUzYnd2bXkwZGhYV0NSVVVqdkVab0tQeFVzQWp2TTlsdnAwRm4waXBqZVpqN2xGaGNZODVMU3Z5ZTh5eGhjbWw5UFFYcEt2eFBiNW9HOTltZW1CMHhFTDkwUnozcWZ2akV1OFNHQWc5WmQ4YldNVDZkVWQvR0JzdXNWeFliKy9sUVpSNlRLRFZaakZRSy8wdWRuZ2VmMXJmQW1nZHdnNVJ6Snp1ODZBMjMrNjJCWEhsNi9aYzNnbkpHT3pmOGFTQUxZdFdpeEQ3eWhMUnVEdkFxOUxmc2hPMWcvUk4zNjZZcUlVQU1jYnVzYlVqcGZhWkVWQ0cxc0NlN1hHdEpIUTVnWkRWWnVYQlpyajNWUzJBVlFkQ056eWFNdnBZeENlakdoR1RDa3RHZ0FmMUVoczd5SHFab1BpK1o5SkpKQ2s2aGhYdDIyYTgwSzFlVUpSdENqOTF3QWR1MEk3b1E3eDRYUUo4RU10d1FwYk42ZGw0SHRxdFFPSzJKR0Q2MGFXMVJQZnhLWmI2UzN5TzZKVUFtMlJWcm05eVdBNExjZE9TR0Y4RUJkU2VZcjdKYXh6cEI2SHBESUx6SmR6bjlpZGhWNy9Kcy9hNDBQTzRDdERZanR3UnB4c3VBdnowQXdTU0ZMMUJUSGFhblNXTFhjUGJMOGRrcng4S3ZxRVFHNnJ1VUdBL0R0VkFuVStlVGJGZDlGVGN0QW11czYwTUppWGl2bkx5czhkVHdERE5Kays4ZlRJQW5wWlhDKzdKb2Z6ZjZQSTRKQTBiZUU2VkgyZjVVcjgxUTd6TDFGNlRSU0JSNTZzYWdxZEoyTUI4ZGpobTNVN0hUS3JVMWM5VmlVdU5naWVmeWFTUUpLcW95dVViYUpvcVpFQnE5TEZlNkg5U2dPS1NDT2EyVWJ4OFlnRW9GRkVrWjdIYmR0SXVnMW9FaVVWWDNjdTFGN08wcDh2UENnMnVoSHZTS1VkRUF1c0swYVhRbzhQQVIvZy85OU1jdUd2Q1ZwNFBlKzBaampvU1pMcjBmMDhpMlJXWHhTWDU3cE1yOThYbmg2SWpHc2huU2phWDhIOU9ZdzMzRGh4c2lHeStQZllFa2hTZGRVVk5MTEsyOEtBOEttOEt0aDRWTTRuQWhWdHZTbkMvcDFkQXUzd3E1dkJVdzFoMjZabFhJQkg1SDFDaTRKN3d0L0dRRkg0VUhpYmpCZHBUMFVxN1NMc2ZmYVhUVFRQZkhpN0h3Uy85Szd3NzJva2ZqbjgyaWo0ODhZcnM5MVdOL3c4dlhCL3RTb1cvZmgyeHM4SGhVOHFCejNLNklZdkR6YWVPT2tIaFZyWVgydnNzR0tkYkdnY1hZbmcydHUvN3hIeS9QN1VhNU9rNnFvcmFHeEU3UEp2QzhQSEdxZGxEWVVHNlZCdUEzMDhWUUp6dGZEMFJ2ajZWRHlPZ0ttdkZ2SUQ4QUI5R0kxeEE1ZElEckxrSDZnRmZUMDhrV2Rxa2ZXRHBFM0Q4RDA2bFFJT1ZOWENyOEpiSmpiMDlGUTdET3R2VDhJZUNFOGFYOXNVVWF6Mkh3dkRrMWVKT040YldObXpsZUE5NFdsRDBuZXhvZVc2Q3NFSHNSNWlUMy9hMVVsUzlhRmNMR2xjVUZ0UGl3ZkJaeDVxdk9UQWdKREl2Tnh3anlSNVFKSUUxajkzNCtURlNRaG0ydHpEcDdwR1B2WE94dWxILzVPSkVoZGJmb3hQbnpBRTNoYit0dFJGNFAvS2I0VXYrMGY3WnNhTm4ycWMvSjFOVE5lWnRnR2YrREV0OXdjYWIrcXI2Tm9YR3FmZmJSSmYvVUxqRFMrZ0dKL3B2VlFsdWRoUWRLNUE2SVZDMGNPSVdaeDc3WkpVWFIyUDBZcGRrcHNsR3RBUkxGbG5iUndvSG5RSkpURFB0dmN1SWVjWGtPVmZETU0zL2MzUmpCaExVbld4OFdPd3N1eWE2ZzBNRnFrcjU2MGoxWU11cXdTS3VtVitXU3R4UWZpR2hmVHgyYkdTb09wWWxSMUdHY0VSNkNqUUFhbGwycEp4WlBTZ0N5MkJyblRiWDJnMkx3VnpRMjJIWS9vTUo2ZzZ6ampzT0Job2h3Y09xQTNhb01jbWJLaVBYMVlKM0M4VzBGVzFIWDVaNjNKUitMNnUzS0t6WUNsQjFYRllidFBCd3JGcnJvL2dYYys0cEk5azlJQ0xLSUhyd20yRVBkUk1Ycm1MV0ltTHhsTmx0aWRQM0tyK0Y0OGZrYnVINHZpVUlhUHJtZHE2cEM0d0dibDk1RkpLQU4wRVBRSVBqbEZzWGNvYW5EZlRIM2o4dHhrTGo0cTl4UFhZWGNzUFBYbjZPMzNGY09FN25qeVZmOEwzdHBQM2twUi85dVRwNys4cmxDd2hwNnBqVXhTWFY0N2RFM01oa3dYWDlFdjFMT0svSkRqa0hzb2g1YlhERHJaZEVyNHZEcHYzaEw4WHZwS3dnNVBrZmNiV2duYnlnRUg0YnpOOHlUdHE2aXpoYWpWOHkwUGhNMHl4NzcxZEpZUHUrOEtYdk5NOUV4dVVqSWhUMWZIOUFIeEpzQks5N0VLelp0SGl3cmg4R0V6NXlBV1RBT1p5UHBuTHU2d1hqTU1Mems2aDFncHE1TklQK1RiSEZtTzJJajRqWXZGK2IvaFpIQ29hZnBPRGNYVHA1NFBnVC9reGxlck9HZzQ5THhLVTVwaVhUSnlxM3FXcVhvM3h2eTFrS0dMWjc2cGJEWGlwbzdnRHh6b0Q1aVRNS2Y0WlZ3THorS1FtODJkRDFYZFo3b1pRWnBOWW9mWU5BbGdXQTBFMy9Ba1NiOUlHV01lYUdpNjA5aWNBdWVhMnVnbXk4M0dxZXBQK2lWYWNEMzA5UXhISHMvVTRPS3ZtZ2JsSllFSGNVK3Q0YTIwaW9WWU84V2tPYXJCanNMeEZTY3lKMmQwaXVNTDJ2ZjZVWHl2REFmTk5na0V1TytBTUtuNGE0ZCttTnhtem5uQVI5SWNZcjNkRVJMeWg2bmRnSk1TNVdvZXU3NFNMdk96ZG84YUtDZk94U3l1QmxmQ0VkaEordmUzUzF1UGNHSytOeUNkd2owajVUVDZyejhjWXpRTTZuUmNhM05uVjVKOFRtcU11c3VORE1xczN0Z2loT2ZraFFSSkxmNkRWVVpPc0V1SU81VkxzeEx3UXpXRVZOSmZoYzBkV0ZoKzl3QkpZNDRQN3B6SmRqcjNBRlRrbjFzZ2ZIK0ZFV3BrVWY0Mjd3SW94RTJhYjdudkJFVXA1eFlHNkVRMGdPd0xOSFh5NGczdEdZUi9RbEt3L0ZhaDZ5MFl1bmV6am00UzBTRHVKeERkaTUzdUJYUkplUmdIdzc4c3RnZDUzRWY3eFhaTCs1YTdIT1hGUC92Z0lGL3BHcFBnMWJyZ1BZdlNyUVEzaVZYNjhwaU4zNU9oSUFlc0EyMk5za1gvZCtrcE1XdDA2VVBWdEcya3QvTjdnK1RGTENZTGJsUmVrN1p3OFhoVjdoekhwSG56SkpIQnYrQ080N2hZU3g2OS94cGRBYVpjc3R2bWlsdSt4VmR3NmdrbDdoeFR3bVRMNWhkVy9TOS9FYm04RkJSajNHREtvL1k2N281d2dSMGg3RmFIcVg0NGcvVHF1RDh1LzRZbWtZaGwvR0FWcWtPdXBGcjZHN0lPWFFBS0ZJYm5BZnVvMWZiSzIrak5vTC8yV0Zzbk8xK2hOTmpkSENPSWZlbDRuZ2JEZnFlS1RiTkR3alRlU0JRQ3pEckRDanJFTFpHNHpRTFpScUhQZkJEOVllOFhJaEJpeFpuSWhkZW9oTkhMNHlPV1d3TWIvMURqNTd2N2xyc1A1Y3Q4VVV5clhWTEwzcFQzTXp3NFdld0RlL2lMbkZWdHpteXdvTDU4VmhZWWZqL2xGQ1BJQlVKeU1HL05aamp2b1ErbXN3ZFR3ajVlQWw0QXVnUWEzdThVZm5sV2hlZnJUNThoZEN1UWY5dWhLSXgxK3VpMkswUkZUYzUxdXYrbEZKSWN4V0l6cHM2ZjA2dGEvTmhtRmRNWWZPNHo4UHVJbGNPVWtnSHRDWlZxcFJhNGR3MVA2VFRueDh6dWl4bVR5eFVOUDBXSXZYcXpvQVQ2aUtIVmhIVlRsTWw1a1RYblhRSGFVZ2hOTlhrczQ0bDZReTR0b1BnL3hFcmc3SlNEdmlhN3dOWHJjV2oxNElWVjE5ckYxOXNlV1JHTDQrZzlidFZlRkcxM29mbVo1MWtHWURSZVpzeERFdnhyRm9oZm8xWnZZWkovZ0pYQVhTbUJKM0JJcjdyTGFWMkw5M3YvcVlhTHNlMENEelgyTHl3cis4eEVOQ25XRngyNmZwMlY4bFVCVmtNdVl4YU41Q1hnSmpDa0I2WUR2SHJHY25RVGY5ZjlYRGFsMWpqMzBRMTdPZ0svYW9mMEhGRFEvNXJZNjNhWWIwNVBIeS9Zdkx3RXZnY3dTcUFnbldvL1B4VXZDdCs0aXNWcWo4eTltYmo0d0JFTythZ2RvaytZb3FlM3dqYytmL0c4VU5sZDJFUk13Yk5sUDRwY1QyZjNiUzhCTElJTUVodHlKdGlyT3ZWeDN1clRlenpmZFNsVFY0WGJmWTdTaHByczBoT3NJREZJaFoxWVhmNUJFdWovWlpFdjdvWERpTVJUN3R3bGQ1L1RzSkIvM0V2QVN5RWNDVlc2S0M2OWNzTXAxMXlBUDg1eE40eXZVK1NiZDl1U00zQUhGWEJKNzR6MkNVYndGNE5vem05ZnAvblpCK3VzcGF1UUhGeFNGYlJGSjh3QXZBUytCWENSUUZkdmloNEpjMWVHWHd6ZEFXalI5aGFtOGNMc0hSZUhWNDM5bFNXNjlZSUx1YmdIN3Z1M2dPaDAzMWxJdXAyRGtFR1FFRS83dEplQWxrSzhFeEIrZzFmWUYzV09IQngzemJwbW1MN0hFcWxpcnQ4VVdtMWp6NDE3YkNIZmcrOEJ1NytPQVBkSDU2MmtPOWlGMGZRZUkvdkVTOEJLWWxnVHF6SUJmZmxZV2NEMThxd3lMd0lJd3ordGZvNkFCMS9CRitVbS9OcmY3cjVNMSt5cGR0MlAxUDZBakJGTjRRY3Z4SmhiOE54MXdEL0lTOEJMSVN3TEg3SkJiOTFBUjdERmZtZ0pnWGliWHgvR3M4ZzgrekhQTnJQRFRjK1FiTkMyS1FiOUJzMEN1cnhUdzZiazJ2YnArbkRabDQ5TWlZbnVlRXZFL1hnSmVBbmxMNERyZEcxdlR0ZnRlOXRVNHZhUlY3aUh2bmpLVkw5Um9odXR5aVkwbCtnSE5zRWJtLzJhTFpTNHdZNkNTZXU2MUExV1AyaEtNaVAvMUV2QVN5RU1DUFV5NWhmYWJOVktZWS9lMEtBMVdidmZ4L21UNENaN3dRUGpqMkZKVGYycU83YmRObG9RUDBLN0FkS2ZQSEhPc3QyTStiTU94OE1LWm5QQjBwT0krNUNYZ0paQzNCUERSbU8vcFBjUDFsQkhIbjhtem95K3FyUFZhK05GMzlNTFhTMGd6Zk1NN3c5TWRFWitUVjkyZURqL0tuZnJrRHZzaFFXaXdCYjdBZGIwcmZscDNpY1hEdkFSeWxNQlQzOWQ0UmQrazF3ekRGKzJib05XZmV2TDBveitqWUlVSGF5ZjZuOUcvNitkRTJzK2UvdmNpV0tLTDlJME14MTdKdE02WEFDS3pmM3NKZUFsTVd3SWJiU2dldTh6NisyY3BhMEMzNW9nWnY1cDIxK3hwbE9qWTBEOUw2VDZ2bDRDWFFKb0VOdjREbVdYcDAwL0RUVWl2MEFYOFBMYlZWNzZjZ0VhU0NqMlU5c01wU0Q3WlM4QkxJRzhKL05LN2ExVFQrZG4zeWNoMzZWN2JBR3YzSWwyMEoxR2huNzZRYS84a1RKL21KZUFsY01Fa1FBL2U0ZGpyVVZEcHA3TDJmZ3d0NmY2N1ZESWV3VXZBUzJEbUVsZ2h2dmo2NzRTSGhiZGtLQnRlZUxGTGx3SGJvM2dKZUFsY0hBbFVULzdIdHowYjFKNTlOTXY1R1B5M3ExZjFpOU4ybmhNdmdURWtzUHI1QnI3bXZ0ajcybWFXVEJ1ZmUzRVdOSS9qSlhCcEpQRC9BeTQybmJUQS9OTFpBQUFBQUVsRlRrU3VRbUNDIgp9Cg=="/>
    </extobj>
  </extobjs>
</s:customData>
</file>

<file path=customXml/itemProps1.xml><?xml version="1.0" encoding="utf-8"?>
<ds:datastoreItem xmlns:ds="http://schemas.openxmlformats.org/officeDocument/2006/customXml" ds:itemID="{F210A8A2-30B8-46E4-8F25-471AF6D5F975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1240</Words>
  <Application>Microsoft Office PowerPoint</Application>
  <PresentationFormat>宽屏</PresentationFormat>
  <Paragraphs>156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微软雅黑</vt:lpstr>
      <vt:lpstr>Arial</vt:lpstr>
      <vt:lpstr>Calibri</vt:lpstr>
      <vt:lpstr>Cambria Math</vt:lpstr>
      <vt:lpstr>Comic Sans MS</vt:lpstr>
      <vt:lpstr>Office 主题​​</vt:lpstr>
      <vt:lpstr>Equation.KSEE3</vt:lpstr>
      <vt:lpstr>蒟蒻讲虚树</vt:lpstr>
      <vt:lpstr>从简单的例题开始</vt:lpstr>
      <vt:lpstr>考虑暴力</vt:lpstr>
      <vt:lpstr>优化暴力</vt:lpstr>
      <vt:lpstr>一颗虚树包含了什么</vt:lpstr>
      <vt:lpstr>怎么建虚树 →code</vt:lpstr>
      <vt:lpstr>← 考虑一个点的加入</vt:lpstr>
      <vt:lpstr>PowerPoint 演示文稿</vt:lpstr>
      <vt:lpstr>PowerPoint 演示文稿</vt:lpstr>
      <vt:lpstr>为什么虚树可以优化暴力</vt:lpstr>
      <vt:lpstr>小总结</vt:lpstr>
      <vt:lpstr>[LUOGU-P4103 大工程]</vt:lpstr>
      <vt:lpstr>简单题解</vt:lpstr>
      <vt:lpstr>小总结</vt:lpstr>
      <vt:lpstr>[CF613D Kingdom and its Cities]</vt:lpstr>
      <vt:lpstr>简单题解</vt:lpstr>
      <vt:lpstr>PowerPoint 演示文稿</vt:lpstr>
      <vt:lpstr>[LUOGU-P3233世界树]</vt:lpstr>
      <vt:lpstr>分析</vt:lpstr>
      <vt:lpstr>分析</vt:lpstr>
      <vt:lpstr>分析</vt:lpstr>
      <vt:lpstr>LUOGU-P4242 树上的毒瘤</vt:lpstr>
      <vt:lpstr>分析</vt:lpstr>
      <vt:lpstr>[HNOI/AHOI2018]毒瘤</vt:lpstr>
      <vt:lpstr>分析</vt:lpstr>
      <vt:lpstr>分析</vt:lpstr>
      <vt:lpstr>[CF925E May Holidays]</vt:lpstr>
      <vt:lpstr>分析</vt:lpstr>
      <vt:lpstr>[CF809E Surprise me!]</vt:lpstr>
      <vt:lpstr>其他题目（我都没做过）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dengyiming</dc:creator>
  <cp:lastModifiedBy>何 家睿</cp:lastModifiedBy>
  <cp:revision>158</cp:revision>
  <dcterms:created xsi:type="dcterms:W3CDTF">2020-05-24T04:19:00Z</dcterms:created>
  <dcterms:modified xsi:type="dcterms:W3CDTF">2020-05-28T06:41:02Z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