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5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8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7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9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1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6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4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7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8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CFB6-289A-4831-AB37-58C1E0EB13FB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A5C81-91FA-4DA5-A35F-CF40F0FA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1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8" name="Rectangle 4"/>
          <p:cNvSpPr>
            <a:spLocks noChangeArrowheads="1"/>
          </p:cNvSpPr>
          <p:nvPr/>
        </p:nvSpPr>
        <p:spPr bwMode="auto">
          <a:xfrm>
            <a:off x="1652589" y="115889"/>
            <a:ext cx="5595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20</a:t>
            </a:r>
            <a:r>
              <a:rPr lang="zh-CN" altLang="en-US" dirty="0"/>
              <a:t>届</a:t>
            </a:r>
            <a:r>
              <a:rPr lang="en-US" altLang="zh-CN" dirty="0"/>
              <a:t>NOIP</a:t>
            </a:r>
            <a:r>
              <a:rPr lang="zh-CN" altLang="en-US" dirty="0"/>
              <a:t>初赛试题（普及组</a:t>
            </a:r>
            <a:r>
              <a:rPr lang="en-US" altLang="zh-CN" dirty="0"/>
              <a:t>2014</a:t>
            </a:r>
            <a:r>
              <a:rPr lang="zh-CN" altLang="en-US" dirty="0"/>
              <a:t>年）</a:t>
            </a:r>
          </a:p>
          <a:p>
            <a:pPr eaLnBrk="1" hangingPunct="1"/>
            <a:r>
              <a:rPr lang="zh-CN" altLang="en-US" dirty="0"/>
              <a:t>一、单项选择题</a:t>
            </a:r>
            <a:r>
              <a:rPr lang="en-US" altLang="zh-CN" dirty="0"/>
              <a:t>(1.5’×20=30’)</a:t>
            </a:r>
          </a:p>
        </p:txBody>
      </p:sp>
      <p:graphicFrame>
        <p:nvGraphicFramePr>
          <p:cNvPr id="1592325" name="Group 5"/>
          <p:cNvGraphicFramePr>
            <a:graphicFrameLocks noGrp="1"/>
          </p:cNvGraphicFramePr>
          <p:nvPr/>
        </p:nvGraphicFramePr>
        <p:xfrm>
          <a:off x="1703388" y="908051"/>
          <a:ext cx="6000750" cy="1671639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2382" name="Text Box 62"/>
          <p:cNvSpPr txBox="1">
            <a:spLocks noChangeArrowheads="1"/>
          </p:cNvSpPr>
          <p:nvPr/>
        </p:nvSpPr>
        <p:spPr bwMode="auto">
          <a:xfrm>
            <a:off x="1631951" y="2636838"/>
            <a:ext cx="941796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说明：</a:t>
            </a: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、选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关于计算机的语言，需要掌握的知识有</a:t>
            </a:r>
          </a:p>
          <a:p>
            <a:pPr eaLnBrk="1" hangingPunct="1"/>
            <a:r>
              <a:rPr lang="en-US" altLang="zh-CN"/>
              <a:t>1.</a:t>
            </a:r>
            <a:r>
              <a:rPr lang="zh-CN" altLang="en-US"/>
              <a:t>计算机语言包括：机器语言、汇编语言和高级语言。其中只有机</a:t>
            </a:r>
          </a:p>
          <a:p>
            <a:pPr eaLnBrk="1" hangingPunct="1"/>
            <a:r>
              <a:rPr lang="zh-CN" altLang="en-US"/>
              <a:t>器语言是</a:t>
            </a:r>
            <a:r>
              <a:rPr lang="zh-CN" altLang="en-US" b="1"/>
              <a:t>可以直接被</a:t>
            </a:r>
            <a:r>
              <a:rPr lang="zh-CN" altLang="en-US"/>
              <a:t>计算机识别并执行的语言，全部由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代码</a:t>
            </a:r>
          </a:p>
          <a:p>
            <a:pPr eaLnBrk="1" hangingPunct="1"/>
            <a:r>
              <a:rPr lang="zh-CN" altLang="en-US"/>
              <a:t>组成；可以将汇编语言“翻译”成目标程序</a:t>
            </a:r>
            <a:r>
              <a:rPr lang="en-US" altLang="zh-CN"/>
              <a:t>(</a:t>
            </a:r>
            <a:r>
              <a:rPr lang="zh-CN" altLang="en-US"/>
              <a:t>机器语言</a:t>
            </a:r>
            <a:r>
              <a:rPr lang="en-US" altLang="zh-CN"/>
              <a:t>)</a:t>
            </a:r>
            <a:r>
              <a:rPr lang="zh-CN" altLang="en-US"/>
              <a:t>的被称为“汇</a:t>
            </a:r>
          </a:p>
          <a:p>
            <a:pPr eaLnBrk="1" hangingPunct="1"/>
            <a:r>
              <a:rPr lang="zh-CN" altLang="en-US"/>
              <a:t>编程序”；可以将高级语言“翻译”成目标程序</a:t>
            </a:r>
            <a:r>
              <a:rPr lang="en-US" altLang="zh-CN"/>
              <a:t>(</a:t>
            </a:r>
            <a:r>
              <a:rPr lang="zh-CN" altLang="en-US"/>
              <a:t>机器语言</a:t>
            </a:r>
            <a:r>
              <a:rPr lang="en-US" altLang="zh-CN"/>
              <a:t>)</a:t>
            </a:r>
            <a:r>
              <a:rPr lang="zh-CN" altLang="en-US"/>
              <a:t>的被称为</a:t>
            </a:r>
          </a:p>
          <a:p>
            <a:pPr eaLnBrk="1" hangingPunct="1"/>
            <a:r>
              <a:rPr lang="zh-CN" altLang="en-US"/>
              <a:t>“解释程序”或“编译程序”。世界上第一种计算机高级语言是诞生</a:t>
            </a:r>
          </a:p>
          <a:p>
            <a:pPr eaLnBrk="1" hangingPunct="1"/>
            <a:r>
              <a:rPr lang="zh-CN" altLang="en-US"/>
              <a:t>于</a:t>
            </a:r>
            <a:r>
              <a:rPr lang="en-US" altLang="zh-CN"/>
              <a:t>1954</a:t>
            </a:r>
            <a:r>
              <a:rPr lang="zh-CN" altLang="en-US"/>
              <a:t>年的</a:t>
            </a:r>
            <a:r>
              <a:rPr lang="en-US" altLang="zh-CN"/>
              <a:t>FORTRAN</a:t>
            </a:r>
            <a:r>
              <a:rPr lang="zh-CN" altLang="en-US"/>
              <a:t>语言。</a:t>
            </a:r>
          </a:p>
          <a:p>
            <a:pPr eaLnBrk="1" hangingPunct="1"/>
            <a:r>
              <a:rPr lang="en-US" altLang="zh-CN"/>
              <a:t>2.</a:t>
            </a:r>
            <a:r>
              <a:rPr lang="zh-CN" altLang="en-US"/>
              <a:t>计算机的高级语言包括早期的面向过程语言和上世纪</a:t>
            </a:r>
            <a:r>
              <a:rPr lang="en-US" altLang="zh-CN"/>
              <a:t>80</a:t>
            </a:r>
            <a:r>
              <a:rPr lang="zh-CN" altLang="en-US"/>
              <a:t>年代起的</a:t>
            </a:r>
          </a:p>
          <a:p>
            <a:pPr eaLnBrk="1" hangingPunct="1"/>
            <a:r>
              <a:rPr lang="zh-CN" altLang="en-US"/>
              <a:t>面向对象的语言。</a:t>
            </a:r>
          </a:p>
        </p:txBody>
      </p:sp>
    </p:spTree>
    <p:extLst>
      <p:ext uri="{BB962C8B-B14F-4D97-AF65-F5344CB8AC3E}">
        <p14:creationId xmlns:p14="http://schemas.microsoft.com/office/powerpoint/2010/main" val="216763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2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2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2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2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2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2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2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2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2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923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23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8" grpId="0" build="p"/>
      <p:bldP spid="159238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3935" name="Group 111"/>
          <p:cNvGraphicFramePr>
            <a:graphicFrameLocks noGrp="1"/>
          </p:cNvGraphicFramePr>
          <p:nvPr/>
        </p:nvGraphicFramePr>
        <p:xfrm>
          <a:off x="3048000" y="188913"/>
          <a:ext cx="6096000" cy="4064000"/>
        </p:xfrm>
        <a:graphic>
          <a:graphicData uri="http://schemas.openxmlformats.org/drawingml/2006/table">
            <a:tbl>
              <a:tblPr/>
              <a:tblGrid>
                <a:gridCol w="550863"/>
                <a:gridCol w="552450"/>
                <a:gridCol w="3384550"/>
                <a:gridCol w="1608137"/>
              </a:tblGrid>
              <a:tr h="4064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题号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答案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row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j:=j+1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s[i]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[1,1]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[m,n]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rowsum[i,0]:=0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ruwsum[i,j-1]+matrix[i,j]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area:=0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rowsum[i,last]-rowsum[i,first-1]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3936" name="Text Box 112"/>
          <p:cNvSpPr txBox="1">
            <a:spLocks noChangeArrowheads="1"/>
          </p:cNvSpPr>
          <p:nvPr/>
        </p:nvSpPr>
        <p:spPr bwMode="auto">
          <a:xfrm>
            <a:off x="1631950" y="4437063"/>
            <a:ext cx="90316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、考查简单字符串处理。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、本题解决最大子矩阵和所使用的算法：</a:t>
            </a:r>
          </a:p>
          <a:p>
            <a:pPr eaLnBrk="1" hangingPunct="1"/>
            <a:r>
              <a:rPr lang="en-US" altLang="zh-CN"/>
              <a:t>1.</a:t>
            </a:r>
            <a:r>
              <a:rPr lang="zh-CN" altLang="en-US"/>
              <a:t>计算数组</a:t>
            </a:r>
            <a:r>
              <a:rPr lang="en-US" altLang="zh-CN"/>
              <a:t>rowsum</a:t>
            </a:r>
            <a:r>
              <a:rPr lang="zh-CN" altLang="en-US"/>
              <a:t>；</a:t>
            </a:r>
          </a:p>
          <a:p>
            <a:pPr eaLnBrk="1" hangingPunct="1"/>
            <a:r>
              <a:rPr lang="en-US" altLang="zh-CN"/>
              <a:t>2.</a:t>
            </a:r>
            <a:r>
              <a:rPr lang="zh-CN" altLang="en-US"/>
              <a:t>枚举子矩阵的左边界</a:t>
            </a:r>
            <a:r>
              <a:rPr lang="en-US" altLang="zh-CN"/>
              <a:t>first</a:t>
            </a:r>
            <a:r>
              <a:rPr lang="zh-CN" altLang="en-US"/>
              <a:t>和右边界</a:t>
            </a:r>
            <a:r>
              <a:rPr lang="en-US" altLang="zh-CN"/>
              <a:t>last</a:t>
            </a:r>
            <a:r>
              <a:rPr lang="zh-CN" altLang="en-US"/>
              <a:t>，将原问题转化为求解一维</a:t>
            </a:r>
          </a:p>
          <a:p>
            <a:pPr eaLnBrk="1" hangingPunct="1"/>
            <a:r>
              <a:rPr lang="zh-CN" altLang="en-US"/>
              <a:t>的最大子段和问题，用贪心法即可解决。</a:t>
            </a:r>
          </a:p>
        </p:txBody>
      </p:sp>
    </p:spTree>
    <p:extLst>
      <p:ext uri="{BB962C8B-B14F-4D97-AF65-F5344CB8AC3E}">
        <p14:creationId xmlns:p14="http://schemas.microsoft.com/office/powerpoint/2010/main" val="32512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9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8" name="Rectangle 4"/>
          <p:cNvSpPr>
            <a:spLocks noChangeArrowheads="1"/>
          </p:cNvSpPr>
          <p:nvPr/>
        </p:nvSpPr>
        <p:spPr bwMode="auto">
          <a:xfrm>
            <a:off x="1631950" y="95251"/>
            <a:ext cx="8956298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面向过程就是分析出解决问题所需要的步骤，然后用函数把这些</a:t>
            </a:r>
          </a:p>
          <a:p>
            <a:pPr eaLnBrk="1" hangingPunct="1"/>
            <a:r>
              <a:rPr lang="zh-CN" altLang="en-US"/>
              <a:t>步骤一步一步实现，使用的时候一个一个依次调用就可以了。 面</a:t>
            </a:r>
          </a:p>
          <a:p>
            <a:pPr eaLnBrk="1" hangingPunct="1"/>
            <a:r>
              <a:rPr lang="zh-CN" altLang="en-US"/>
              <a:t>向对象是把构成问题事务分解成各个对象，建立对象的目的不是</a:t>
            </a:r>
          </a:p>
          <a:p>
            <a:pPr eaLnBrk="1" hangingPunct="1"/>
            <a:r>
              <a:rPr lang="zh-CN" altLang="en-US"/>
              <a:t>为了完成一个步骤，而是为了描叙某个事物在整个解决问题的步</a:t>
            </a:r>
          </a:p>
          <a:p>
            <a:pPr eaLnBrk="1" hangingPunct="1"/>
            <a:r>
              <a:rPr lang="zh-CN" altLang="en-US"/>
              <a:t>骤中的行为面向对象： 举个例子，盖一座大楼，你想到的是楼怎</a:t>
            </a:r>
          </a:p>
          <a:p>
            <a:pPr eaLnBrk="1" hangingPunct="1"/>
            <a:r>
              <a:rPr lang="zh-CN" altLang="en-US"/>
              <a:t>么盖，哪里要有柱子，哪里要有梁，哪里楼梯等等（这就是面向</a:t>
            </a:r>
          </a:p>
          <a:p>
            <a:pPr eaLnBrk="1" hangingPunct="1"/>
            <a:r>
              <a:rPr lang="zh-CN" altLang="en-US"/>
              <a:t>对象），至于柱子该怎么建，用什么建，方的圆的，等等，这就</a:t>
            </a:r>
          </a:p>
          <a:p>
            <a:pPr eaLnBrk="1" hangingPunct="1"/>
            <a:r>
              <a:rPr lang="zh-CN" altLang="en-US"/>
              <a:t>是面向过程。 用面向对象思考问题更符合我们人的思考方式。 其</a:t>
            </a:r>
          </a:p>
          <a:p>
            <a:pPr eaLnBrk="1" hangingPunct="1"/>
            <a:r>
              <a:rPr lang="zh-CN" altLang="en-US"/>
              <a:t>实我们人现实生活中都是在面向对象。比如：去饭店吃饭，你只</a:t>
            </a:r>
          </a:p>
          <a:p>
            <a:pPr eaLnBrk="1" hangingPunct="1"/>
            <a:r>
              <a:rPr lang="zh-CN" altLang="en-US"/>
              <a:t>要说明吃什么就可以了，有必要还了解这个菜是怎么做的，是哪</a:t>
            </a:r>
          </a:p>
          <a:p>
            <a:pPr eaLnBrk="1" hangingPunct="1"/>
            <a:r>
              <a:rPr lang="zh-CN" altLang="en-US"/>
              <a:t>里来的，怎么去种这个菜吗？ 面向对象也可以说是从宏观方面思</a:t>
            </a:r>
          </a:p>
          <a:p>
            <a:pPr eaLnBrk="1" hangingPunct="1"/>
            <a:r>
              <a:rPr lang="zh-CN" altLang="en-US"/>
              <a:t>考问题，而面向过程可以说是从细节处思考问题。在面向对象中</a:t>
            </a:r>
          </a:p>
          <a:p>
            <a:pPr eaLnBrk="1" hangingPunct="1"/>
            <a:r>
              <a:rPr lang="zh-CN" altLang="en-US"/>
              <a:t>，也存在面向过程。</a:t>
            </a:r>
          </a:p>
          <a:p>
            <a:pPr eaLnBrk="1" hangingPunct="1"/>
            <a:r>
              <a:rPr lang="zh-CN" altLang="en-US"/>
              <a:t>面向过程语言有：</a:t>
            </a:r>
            <a:r>
              <a:rPr lang="en-US" altLang="zh-CN"/>
              <a:t>FORTRAN</a:t>
            </a:r>
            <a:r>
              <a:rPr lang="zh-CN" altLang="en-US"/>
              <a:t>、</a:t>
            </a:r>
            <a:r>
              <a:rPr lang="en-US" altLang="zh-CN"/>
              <a:t>ALGOL60</a:t>
            </a:r>
            <a:r>
              <a:rPr lang="zh-CN" altLang="en-US"/>
              <a:t>、</a:t>
            </a:r>
            <a:r>
              <a:rPr lang="en-US" altLang="zh-CN"/>
              <a:t>COBOL</a:t>
            </a:r>
            <a:r>
              <a:rPr lang="zh-CN" altLang="en-US"/>
              <a:t>、</a:t>
            </a:r>
            <a:r>
              <a:rPr lang="en-US" altLang="zh-CN"/>
              <a:t>BASIC</a:t>
            </a:r>
            <a:r>
              <a:rPr lang="zh-CN" altLang="en-US"/>
              <a:t>、</a:t>
            </a:r>
          </a:p>
          <a:p>
            <a:pPr eaLnBrk="1" hangingPunct="1"/>
            <a:r>
              <a:rPr lang="en-US" altLang="zh-CN"/>
              <a:t>LISP</a:t>
            </a:r>
            <a:r>
              <a:rPr lang="zh-CN" altLang="en-US"/>
              <a:t>、</a:t>
            </a:r>
            <a:r>
              <a:rPr lang="en-US" altLang="zh-CN"/>
              <a:t>LOGO</a:t>
            </a:r>
            <a:r>
              <a:rPr lang="zh-CN" altLang="en-US"/>
              <a:t>、</a:t>
            </a:r>
            <a:r>
              <a:rPr lang="en-US" altLang="zh-CN"/>
              <a:t>PL/1</a:t>
            </a:r>
            <a:r>
              <a:rPr lang="zh-CN" altLang="en-US"/>
              <a:t>、</a:t>
            </a:r>
            <a:r>
              <a:rPr lang="en-US" altLang="zh-CN"/>
              <a:t>Pascal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PROLOG</a:t>
            </a:r>
            <a:r>
              <a:rPr lang="zh-CN" altLang="en-US"/>
              <a:t>、</a:t>
            </a:r>
            <a:r>
              <a:rPr lang="en-US" altLang="zh-CN"/>
              <a:t>Ada</a:t>
            </a:r>
            <a:r>
              <a:rPr lang="zh-CN" altLang="en-US"/>
              <a:t>等。</a:t>
            </a:r>
          </a:p>
          <a:p>
            <a:pPr eaLnBrk="1" hangingPunct="1"/>
            <a:r>
              <a:rPr lang="zh-CN" altLang="en-US"/>
              <a:t>面向对象的语言有：</a:t>
            </a:r>
            <a:r>
              <a:rPr lang="en-US" altLang="zh-CN"/>
              <a:t>simula 67</a:t>
            </a:r>
            <a:r>
              <a:rPr lang="zh-CN" altLang="en-US"/>
              <a:t>、</a:t>
            </a:r>
            <a:r>
              <a:rPr lang="en-US" altLang="zh-CN"/>
              <a:t>Smalltalk</a:t>
            </a:r>
            <a:r>
              <a:rPr lang="zh-CN" altLang="en-US"/>
              <a:t>、</a:t>
            </a:r>
            <a:r>
              <a:rPr lang="en-US" altLang="zh-CN"/>
              <a:t>EIFFEL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</a:p>
          <a:p>
            <a:pPr eaLnBrk="1" hangingPunct="1"/>
            <a:r>
              <a:rPr lang="zh-CN" altLang="en-US"/>
              <a:t>、</a:t>
            </a:r>
            <a:r>
              <a:rPr lang="en-US" altLang="zh-CN"/>
              <a:t>C#</a:t>
            </a:r>
            <a:r>
              <a:rPr lang="zh-CN" altLang="en-US"/>
              <a:t>等。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、选</a:t>
            </a:r>
            <a:r>
              <a:rPr lang="en-US" altLang="zh-CN"/>
              <a:t>D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378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3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3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3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3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3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3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3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93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3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3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3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93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93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1631950" y="115889"/>
            <a:ext cx="902683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计算机存储容量的单位有：</a:t>
            </a:r>
          </a:p>
          <a:p>
            <a:pPr eaLnBrk="1" hangingPunct="1"/>
            <a:r>
              <a:rPr lang="en-US" altLang="zh-CN"/>
              <a:t>1b</a:t>
            </a:r>
            <a:r>
              <a:rPr lang="zh-CN" altLang="en-US"/>
              <a:t>，即一个二进制位，可以存放一位二进制数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，是计算机存</a:t>
            </a:r>
          </a:p>
          <a:p>
            <a:pPr eaLnBrk="1" hangingPunct="1"/>
            <a:r>
              <a:rPr lang="zh-CN" altLang="en-US"/>
              <a:t>储容量的最小单位。</a:t>
            </a:r>
          </a:p>
          <a:p>
            <a:pPr eaLnBrk="1" hangingPunct="1"/>
            <a:r>
              <a:rPr lang="en-US" altLang="zh-CN"/>
              <a:t>1B=8b</a:t>
            </a:r>
            <a:r>
              <a:rPr lang="zh-CN" altLang="en-US"/>
              <a:t>。即一个字节，可以存放一个八位二进制数，是计算机存储</a:t>
            </a:r>
          </a:p>
          <a:p>
            <a:pPr eaLnBrk="1" hangingPunct="1"/>
            <a:r>
              <a:rPr lang="zh-CN" altLang="en-US"/>
              <a:t>容量的基本单位。</a:t>
            </a:r>
          </a:p>
          <a:p>
            <a:pPr eaLnBrk="1" hangingPunct="1"/>
            <a:r>
              <a:rPr lang="en-US" altLang="zh-CN"/>
              <a:t>1KB=1024B=2</a:t>
            </a:r>
            <a:r>
              <a:rPr lang="en-US" altLang="zh-CN" baseline="30000"/>
              <a:t>10</a:t>
            </a:r>
            <a:r>
              <a:rPr lang="en-US" altLang="zh-CN"/>
              <a:t>B</a:t>
            </a:r>
            <a:r>
              <a:rPr lang="zh-CN" altLang="en-US"/>
              <a:t>。</a:t>
            </a:r>
            <a:r>
              <a:rPr lang="en-US" altLang="zh-CN"/>
              <a:t>1MB=1024KB=2</a:t>
            </a:r>
            <a:r>
              <a:rPr lang="en-US" altLang="zh-CN" baseline="30000"/>
              <a:t>20</a:t>
            </a:r>
            <a:r>
              <a:rPr lang="en-US" altLang="zh-CN"/>
              <a:t>B</a:t>
            </a:r>
            <a:r>
              <a:rPr lang="zh-CN" altLang="en-US"/>
              <a:t>。</a:t>
            </a:r>
            <a:r>
              <a:rPr lang="en-US" altLang="zh-CN"/>
              <a:t>1GB=1024MB=2</a:t>
            </a:r>
            <a:r>
              <a:rPr lang="en-US" altLang="zh-CN" baseline="30000"/>
              <a:t>30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1TB=1024GB=2</a:t>
            </a:r>
            <a:r>
              <a:rPr lang="en-US" altLang="zh-CN" baseline="30000"/>
              <a:t>40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、选</a:t>
            </a:r>
            <a:r>
              <a:rPr lang="en-US" altLang="zh-CN"/>
              <a:t>D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4</a:t>
            </a:r>
            <a:r>
              <a:rPr lang="zh-CN" altLang="en-US"/>
              <a:t>、选</a:t>
            </a:r>
            <a:r>
              <a:rPr lang="en-US" altLang="zh-CN"/>
              <a:t>D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5</a:t>
            </a:r>
            <a:r>
              <a:rPr lang="zh-CN" altLang="en-US"/>
              <a:t>、选</a:t>
            </a:r>
            <a:r>
              <a:rPr lang="en-US" altLang="zh-CN"/>
              <a:t>C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操作系统</a:t>
            </a:r>
            <a:r>
              <a:rPr lang="en-US" altLang="zh-CN"/>
              <a:t>(Operating System</a:t>
            </a:r>
            <a:r>
              <a:rPr lang="zh-CN" altLang="en-US"/>
              <a:t>，简称</a:t>
            </a:r>
            <a:r>
              <a:rPr lang="en-US" altLang="zh-CN"/>
              <a:t>OS)</a:t>
            </a:r>
            <a:r>
              <a:rPr lang="zh-CN" altLang="en-US"/>
              <a:t>是一管理电脑硬件与软件资</a:t>
            </a:r>
          </a:p>
          <a:p>
            <a:pPr eaLnBrk="1" hangingPunct="1"/>
            <a:r>
              <a:rPr lang="zh-CN" altLang="en-US"/>
              <a:t>源的程序，同时也是计算机系统的内核与基石。操作系统是一个</a:t>
            </a:r>
          </a:p>
          <a:p>
            <a:pPr eaLnBrk="1" hangingPunct="1"/>
            <a:r>
              <a:rPr lang="zh-CN" altLang="en-US"/>
              <a:t>庞大的管理控制程序，大致包括</a:t>
            </a:r>
            <a:r>
              <a:rPr lang="en-US" altLang="zh-CN"/>
              <a:t>5</a:t>
            </a:r>
            <a:r>
              <a:rPr lang="zh-CN" altLang="en-US"/>
              <a:t>个方面的管理功能</a:t>
            </a:r>
            <a:r>
              <a:rPr lang="en-US" altLang="zh-CN"/>
              <a:t>:</a:t>
            </a:r>
            <a:r>
              <a:rPr lang="zh-CN" altLang="en-US"/>
              <a:t>进程与处理</a:t>
            </a:r>
          </a:p>
          <a:p>
            <a:pPr eaLnBrk="1" hangingPunct="1"/>
            <a:r>
              <a:rPr lang="zh-CN" altLang="en-US"/>
              <a:t>机管理、作业管理、存储管理、设备管理、文件管理。目前微机</a:t>
            </a:r>
          </a:p>
          <a:p>
            <a:pPr eaLnBrk="1" hangingPunct="1"/>
            <a:r>
              <a:rPr lang="zh-CN" altLang="en-US"/>
              <a:t>上常见的操作系统有</a:t>
            </a:r>
            <a:r>
              <a:rPr lang="en-US" altLang="zh-CN"/>
              <a:t>DOS</a:t>
            </a:r>
            <a:r>
              <a:rPr lang="zh-CN" altLang="en-US"/>
              <a:t>、</a:t>
            </a:r>
            <a:r>
              <a:rPr lang="en-US" altLang="zh-CN"/>
              <a:t>OS/2</a:t>
            </a:r>
            <a:r>
              <a:rPr lang="zh-CN" altLang="en-US"/>
              <a:t>、</a:t>
            </a:r>
            <a:r>
              <a:rPr lang="en-US" altLang="zh-CN"/>
              <a:t>UNIX</a:t>
            </a:r>
            <a:r>
              <a:rPr lang="zh-CN" altLang="en-US"/>
              <a:t>、</a:t>
            </a:r>
            <a:r>
              <a:rPr lang="en-US" altLang="zh-CN"/>
              <a:t>XENIX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、</a:t>
            </a:r>
          </a:p>
          <a:p>
            <a:pPr eaLnBrk="1" hangingPunct="1"/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Netware</a:t>
            </a:r>
            <a:r>
              <a:rPr lang="zh-CN" altLang="en-US"/>
              <a:t>等。 </a:t>
            </a:r>
          </a:p>
          <a:p>
            <a:pPr eaLnBrk="1" hangingPunct="1"/>
            <a:r>
              <a:rPr lang="zh-CN" altLang="en-US"/>
              <a:t>目前手机的操作系统主要有谷歌</a:t>
            </a:r>
            <a:r>
              <a:rPr lang="en-US" altLang="zh-CN"/>
              <a:t>android</a:t>
            </a:r>
            <a:r>
              <a:rPr lang="zh-CN" altLang="en-US"/>
              <a:t>系统，主流版本</a:t>
            </a:r>
            <a:r>
              <a:rPr lang="en-US" altLang="zh-CN"/>
              <a:t>2.2</a:t>
            </a:r>
            <a:r>
              <a:rPr lang="zh-CN" altLang="en-US"/>
              <a:t>。微软</a:t>
            </a:r>
          </a:p>
          <a:p>
            <a:pPr eaLnBrk="1" hangingPunct="1"/>
            <a:r>
              <a:rPr lang="en-US" altLang="zh-CN"/>
              <a:t>WM6</a:t>
            </a:r>
            <a:r>
              <a:rPr lang="zh-CN" altLang="en-US"/>
              <a:t>、</a:t>
            </a:r>
            <a:r>
              <a:rPr lang="en-US" altLang="zh-CN"/>
              <a:t>WM7</a:t>
            </a:r>
            <a:r>
              <a:rPr lang="zh-CN" altLang="en-US"/>
              <a:t>系统，主流版本</a:t>
            </a:r>
            <a:r>
              <a:rPr lang="en-US" altLang="zh-CN"/>
              <a:t>6.5</a:t>
            </a:r>
            <a:r>
              <a:rPr lang="zh-CN" altLang="en-US"/>
              <a:t>。苹果</a:t>
            </a:r>
            <a:r>
              <a:rPr lang="en-US" altLang="zh-CN"/>
              <a:t>IOS</a:t>
            </a:r>
            <a:r>
              <a:rPr lang="zh-CN" altLang="en-US"/>
              <a:t>系统等。</a:t>
            </a:r>
          </a:p>
        </p:txBody>
      </p:sp>
    </p:spTree>
    <p:extLst>
      <p:ext uri="{BB962C8B-B14F-4D97-AF65-F5344CB8AC3E}">
        <p14:creationId xmlns:p14="http://schemas.microsoft.com/office/powerpoint/2010/main" val="338395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4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4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4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4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4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4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4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943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43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43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43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943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943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437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6" name="Text Box 4"/>
          <p:cNvSpPr txBox="1">
            <a:spLocks noChangeArrowheads="1"/>
          </p:cNvSpPr>
          <p:nvPr/>
        </p:nvSpPr>
        <p:spPr bwMode="auto">
          <a:xfrm>
            <a:off x="1631950" y="101601"/>
            <a:ext cx="8972328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r>
              <a:rPr lang="zh-CN" altLang="en-US"/>
              <a:t>、选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总线</a:t>
            </a:r>
            <a:r>
              <a:rPr lang="en-US" altLang="zh-CN"/>
              <a:t>(Bus)</a:t>
            </a:r>
            <a:r>
              <a:rPr lang="zh-CN" altLang="en-US"/>
              <a:t>是计算机各种功能部件之间传送信息的公共通信干线，</a:t>
            </a:r>
          </a:p>
          <a:p>
            <a:pPr eaLnBrk="1" hangingPunct="1"/>
            <a:r>
              <a:rPr lang="zh-CN" altLang="en-US"/>
              <a:t>它是由导线组成的传输线束， 按照计算机所传输的信息种类，计</a:t>
            </a:r>
          </a:p>
          <a:p>
            <a:pPr eaLnBrk="1" hangingPunct="1"/>
            <a:r>
              <a:rPr lang="zh-CN" altLang="en-US"/>
              <a:t>算机的总线可以划分为数据总线、地址总线和控制总线，分别用</a:t>
            </a:r>
          </a:p>
          <a:p>
            <a:pPr eaLnBrk="1" hangingPunct="1"/>
            <a:r>
              <a:rPr lang="zh-CN" altLang="en-US"/>
              <a:t>来传输数据、数据地址和控制信号。总线是一种内部结构，它是</a:t>
            </a:r>
          </a:p>
          <a:p>
            <a:pPr eaLnBrk="1" hangingPunct="1"/>
            <a:r>
              <a:rPr lang="en-US" altLang="zh-CN"/>
              <a:t>CPU</a:t>
            </a:r>
            <a:r>
              <a:rPr lang="zh-CN" altLang="en-US"/>
              <a:t>、内存、输入、输出设备传递信息的公用通道，主机的各个</a:t>
            </a:r>
          </a:p>
          <a:p>
            <a:pPr eaLnBrk="1" hangingPunct="1"/>
            <a:r>
              <a:rPr lang="zh-CN" altLang="en-US"/>
              <a:t>部件通过总线相连接，外部设备通过相应的接口电路再与总线相</a:t>
            </a:r>
          </a:p>
          <a:p>
            <a:pPr eaLnBrk="1" hangingPunct="1"/>
            <a:r>
              <a:rPr lang="zh-CN" altLang="en-US"/>
              <a:t>连接，从而形成了计算机硬件系统。在计算机系统中，各个部件</a:t>
            </a:r>
          </a:p>
          <a:p>
            <a:pPr eaLnBrk="1" hangingPunct="1"/>
            <a:r>
              <a:rPr lang="zh-CN" altLang="en-US"/>
              <a:t>之间传送信息的公共通路叫总线，微型计算机是以总线结构来连</a:t>
            </a:r>
          </a:p>
          <a:p>
            <a:pPr eaLnBrk="1" hangingPunct="1"/>
            <a:r>
              <a:rPr lang="zh-CN" altLang="en-US"/>
              <a:t>接各个功能部件的。</a:t>
            </a:r>
          </a:p>
          <a:p>
            <a:pPr eaLnBrk="1" hangingPunct="1"/>
            <a:r>
              <a:rPr lang="en-US" altLang="zh-CN"/>
              <a:t>8</a:t>
            </a:r>
            <a:r>
              <a:rPr lang="zh-CN" altLang="en-US"/>
              <a:t>、选</a:t>
            </a:r>
            <a:r>
              <a:rPr lang="en-US" altLang="zh-CN"/>
              <a:t>A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SMTP</a:t>
            </a:r>
            <a:r>
              <a:rPr lang="zh-CN" altLang="en-US"/>
              <a:t>全称</a:t>
            </a:r>
            <a:r>
              <a:rPr lang="en-US" altLang="zh-CN"/>
              <a:t>Simple Mail Transfer Protocol</a:t>
            </a:r>
            <a:r>
              <a:rPr lang="zh-CN" altLang="en-US"/>
              <a:t>，即简单邮件传输协议。</a:t>
            </a:r>
          </a:p>
          <a:p>
            <a:pPr eaLnBrk="1" hangingPunct="1"/>
            <a:r>
              <a:rPr lang="en-US" altLang="zh-CN"/>
              <a:t>UDP</a:t>
            </a:r>
            <a:r>
              <a:rPr lang="zh-CN" altLang="en-US"/>
              <a:t>是</a:t>
            </a:r>
            <a:r>
              <a:rPr lang="en-US" altLang="zh-CN"/>
              <a:t>User Datagram Protocol</a:t>
            </a:r>
            <a:r>
              <a:rPr lang="zh-CN" altLang="en-US"/>
              <a:t>，为与</a:t>
            </a:r>
            <a:r>
              <a:rPr lang="en-US" altLang="zh-CN"/>
              <a:t>TCP</a:t>
            </a:r>
            <a:r>
              <a:rPr lang="zh-CN" altLang="en-US"/>
              <a:t>协议相对应的一种高效但</a:t>
            </a:r>
          </a:p>
          <a:p>
            <a:pPr eaLnBrk="1" hangingPunct="1"/>
            <a:r>
              <a:rPr lang="zh-CN" altLang="en-US"/>
              <a:t>不可靠的协议。</a:t>
            </a:r>
            <a:r>
              <a:rPr lang="en-US" altLang="zh-CN"/>
              <a:t>P2P</a:t>
            </a:r>
            <a:r>
              <a:rPr lang="zh-CN" altLang="en-US"/>
              <a:t>是</a:t>
            </a:r>
            <a:r>
              <a:rPr lang="en-US" altLang="zh-CN"/>
              <a:t>Peer to Peer</a:t>
            </a:r>
            <a:r>
              <a:rPr lang="zh-CN" altLang="en-US"/>
              <a:t>，为专用集中服务器的对等传输</a:t>
            </a:r>
          </a:p>
          <a:p>
            <a:pPr eaLnBrk="1" hangingPunct="1"/>
            <a:r>
              <a:rPr lang="zh-CN" altLang="en-US"/>
              <a:t>协议。</a:t>
            </a:r>
            <a:r>
              <a:rPr lang="en-US" altLang="zh-CN"/>
              <a:t>TTP</a:t>
            </a:r>
            <a:r>
              <a:rPr lang="zh-CN" altLang="en-US"/>
              <a:t>是</a:t>
            </a:r>
            <a:r>
              <a:rPr lang="en-US" altLang="zh-CN"/>
              <a:t>File Transfer Protocol</a:t>
            </a:r>
            <a:r>
              <a:rPr lang="zh-CN" altLang="en-US"/>
              <a:t>，为文件传输协议。</a:t>
            </a:r>
            <a:endParaRPr lang="en-US" altLang="zh-CN"/>
          </a:p>
          <a:p>
            <a:pPr eaLnBrk="1" hangingPunct="1"/>
            <a:r>
              <a:rPr lang="en-US" altLang="zh-CN"/>
              <a:t>10</a:t>
            </a:r>
            <a:r>
              <a:rPr lang="zh-CN" altLang="en-US"/>
              <a:t>、选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链表的特点是逻辑上连续，但实际存储并不一定连续，每一个结</a:t>
            </a:r>
          </a:p>
          <a:p>
            <a:pPr eaLnBrk="1" hangingPunct="1"/>
            <a:r>
              <a:rPr lang="zh-CN" altLang="en-US"/>
              <a:t>点都至少有一个指针域，其内容为下一个结点的地址，所以，必</a:t>
            </a:r>
          </a:p>
        </p:txBody>
      </p:sp>
    </p:spTree>
    <p:extLst>
      <p:ext uri="{BB962C8B-B14F-4D97-AF65-F5344CB8AC3E}">
        <p14:creationId xmlns:p14="http://schemas.microsoft.com/office/powerpoint/2010/main" val="36650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5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5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5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5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5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95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5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5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53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953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953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3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9" name="Text Box 5"/>
          <p:cNvSpPr txBox="1">
            <a:spLocks noChangeArrowheads="1"/>
          </p:cNvSpPr>
          <p:nvPr/>
        </p:nvSpPr>
        <p:spPr bwMode="auto">
          <a:xfrm>
            <a:off x="1646239" y="115888"/>
            <a:ext cx="88841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须按顺序访问链表中的结点，而不能随机访问。</a:t>
            </a:r>
          </a:p>
          <a:p>
            <a:pPr eaLnBrk="1" hangingPunct="1"/>
            <a:r>
              <a:rPr lang="en-US" altLang="zh-CN"/>
              <a:t>11</a:t>
            </a:r>
            <a:r>
              <a:rPr lang="zh-CN" altLang="en-US"/>
              <a:t>、选</a:t>
            </a:r>
            <a:r>
              <a:rPr lang="en-US" altLang="zh-CN"/>
              <a:t>D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八位二进制数所表示的无符号十进制整数的范围是</a:t>
            </a:r>
            <a:r>
              <a:rPr lang="en-US" altLang="zh-CN"/>
              <a:t>0~255</a:t>
            </a:r>
            <a:r>
              <a:rPr lang="zh-CN" altLang="en-US"/>
              <a:t>，故</a:t>
            </a:r>
            <a:r>
              <a:rPr lang="en-US" altLang="zh-CN"/>
              <a:t>A</a:t>
            </a:r>
            <a:r>
              <a:rPr lang="zh-CN" altLang="en-US"/>
              <a:t>、</a:t>
            </a:r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淘汰，又二进制数与八进制数之间可以十分方便的进行转换，</a:t>
            </a:r>
          </a:p>
          <a:p>
            <a:pPr eaLnBrk="1" hangingPunct="1"/>
            <a:r>
              <a:rPr lang="zh-CN" altLang="en-US"/>
              <a:t>即三位二进制数对应一位八进制数，所以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11111111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17675" y="2420938"/>
            <a:ext cx="1411288" cy="620712"/>
            <a:chOff x="122" y="1525"/>
            <a:chExt cx="889" cy="391"/>
          </a:xfrm>
        </p:grpSpPr>
        <p:sp>
          <p:nvSpPr>
            <p:cNvPr id="798725" name="AutoShape 6"/>
            <p:cNvSpPr>
              <a:spLocks/>
            </p:cNvSpPr>
            <p:nvPr/>
          </p:nvSpPr>
          <p:spPr bwMode="auto">
            <a:xfrm rot="16200000">
              <a:off x="816" y="1421"/>
              <a:ext cx="91" cy="299"/>
            </a:xfrm>
            <a:prstGeom prst="leftBrace">
              <a:avLst>
                <a:gd name="adj1" fmla="val 2078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726" name="AutoShape 7"/>
            <p:cNvSpPr>
              <a:spLocks/>
            </p:cNvSpPr>
            <p:nvPr/>
          </p:nvSpPr>
          <p:spPr bwMode="auto">
            <a:xfrm rot="16200000">
              <a:off x="226" y="1421"/>
              <a:ext cx="91" cy="299"/>
            </a:xfrm>
            <a:prstGeom prst="leftBrace">
              <a:avLst>
                <a:gd name="adj1" fmla="val 2078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727" name="AutoShape 8"/>
            <p:cNvSpPr>
              <a:spLocks/>
            </p:cNvSpPr>
            <p:nvPr/>
          </p:nvSpPr>
          <p:spPr bwMode="auto">
            <a:xfrm rot="16200000">
              <a:off x="521" y="1421"/>
              <a:ext cx="91" cy="299"/>
            </a:xfrm>
            <a:prstGeom prst="leftBrace">
              <a:avLst>
                <a:gd name="adj1" fmla="val 2078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728" name="Text Box 9"/>
            <p:cNvSpPr txBox="1">
              <a:spLocks noChangeArrowheads="1"/>
            </p:cNvSpPr>
            <p:nvPr/>
          </p:nvSpPr>
          <p:spPr bwMode="auto">
            <a:xfrm>
              <a:off x="191" y="1628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3    7    7</a:t>
              </a:r>
            </a:p>
          </p:txBody>
        </p:sp>
      </p:grpSp>
      <p:sp>
        <p:nvSpPr>
          <p:cNvPr id="1608715" name="Text Box 11"/>
          <p:cNvSpPr txBox="1">
            <a:spLocks noChangeArrowheads="1"/>
          </p:cNvSpPr>
          <p:nvPr/>
        </p:nvSpPr>
        <p:spPr bwMode="auto">
          <a:xfrm>
            <a:off x="1611314" y="2944813"/>
            <a:ext cx="892263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  <a:r>
              <a:rPr lang="en-US" altLang="zh-CN"/>
              <a:t>11111111</a:t>
            </a:r>
            <a:r>
              <a:rPr lang="en-US" altLang="zh-CN" baseline="-25000"/>
              <a:t>(2)</a:t>
            </a:r>
            <a:r>
              <a:rPr lang="en-US" altLang="zh-CN"/>
              <a:t>=377</a:t>
            </a:r>
            <a:r>
              <a:rPr lang="en-US" altLang="zh-CN" baseline="-25000"/>
              <a:t>(8)</a:t>
            </a:r>
          </a:p>
          <a:p>
            <a:pPr eaLnBrk="1" hangingPunct="1"/>
            <a:r>
              <a:rPr lang="en-US" altLang="zh-CN"/>
              <a:t>12</a:t>
            </a:r>
            <a:r>
              <a:rPr lang="zh-CN" altLang="en-US"/>
              <a:t>、选</a:t>
            </a:r>
            <a:r>
              <a:rPr lang="en-US" altLang="zh-CN"/>
              <a:t>C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IP</a:t>
            </a:r>
            <a:r>
              <a:rPr lang="zh-CN" altLang="en-US"/>
              <a:t>地址中的</a:t>
            </a:r>
            <a:r>
              <a:rPr lang="en-US" altLang="zh-CN"/>
              <a:t>4</a:t>
            </a:r>
            <a:r>
              <a:rPr lang="zh-CN" altLang="en-US"/>
              <a:t>段数据均为八位二进制数，因此每段数字的范围</a:t>
            </a:r>
          </a:p>
          <a:p>
            <a:pPr eaLnBrk="1" hangingPunct="1"/>
            <a:r>
              <a:rPr lang="zh-CN" altLang="en-US"/>
              <a:t>均在</a:t>
            </a:r>
            <a:r>
              <a:rPr lang="en-US" altLang="zh-CN"/>
              <a:t>0~255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13</a:t>
            </a:r>
            <a:r>
              <a:rPr lang="zh-CN" altLang="en-US"/>
              <a:t>、选</a:t>
            </a:r>
            <a:r>
              <a:rPr lang="en-US" altLang="zh-CN"/>
              <a:t>C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Pascal</a:t>
            </a:r>
            <a:r>
              <a:rPr lang="zh-CN" altLang="en-US"/>
              <a:t>中的</a:t>
            </a:r>
            <a:r>
              <a:rPr lang="en-US" altLang="zh-CN"/>
              <a:t>div</a:t>
            </a:r>
            <a:r>
              <a:rPr lang="zh-CN" altLang="en-US"/>
              <a:t>是整除运算。故</a:t>
            </a:r>
            <a:r>
              <a:rPr lang="en-US" altLang="zh-CN"/>
              <a:t>1 div 10,1 div 9</a:t>
            </a:r>
            <a:r>
              <a:rPr lang="zh-CN" altLang="en-US"/>
              <a:t>，</a:t>
            </a:r>
            <a:r>
              <a:rPr lang="en-US" altLang="zh-CN"/>
              <a:t>……</a:t>
            </a:r>
            <a:r>
              <a:rPr lang="zh-CN" altLang="en-US"/>
              <a:t>，</a:t>
            </a:r>
            <a:r>
              <a:rPr lang="en-US" altLang="zh-CN"/>
              <a:t>1 div 2</a:t>
            </a:r>
            <a:r>
              <a:rPr lang="zh-CN" altLang="en-US"/>
              <a:t>的结</a:t>
            </a:r>
          </a:p>
          <a:p>
            <a:pPr eaLnBrk="1" hangingPunct="1"/>
            <a:r>
              <a:rPr lang="zh-CN" altLang="en-US"/>
              <a:t>果都为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14</a:t>
            </a:r>
            <a:r>
              <a:rPr lang="zh-CN" altLang="en-US"/>
              <a:t>、选</a:t>
            </a:r>
            <a:r>
              <a:rPr lang="en-US" altLang="zh-CN"/>
              <a:t>C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15</a:t>
            </a:r>
            <a:r>
              <a:rPr lang="zh-CN" altLang="en-US"/>
              <a:t>、选</a:t>
            </a:r>
            <a:r>
              <a:rPr lang="en-US" altLang="zh-CN"/>
              <a:t>B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en-US" altLang="zh-CN"/>
              <a:t>16</a:t>
            </a:r>
            <a:r>
              <a:rPr lang="zh-CN" altLang="en-US"/>
              <a:t>、选</a:t>
            </a:r>
            <a:r>
              <a:rPr lang="en-US" altLang="zh-CN"/>
              <a:t>A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89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8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8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8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8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08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8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08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08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8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08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709" grpId="0" build="p"/>
      <p:bldP spid="1608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2" name="Text Box 4"/>
          <p:cNvSpPr txBox="1">
            <a:spLocks noChangeArrowheads="1"/>
          </p:cNvSpPr>
          <p:nvPr/>
        </p:nvSpPr>
        <p:spPr bwMode="auto">
          <a:xfrm>
            <a:off x="1636713" y="115889"/>
            <a:ext cx="880241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</a:t>
            </a:r>
            <a:r>
              <a:rPr lang="zh-CN" altLang="en-US"/>
              <a:t>层满二叉树结点数的计算公式为</a:t>
            </a:r>
            <a:r>
              <a:rPr lang="en-US" altLang="zh-CN"/>
              <a:t>2</a:t>
            </a:r>
            <a:r>
              <a:rPr lang="en-US" altLang="zh-CN" baseline="30000"/>
              <a:t>5</a:t>
            </a:r>
            <a:r>
              <a:rPr lang="en-US" altLang="zh-CN"/>
              <a:t>-1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17</a:t>
            </a:r>
            <a:r>
              <a:rPr lang="zh-CN" altLang="en-US"/>
              <a:t>、选</a:t>
            </a:r>
            <a:r>
              <a:rPr lang="en-US" altLang="zh-CN"/>
              <a:t>C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18</a:t>
            </a:r>
            <a:r>
              <a:rPr lang="zh-CN" altLang="en-US"/>
              <a:t>、选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在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en-US" altLang="zh-CN"/>
              <a:t>-1</a:t>
            </a:r>
            <a:r>
              <a:rPr lang="zh-CN" altLang="en-US"/>
              <a:t>个元素中采用折半搜索，最大比较次数为</a:t>
            </a:r>
            <a:r>
              <a:rPr lang="en-US" altLang="zh-CN"/>
              <a:t>n</a:t>
            </a:r>
            <a:r>
              <a:rPr lang="zh-CN" altLang="en-US"/>
              <a:t>次。而</a:t>
            </a:r>
            <a:r>
              <a:rPr lang="en-US" altLang="zh-CN"/>
              <a:t>2</a:t>
            </a:r>
            <a:r>
              <a:rPr lang="en-US" altLang="zh-CN" baseline="30000"/>
              <a:t>6</a:t>
            </a:r>
            <a:r>
              <a:rPr lang="en-US" altLang="zh-CN"/>
              <a:t>-1=63&lt;</a:t>
            </a:r>
          </a:p>
          <a:p>
            <a:pPr eaLnBrk="1" hangingPunct="1"/>
            <a:r>
              <a:rPr lang="en-US" altLang="zh-CN"/>
              <a:t>100&lt;127=2</a:t>
            </a:r>
            <a:r>
              <a:rPr lang="en-US" altLang="zh-CN" baseline="30000"/>
              <a:t>7</a:t>
            </a:r>
            <a:r>
              <a:rPr lang="en-US" altLang="zh-CN"/>
              <a:t>-1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19</a:t>
            </a:r>
            <a:r>
              <a:rPr lang="zh-CN" altLang="en-US"/>
              <a:t>、选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20</a:t>
            </a:r>
            <a:r>
              <a:rPr lang="zh-CN" altLang="en-US"/>
              <a:t>、选</a:t>
            </a:r>
            <a:r>
              <a:rPr lang="en-US" altLang="zh-CN"/>
              <a:t>C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菲尔兹奖是数学领域的奖项，普利策奖是新闻领域的奖项，诺贝</a:t>
            </a:r>
          </a:p>
          <a:p>
            <a:pPr eaLnBrk="1" hangingPunct="1"/>
            <a:r>
              <a:rPr lang="zh-CN" altLang="en-US"/>
              <a:t>尔奖只设有物理、化学、生物或医学、文学、和平、经济，没有</a:t>
            </a:r>
          </a:p>
          <a:p>
            <a:pPr eaLnBrk="1" hangingPunct="1"/>
            <a:r>
              <a:rPr lang="zh-CN" altLang="en-US"/>
              <a:t>计算机。</a:t>
            </a:r>
          </a:p>
          <a:p>
            <a:pPr eaLnBrk="1" hangingPunct="1"/>
            <a:r>
              <a:rPr lang="zh-CN" altLang="en-US"/>
              <a:t>二、问题求解。（共</a:t>
            </a:r>
            <a:r>
              <a:rPr lang="en-US" altLang="zh-CN"/>
              <a:t>2</a:t>
            </a:r>
            <a:r>
              <a:rPr lang="zh-CN" altLang="en-US"/>
              <a:t>题，每题</a:t>
            </a:r>
            <a:r>
              <a:rPr lang="en-US" altLang="zh-CN"/>
              <a:t>5</a:t>
            </a:r>
            <a:r>
              <a:rPr lang="zh-CN" altLang="en-US"/>
              <a:t>分，共计</a:t>
            </a:r>
            <a:r>
              <a:rPr lang="en-US" altLang="zh-CN"/>
              <a:t>10</a:t>
            </a:r>
            <a:r>
              <a:rPr lang="zh-CN" altLang="en-US"/>
              <a:t>分，没有部分分）</a:t>
            </a: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18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使用列举法解决，注意做到不重复，不遗漏。建议按照有球袋子</a:t>
            </a:r>
          </a:p>
          <a:p>
            <a:pPr eaLnBrk="1" hangingPunct="1"/>
            <a:r>
              <a:rPr lang="zh-CN" altLang="en-US"/>
              <a:t>数分类列举，每种方案严格按照非降排列（省略空袋子）：</a:t>
            </a: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个袋子有球</a:t>
            </a:r>
            <a:r>
              <a:rPr lang="en-US" altLang="zh-CN">
                <a:sym typeface="Wingdings" panose="05000000000000000000" pitchFamily="2" charset="2"/>
              </a:rPr>
              <a:t>:(8)</a:t>
            </a:r>
            <a:endParaRPr lang="zh-CN" altLang="en-US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个袋子有球</a:t>
            </a:r>
            <a:r>
              <a:rPr lang="en-US" altLang="zh-CN">
                <a:sym typeface="Wingdings" panose="05000000000000000000" pitchFamily="2" charset="2"/>
              </a:rPr>
              <a:t>:(1,7)(2,6)(3,5)(4,4)</a:t>
            </a:r>
            <a:endParaRPr lang="zh-CN" altLang="en-US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3</a:t>
            </a:r>
            <a:r>
              <a:rPr lang="zh-CN" altLang="en-US">
                <a:sym typeface="Wingdings" panose="05000000000000000000" pitchFamily="2" charset="2"/>
              </a:rPr>
              <a:t>个袋子有球</a:t>
            </a:r>
            <a:r>
              <a:rPr lang="en-US" altLang="zh-CN">
                <a:sym typeface="Wingdings" panose="05000000000000000000" pitchFamily="2" charset="2"/>
              </a:rPr>
              <a:t>:(1,1,6)(1,2,5)(1,3,4)(2,2,4)(2,2,3)</a:t>
            </a:r>
            <a:endParaRPr lang="zh-CN" altLang="en-US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4</a:t>
            </a:r>
            <a:r>
              <a:rPr lang="zh-CN" altLang="en-US">
                <a:sym typeface="Wingdings" panose="05000000000000000000" pitchFamily="2" charset="2"/>
              </a:rPr>
              <a:t>个袋子有球</a:t>
            </a:r>
            <a:r>
              <a:rPr lang="en-US" altLang="zh-CN">
                <a:sym typeface="Wingdings" panose="05000000000000000000" pitchFamily="2" charset="2"/>
              </a:rPr>
              <a:t>:(1,1,1,5)(1,1,2,4)(1,1,3,3)(1,2,2,3)(2,2,2,2)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9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9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9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9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9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9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097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97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097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097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97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097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097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6" name="Text Box 4"/>
          <p:cNvSpPr txBox="1">
            <a:spLocks noChangeArrowheads="1"/>
          </p:cNvSpPr>
          <p:nvPr/>
        </p:nvSpPr>
        <p:spPr bwMode="auto">
          <a:xfrm>
            <a:off x="1631951" y="115888"/>
            <a:ext cx="85619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</a:t>
            </a:r>
            <a:r>
              <a:rPr lang="zh-CN" altLang="en-US"/>
              <a:t>个袋子有球</a:t>
            </a:r>
            <a:r>
              <a:rPr lang="en-US" altLang="zh-CN"/>
              <a:t>:(1,1,1,1,4)(1,1,1,2,4)(1,1,2,2,2)</a:t>
            </a:r>
          </a:p>
          <a:p>
            <a:pPr eaLnBrk="1" hangingPunct="1"/>
            <a:r>
              <a:rPr lang="zh-CN" altLang="en-US"/>
              <a:t>故总方案数为</a:t>
            </a:r>
            <a:r>
              <a:rPr lang="en-US" altLang="zh-CN"/>
              <a:t>1+4+5+5+3=18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由于所有边的权值均为正，股可以用</a:t>
            </a:r>
            <a:r>
              <a:rPr lang="en-US" altLang="zh-CN"/>
              <a:t>Dijkstra</a:t>
            </a:r>
            <a:r>
              <a:rPr lang="zh-CN" altLang="en-US"/>
              <a:t>最短路径法计算：</a:t>
            </a:r>
          </a:p>
        </p:txBody>
      </p:sp>
      <p:graphicFrame>
        <p:nvGraphicFramePr>
          <p:cNvPr id="1610884" name="Group 132"/>
          <p:cNvGraphicFramePr>
            <a:graphicFrameLocks noGrp="1"/>
          </p:cNvGraphicFramePr>
          <p:nvPr/>
        </p:nvGraphicFramePr>
        <p:xfrm>
          <a:off x="1919288" y="1757363"/>
          <a:ext cx="7632700" cy="1030288"/>
        </p:xfrm>
        <a:graphic>
          <a:graphicData uri="http://schemas.openxmlformats.org/drawingml/2006/table">
            <a:tbl>
              <a:tblPr/>
              <a:tblGrid>
                <a:gridCol w="1438275"/>
                <a:gridCol w="884237"/>
                <a:gridCol w="885825"/>
                <a:gridCol w="884238"/>
                <a:gridCol w="885825"/>
                <a:gridCol w="884237"/>
                <a:gridCol w="885825"/>
                <a:gridCol w="884238"/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点标号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最短距离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0885" name="Group 133"/>
          <p:cNvGraphicFramePr>
            <a:graphicFrameLocks noGrp="1"/>
          </p:cNvGraphicFramePr>
          <p:nvPr/>
        </p:nvGraphicFramePr>
        <p:xfrm>
          <a:off x="1919288" y="2974975"/>
          <a:ext cx="7632700" cy="1030288"/>
        </p:xfrm>
        <a:graphic>
          <a:graphicData uri="http://schemas.openxmlformats.org/drawingml/2006/table">
            <a:tbl>
              <a:tblPr/>
              <a:tblGrid>
                <a:gridCol w="1438275"/>
                <a:gridCol w="884237"/>
                <a:gridCol w="885825"/>
                <a:gridCol w="884238"/>
                <a:gridCol w="885825"/>
                <a:gridCol w="884237"/>
                <a:gridCol w="885825"/>
                <a:gridCol w="884238"/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点标号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最短距离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0914" name="Group 162"/>
          <p:cNvGraphicFramePr>
            <a:graphicFrameLocks noGrp="1"/>
          </p:cNvGraphicFramePr>
          <p:nvPr/>
        </p:nvGraphicFramePr>
        <p:xfrm>
          <a:off x="1919288" y="4133850"/>
          <a:ext cx="7632700" cy="1030288"/>
        </p:xfrm>
        <a:graphic>
          <a:graphicData uri="http://schemas.openxmlformats.org/drawingml/2006/table">
            <a:tbl>
              <a:tblPr/>
              <a:tblGrid>
                <a:gridCol w="1438275"/>
                <a:gridCol w="884237"/>
                <a:gridCol w="885825"/>
                <a:gridCol w="884238"/>
                <a:gridCol w="885825"/>
                <a:gridCol w="884237"/>
                <a:gridCol w="885825"/>
                <a:gridCol w="884238"/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点标号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最短距离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+∞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0943" name="Group 191"/>
          <p:cNvGraphicFramePr>
            <a:graphicFrameLocks noGrp="1"/>
          </p:cNvGraphicFramePr>
          <p:nvPr/>
        </p:nvGraphicFramePr>
        <p:xfrm>
          <a:off x="1919288" y="5351463"/>
          <a:ext cx="7632700" cy="1030288"/>
        </p:xfrm>
        <a:graphic>
          <a:graphicData uri="http://schemas.openxmlformats.org/drawingml/2006/table">
            <a:tbl>
              <a:tblPr/>
              <a:tblGrid>
                <a:gridCol w="1438275"/>
                <a:gridCol w="884237"/>
                <a:gridCol w="885825"/>
                <a:gridCol w="884238"/>
                <a:gridCol w="885825"/>
                <a:gridCol w="884237"/>
                <a:gridCol w="885825"/>
                <a:gridCol w="884238"/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点标号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最短距离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0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0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075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1780" name="Group 4"/>
          <p:cNvGraphicFramePr>
            <a:graphicFrameLocks noGrp="1"/>
          </p:cNvGraphicFramePr>
          <p:nvPr/>
        </p:nvGraphicFramePr>
        <p:xfrm>
          <a:off x="1919288" y="188913"/>
          <a:ext cx="7632700" cy="1030288"/>
        </p:xfrm>
        <a:graphic>
          <a:graphicData uri="http://schemas.openxmlformats.org/drawingml/2006/table">
            <a:tbl>
              <a:tblPr/>
              <a:tblGrid>
                <a:gridCol w="1438275"/>
                <a:gridCol w="884237"/>
                <a:gridCol w="885825"/>
                <a:gridCol w="884238"/>
                <a:gridCol w="885825"/>
                <a:gridCol w="884237"/>
                <a:gridCol w="885825"/>
                <a:gridCol w="884238"/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点标号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最短距离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1809" name="Group 33"/>
          <p:cNvGraphicFramePr>
            <a:graphicFrameLocks noGrp="1"/>
          </p:cNvGraphicFramePr>
          <p:nvPr/>
        </p:nvGraphicFramePr>
        <p:xfrm>
          <a:off x="1919288" y="1406525"/>
          <a:ext cx="7632700" cy="1030288"/>
        </p:xfrm>
        <a:graphic>
          <a:graphicData uri="http://schemas.openxmlformats.org/drawingml/2006/table">
            <a:tbl>
              <a:tblPr/>
              <a:tblGrid>
                <a:gridCol w="1438275"/>
                <a:gridCol w="884237"/>
                <a:gridCol w="885825"/>
                <a:gridCol w="884238"/>
                <a:gridCol w="885825"/>
                <a:gridCol w="884237"/>
                <a:gridCol w="885825"/>
                <a:gridCol w="884238"/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点标号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最短距离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1838" name="Group 62"/>
          <p:cNvGraphicFramePr>
            <a:graphicFrameLocks noGrp="1"/>
          </p:cNvGraphicFramePr>
          <p:nvPr/>
        </p:nvGraphicFramePr>
        <p:xfrm>
          <a:off x="1919288" y="2565400"/>
          <a:ext cx="7632700" cy="1030288"/>
        </p:xfrm>
        <a:graphic>
          <a:graphicData uri="http://schemas.openxmlformats.org/drawingml/2006/table">
            <a:tbl>
              <a:tblPr/>
              <a:tblGrid>
                <a:gridCol w="1438275"/>
                <a:gridCol w="884237"/>
                <a:gridCol w="885825"/>
                <a:gridCol w="884238"/>
                <a:gridCol w="885825"/>
                <a:gridCol w="884237"/>
                <a:gridCol w="885825"/>
                <a:gridCol w="884238"/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点标号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最短距离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1867" name="Group 91"/>
          <p:cNvGraphicFramePr>
            <a:graphicFrameLocks noGrp="1"/>
          </p:cNvGraphicFramePr>
          <p:nvPr/>
        </p:nvGraphicFramePr>
        <p:xfrm>
          <a:off x="1919288" y="3783013"/>
          <a:ext cx="7632700" cy="1030288"/>
        </p:xfrm>
        <a:graphic>
          <a:graphicData uri="http://schemas.openxmlformats.org/drawingml/2006/table">
            <a:tbl>
              <a:tblPr/>
              <a:tblGrid>
                <a:gridCol w="1438275"/>
                <a:gridCol w="884237"/>
                <a:gridCol w="885825"/>
                <a:gridCol w="884238"/>
                <a:gridCol w="885825"/>
                <a:gridCol w="884237"/>
                <a:gridCol w="885825"/>
                <a:gridCol w="884238"/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点标号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最短距离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1896" name="Text Box 120"/>
          <p:cNvSpPr txBox="1">
            <a:spLocks noChangeArrowheads="1"/>
          </p:cNvSpPr>
          <p:nvPr/>
        </p:nvSpPr>
        <p:spPr bwMode="auto">
          <a:xfrm>
            <a:off x="1631951" y="4889500"/>
            <a:ext cx="871745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所有点被扩展完毕之后，得到从</a:t>
            </a:r>
            <a:r>
              <a:rPr lang="en-US" altLang="zh-CN"/>
              <a:t>A</a:t>
            </a:r>
            <a:r>
              <a:rPr lang="zh-CN" altLang="en-US"/>
              <a:t>点出发到所有点的最短距离。</a:t>
            </a:r>
          </a:p>
          <a:p>
            <a:pPr eaLnBrk="1" hangingPunct="1"/>
            <a:r>
              <a:rPr lang="zh-CN" altLang="en-US"/>
              <a:t>三、阅读程序写结果。（共</a:t>
            </a:r>
            <a:r>
              <a:rPr lang="en-US" altLang="zh-CN"/>
              <a:t>4</a:t>
            </a:r>
            <a:r>
              <a:rPr lang="zh-CN" altLang="en-US"/>
              <a:t>题，每题</a:t>
            </a:r>
            <a:r>
              <a:rPr lang="en-US" altLang="zh-CN"/>
              <a:t>8</a:t>
            </a:r>
            <a:r>
              <a:rPr lang="zh-CN" altLang="en-US"/>
              <a:t>分，共计</a:t>
            </a:r>
            <a:r>
              <a:rPr lang="en-US" altLang="zh-CN"/>
              <a:t>32</a:t>
            </a:r>
            <a:r>
              <a:rPr lang="zh-CN" altLang="en-US"/>
              <a:t>分）</a:t>
            </a: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Ans=9</a:t>
            </a:r>
          </a:p>
          <a:p>
            <a:pPr eaLnBrk="1" hangingPunct="1"/>
            <a:r>
              <a:rPr lang="zh-CN" altLang="en-US"/>
              <a:t>按照顺序计算即可，注意不要漏掉</a:t>
            </a:r>
            <a:r>
              <a:rPr lang="en-US" altLang="zh-CN"/>
              <a:t>”Ans=”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-11</a:t>
            </a:r>
          </a:p>
        </p:txBody>
      </p:sp>
    </p:spTree>
    <p:extLst>
      <p:ext uri="{BB962C8B-B14F-4D97-AF65-F5344CB8AC3E}">
        <p14:creationId xmlns:p14="http://schemas.microsoft.com/office/powerpoint/2010/main" val="241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1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1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1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1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89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4" name="Text Box 4"/>
          <p:cNvSpPr txBox="1">
            <a:spLocks noChangeArrowheads="1"/>
          </p:cNvSpPr>
          <p:nvPr/>
        </p:nvSpPr>
        <p:spPr bwMode="auto">
          <a:xfrm>
            <a:off x="1631950" y="115889"/>
            <a:ext cx="9007594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fun</a:t>
            </a:r>
            <a:r>
              <a:rPr lang="zh-CN" altLang="en-US"/>
              <a:t>为递归函数，直接模拟难度较大。如果把</a:t>
            </a:r>
            <a:r>
              <a:rPr lang="en-US" altLang="zh-CN"/>
              <a:t>fun</a:t>
            </a:r>
            <a:r>
              <a:rPr lang="zh-CN" altLang="en-US"/>
              <a:t>的值视为数列，参</a:t>
            </a:r>
          </a:p>
          <a:p>
            <a:pPr eaLnBrk="1" hangingPunct="1"/>
            <a:r>
              <a:rPr lang="zh-CN" altLang="en-US"/>
              <a:t>数</a:t>
            </a:r>
            <a:r>
              <a:rPr lang="en-US" altLang="zh-CN"/>
              <a:t>n</a:t>
            </a:r>
            <a:r>
              <a:rPr lang="zh-CN" altLang="en-US"/>
              <a:t>视为该序列的项数，则容易发现，该序列满足：</a:t>
            </a:r>
            <a:r>
              <a:rPr lang="en-US" altLang="zh-CN"/>
              <a:t>fun(1)=1,</a:t>
            </a:r>
          </a:p>
          <a:p>
            <a:pPr eaLnBrk="1" hangingPunct="1"/>
            <a:r>
              <a:rPr lang="en-US" altLang="zh-CN"/>
              <a:t>fun(2)=2,n≥3</a:t>
            </a:r>
            <a:r>
              <a:rPr lang="zh-CN" altLang="en-US"/>
              <a:t>时，</a:t>
            </a:r>
            <a:r>
              <a:rPr lang="en-US" altLang="zh-CN"/>
              <a:t>fun(n)=fun(n-2)-fun(n-1)</a:t>
            </a:r>
            <a:r>
              <a:rPr lang="zh-CN" altLang="en-US"/>
              <a:t>。而本题的目标则转化</a:t>
            </a:r>
          </a:p>
          <a:p>
            <a:pPr eaLnBrk="1" hangingPunct="1"/>
            <a:r>
              <a:rPr lang="zh-CN" altLang="en-US"/>
              <a:t>为求该数列的第</a:t>
            </a:r>
            <a:r>
              <a:rPr lang="en-US" altLang="zh-CN"/>
              <a:t>7</a:t>
            </a:r>
            <a:r>
              <a:rPr lang="zh-CN" altLang="en-US"/>
              <a:t>项。因此，可以用递推依次计算数列的各项：</a:t>
            </a:r>
          </a:p>
          <a:p>
            <a:pPr eaLnBrk="1" hangingPunct="1"/>
            <a:r>
              <a:rPr lang="en-US" altLang="zh-CN"/>
              <a:t>fun(1)=1,fun(2)=2</a:t>
            </a:r>
          </a:p>
          <a:p>
            <a:pPr eaLnBrk="1" hangingPunct="1"/>
            <a:r>
              <a:rPr lang="en-US" altLang="zh-CN"/>
              <a:t>fun(3)=fun(1)-fun(2)=1-2=-1</a:t>
            </a:r>
          </a:p>
          <a:p>
            <a:pPr eaLnBrk="1" hangingPunct="1"/>
            <a:r>
              <a:rPr lang="en-US" altLang="zh-CN"/>
              <a:t>fun(4)=fun(2)-fun(3)=2-(-1)=3</a:t>
            </a:r>
          </a:p>
          <a:p>
            <a:pPr eaLnBrk="1" hangingPunct="1"/>
            <a:r>
              <a:rPr lang="en-US" altLang="zh-CN"/>
              <a:t>fun(5)=fun(3)-fun(4)=-1-3=-4</a:t>
            </a:r>
          </a:p>
          <a:p>
            <a:pPr eaLnBrk="1" hangingPunct="1"/>
            <a:r>
              <a:rPr lang="en-US" altLang="zh-CN"/>
              <a:t>fun(6)=fun(4)-fun(5)=3-(-4)=7</a:t>
            </a:r>
          </a:p>
          <a:p>
            <a:pPr eaLnBrk="1" hangingPunct="1"/>
            <a:r>
              <a:rPr lang="en-US" altLang="zh-CN"/>
              <a:t>fun(7)=fun(5)-fun(6)=-4-7=-11</a:t>
            </a: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HELLO,MY NAME IS LOSTMONKEY.</a:t>
            </a:r>
          </a:p>
          <a:p>
            <a:pPr eaLnBrk="1" hangingPunct="1"/>
            <a:r>
              <a:rPr lang="zh-CN" altLang="en-US"/>
              <a:t>功能：读入一个字符串，将字符串里的所有小写字母转化为相应</a:t>
            </a:r>
          </a:p>
          <a:p>
            <a:pPr eaLnBrk="1" hangingPunct="1"/>
            <a:r>
              <a:rPr lang="zh-CN" altLang="en-US"/>
              <a:t>的大写字母后输出。</a:t>
            </a:r>
          </a:p>
          <a:p>
            <a:pPr eaLnBrk="1" hangingPunct="1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10</a:t>
            </a:r>
          </a:p>
          <a:p>
            <a:pPr eaLnBrk="1" hangingPunct="1"/>
            <a:r>
              <a:rPr lang="zh-CN" altLang="en-US"/>
              <a:t>经过简单分析或模拟前几步就可以发现，此程序的功能是用筛法</a:t>
            </a:r>
          </a:p>
          <a:p>
            <a:pPr eaLnBrk="1" hangingPunct="1"/>
            <a:r>
              <a:rPr lang="zh-CN" altLang="en-US"/>
              <a:t>求</a:t>
            </a:r>
            <a:r>
              <a:rPr lang="en-US" altLang="zh-CN"/>
              <a:t>n</a:t>
            </a:r>
            <a:r>
              <a:rPr lang="zh-CN" altLang="en-US"/>
              <a:t>以内的质数，输出质数个数。而</a:t>
            </a:r>
            <a:r>
              <a:rPr lang="en-US" altLang="zh-CN"/>
              <a:t>30</a:t>
            </a:r>
            <a:r>
              <a:rPr lang="zh-CN" altLang="en-US"/>
              <a:t>以内的质数有</a:t>
            </a:r>
            <a:r>
              <a:rPr lang="en-US" altLang="zh-CN"/>
              <a:t>2,3,5,7,11,13,</a:t>
            </a:r>
          </a:p>
          <a:p>
            <a:pPr eaLnBrk="1" hangingPunct="1"/>
            <a:r>
              <a:rPr lang="en-US" altLang="zh-CN"/>
              <a:t>17,19,23,29</a:t>
            </a:r>
            <a:r>
              <a:rPr lang="zh-CN" altLang="en-US"/>
              <a:t>共</a:t>
            </a:r>
            <a:r>
              <a:rPr lang="en-US" altLang="zh-CN"/>
              <a:t>10</a:t>
            </a:r>
            <a:r>
              <a:rPr lang="zh-CN" altLang="en-US"/>
              <a:t>个。</a:t>
            </a:r>
          </a:p>
          <a:p>
            <a:pPr eaLnBrk="1" hangingPunct="1"/>
            <a:r>
              <a:rPr lang="zh-CN" altLang="en-US"/>
              <a:t>四、完善程序。</a:t>
            </a:r>
            <a:r>
              <a:rPr lang="en-US" altLang="zh-CN"/>
              <a:t>(</a:t>
            </a:r>
            <a:r>
              <a:rPr lang="zh-CN" altLang="en-US"/>
              <a:t>共计</a:t>
            </a:r>
            <a:r>
              <a:rPr lang="en-US" altLang="zh-CN"/>
              <a:t>28</a:t>
            </a:r>
            <a:r>
              <a:rPr lang="zh-CN" altLang="en-US"/>
              <a:t>分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69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2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2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2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2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2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2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2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2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12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12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128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128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128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128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128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128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128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4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Microsoft Office PowerPoint</Application>
  <PresentationFormat>宽屏</PresentationFormat>
  <Paragraphs>334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2020-09-12T07:22:08Z</dcterms:created>
  <dcterms:modified xsi:type="dcterms:W3CDTF">2020-09-12T07:22:22Z</dcterms:modified>
</cp:coreProperties>
</file>