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1" r:id="rId6"/>
    <p:sldId id="281" r:id="rId7"/>
    <p:sldId id="264" r:id="rId8"/>
    <p:sldId id="265" r:id="rId9"/>
    <p:sldId id="266" r:id="rId10"/>
    <p:sldId id="279" r:id="rId11"/>
    <p:sldId id="267" r:id="rId12"/>
    <p:sldId id="268" r:id="rId13"/>
    <p:sldId id="269" r:id="rId14"/>
    <p:sldId id="273" r:id="rId15"/>
    <p:sldId id="274" r:id="rId16"/>
    <p:sldId id="275" r:id="rId17"/>
    <p:sldId id="278" r:id="rId18"/>
    <p:sldId id="277" r:id="rId19"/>
    <p:sldId id="270" r:id="rId20"/>
    <p:sldId id="271" r:id="rId21"/>
    <p:sldId id="272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9" name="Alaotsikk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i-FI" smtClean="0"/>
              <a:t>Muokkaa alaotsikon perustyyliä napsautt.</a:t>
            </a:r>
            <a:endParaRPr kumimoji="0" lang="en-US"/>
          </a:p>
        </p:txBody>
      </p:sp>
      <p:sp>
        <p:nvSpPr>
          <p:cNvPr id="28" name="Päivämäärän paikkamerkki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Suorakulmi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uorakulmi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Suorakulmi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Suorakulmi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uora yhdysviiv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uora yhdysviiv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uora yhdysviiv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uora yhdysviiv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uora yhdysviiv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uora yhdysviiv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Suorakulmi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i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i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i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i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i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Dian numeron paikkamerkki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8" name="Sisällön paikkamerkk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5/15/2009</a:t>
            </a:fld>
            <a:endParaRPr lang="en-US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Alatunnisteen paikkamerk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Suorakulmi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Suorakulmi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uorakulmi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uorakulmi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uora yhdysviiv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uora yhdysviiv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uora yhdysviiv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uora yhdysviiv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uora yhdysviiv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uorakulmi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i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i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i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i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i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uora yhdysviiv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isällön paikkamerkk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11" name="Sisällön paikkamerkk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Sisällön paikkamerkk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13" name="Sisällön paikkamerkk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12" name="Tekstin paikkamerkki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14" name="Tekstin paikkamerkki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6" name="Päivämäärän paikkamerkki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5/15/2009</a:t>
            </a:fld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5/15/2009</a:t>
            </a:fld>
            <a:endParaRPr lang="en-US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 yhdysviiv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Tekstin paikkamerkki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8" name="Suora yhdysviiv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uora yhdysviiv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uora yhdysviiv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uorakulmi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uora yhdysviiv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i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isällön paikkamerkk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i-FI" smtClean="0"/>
              <a:t>Muokkaa tekstin perustyylejä napsauttamalla</a:t>
            </a:r>
          </a:p>
          <a:p>
            <a:pPr lvl="1" eaLnBrk="1" latinLnBrk="0" hangingPunct="1"/>
            <a:r>
              <a:rPr lang="fi-FI" smtClean="0"/>
              <a:t>toinen taso</a:t>
            </a:r>
          </a:p>
          <a:p>
            <a:pPr lvl="2" eaLnBrk="1" latinLnBrk="0" hangingPunct="1"/>
            <a:r>
              <a:rPr lang="fi-FI" smtClean="0"/>
              <a:t>kolmas taso</a:t>
            </a:r>
          </a:p>
          <a:p>
            <a:pPr lvl="3" eaLnBrk="1" latinLnBrk="0" hangingPunct="1"/>
            <a:r>
              <a:rPr lang="fi-FI" smtClean="0"/>
              <a:t>neljäs taso</a:t>
            </a:r>
          </a:p>
          <a:p>
            <a:pPr lvl="4" eaLnBrk="1" latinLnBrk="0" hangingPunct="1"/>
            <a:r>
              <a:rPr lang="fi-FI" smtClean="0"/>
              <a:t>viides taso</a:t>
            </a:r>
            <a:endParaRPr kumimoji="0" lang="en-US"/>
          </a:p>
        </p:txBody>
      </p:sp>
      <p:sp>
        <p:nvSpPr>
          <p:cNvPr id="21" name="Päivämäärän paikkamerkki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5/15/2009</a:t>
            </a:fld>
            <a:endParaRPr lang="en-US" dirty="0"/>
          </a:p>
        </p:txBody>
      </p:sp>
      <p:sp>
        <p:nvSpPr>
          <p:cNvPr id="22" name="Dian numeron paikkamerkki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Alatunnisteen paikkamerk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 yhdysviiv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i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i-FI" smtClean="0"/>
              <a:t>Lisää kuva napsauttamalla kuvaketta</a:t>
            </a:r>
            <a:endParaRPr kumimoji="0"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</p:txBody>
      </p:sp>
      <p:sp>
        <p:nvSpPr>
          <p:cNvPr id="10" name="Suora yhdysviiv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uorakulmi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uora yhdysviiv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uora yhdysviiv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uora yhdysviiv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äivämäärän paikkamerkki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5/15/2009</a:t>
            </a:fld>
            <a:endParaRPr lang="en-US"/>
          </a:p>
        </p:txBody>
      </p:sp>
      <p:sp>
        <p:nvSpPr>
          <p:cNvPr id="18" name="Dian numeron paikkamerkki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Alatunnisteen paikkamerk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ora yhdysviiv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tsikon paikkamerkki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i-FI" smtClean="0"/>
              <a:t>Muokkaa perustyyl. napsautt.</a:t>
            </a:r>
            <a:endParaRPr kumimoji="0" lang="en-US"/>
          </a:p>
        </p:txBody>
      </p:sp>
      <p:sp>
        <p:nvSpPr>
          <p:cNvPr id="13" name="Tekstin paikkamerkki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i-FI" smtClean="0"/>
              <a:t>Muokkaa tekstin perustyylejä napsauttamalla</a:t>
            </a:r>
          </a:p>
          <a:p>
            <a:pPr lvl="1" eaLnBrk="1" latinLnBrk="0" hangingPunct="1"/>
            <a:r>
              <a:rPr kumimoji="0" lang="fi-FI" smtClean="0"/>
              <a:t>toinen taso</a:t>
            </a:r>
          </a:p>
          <a:p>
            <a:pPr lvl="2" eaLnBrk="1" latinLnBrk="0" hangingPunct="1"/>
            <a:r>
              <a:rPr kumimoji="0" lang="fi-FI" smtClean="0"/>
              <a:t>kolmas taso</a:t>
            </a:r>
          </a:p>
          <a:p>
            <a:pPr lvl="3" eaLnBrk="1" latinLnBrk="0" hangingPunct="1"/>
            <a:r>
              <a:rPr kumimoji="0" lang="fi-FI" smtClean="0"/>
              <a:t>neljäs taso</a:t>
            </a:r>
          </a:p>
          <a:p>
            <a:pPr lvl="4" eaLnBrk="1" latinLnBrk="0" hangingPunct="1"/>
            <a:r>
              <a:rPr kumimoji="0" lang="fi-FI" smtClean="0"/>
              <a:t>viides taso</a:t>
            </a:r>
            <a:endParaRPr kumimoji="0" lang="en-US"/>
          </a:p>
        </p:txBody>
      </p:sp>
      <p:sp>
        <p:nvSpPr>
          <p:cNvPr id="14" name="Päivämäärän paikkamerkki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5/15/2009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uora yhdysviiv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uora yhdysviiv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uorakulmi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uora yhdysviiv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i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Dian numeron paikkamerkki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Esitysseminaari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Jussi Tulisalo</a:t>
            </a:r>
          </a:p>
          <a:p>
            <a:r>
              <a:rPr lang="fi-FI" dirty="0" smtClean="0"/>
              <a:t>RTK5SN</a:t>
            </a:r>
            <a:endParaRPr lang="fi-FI" dirty="0"/>
          </a:p>
        </p:txBody>
      </p:sp>
      <p:pic>
        <p:nvPicPr>
          <p:cNvPr id="4" name="Picture 4" descr="retrylogo_is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785794"/>
            <a:ext cx="3887787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Käyttöliittymän toteutus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Käyttäjätasolla käyttöliittymä on jokaiselle käyttäjäryhmälle omanlaisensa.</a:t>
            </a:r>
          </a:p>
          <a:p>
            <a:r>
              <a:rPr lang="fi-FI" dirty="0" smtClean="0"/>
              <a:t>Opiskelijat voivat esim. hakea työpaikkoja ja työnantajat vastaavasti ilmoittaa vapaista</a:t>
            </a:r>
          </a:p>
          <a:p>
            <a:r>
              <a:rPr lang="fi-FI" dirty="0" smtClean="0"/>
              <a:t>Käyttöliittymä on täysin kaksikielinen. Päädyin panostamaan kaksikielisyyteen, koska Raahessa on paljon opiskelijoita ulkomailta.</a:t>
            </a:r>
          </a:p>
          <a:p>
            <a:r>
              <a:rPr lang="fi-FI" dirty="0" smtClean="0"/>
              <a:t>Ylläpitohenkilöstö voi helposti lisätä / muokata sivuja ja käännöksiä sivujen hallintaosiossa.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Kaareutuva nuoli 15"/>
          <p:cNvSpPr/>
          <p:nvPr/>
        </p:nvSpPr>
        <p:spPr>
          <a:xfrm flipV="1">
            <a:off x="2000232" y="5072074"/>
            <a:ext cx="1500198" cy="571504"/>
          </a:xfrm>
          <a:prstGeom prst="bentArrow">
            <a:avLst>
              <a:gd name="adj1" fmla="val 25000"/>
              <a:gd name="adj2" fmla="val 2315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439718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Tietokannan toteutus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642918"/>
            <a:ext cx="7467600" cy="5473844"/>
          </a:xfrm>
        </p:spPr>
        <p:txBody>
          <a:bodyPr>
            <a:normAutofit/>
          </a:bodyPr>
          <a:lstStyle/>
          <a:p>
            <a:r>
              <a:rPr lang="fi-FI" sz="1800" dirty="0" smtClean="0"/>
              <a:t>Myös tietokannan perusrakenne on jotakuinkin sama kuin </a:t>
            </a:r>
            <a:r>
              <a:rPr lang="fi-FI" sz="1800" dirty="0" err="1" smtClean="0"/>
              <a:t>Retryn</a:t>
            </a:r>
            <a:r>
              <a:rPr lang="fi-FI" sz="1800" dirty="0" smtClean="0"/>
              <a:t> ensimmäisessä demossa. Sisältöä on kuitenkin paljon enemmän, ja uusi kanta käyttää </a:t>
            </a:r>
            <a:r>
              <a:rPr lang="fi-FI" sz="1800" dirty="0" err="1" smtClean="0"/>
              <a:t>MySQL:n</a:t>
            </a:r>
            <a:r>
              <a:rPr lang="fi-FI" sz="1800" dirty="0" smtClean="0"/>
              <a:t> relaatio-ominaisuuksia, kuten viiteavaimien käsittelyä.</a:t>
            </a:r>
            <a:endParaRPr lang="fi-FI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3" y="609204"/>
            <a:ext cx="7072362" cy="5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85992"/>
            <a:ext cx="523544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12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5.92593E-6 L -0.22829 -0.11552 " pathEditMode="relative" ptsTypes="AA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1.11111E-6 L 0.11788 0.1372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0.13727 L -0.07413 0.0113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Sovellustason toteutus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714356"/>
            <a:ext cx="7467600" cy="5759596"/>
          </a:xfrm>
        </p:spPr>
        <p:txBody>
          <a:bodyPr>
            <a:normAutofit/>
          </a:bodyPr>
          <a:lstStyle/>
          <a:p>
            <a:r>
              <a:rPr lang="fi-FI" sz="1800" dirty="0" smtClean="0"/>
              <a:t>Pyrkimykseni oli tehdä sovelluksesta mahdollisimman modulaarinen ja helposti laajennettava.</a:t>
            </a:r>
            <a:endParaRPr lang="fi-FI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00174"/>
            <a:ext cx="5929354" cy="5210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Sovellustason toteutus jatkuu…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r>
              <a:rPr lang="fi-FI" dirty="0" smtClean="0"/>
              <a:t>Käyttöoikeudet ja </a:t>
            </a:r>
            <a:r>
              <a:rPr lang="fi-FI" dirty="0" err="1" smtClean="0"/>
              <a:t>autentikointi</a:t>
            </a:r>
            <a:endParaRPr lang="fi-FI" dirty="0" smtClean="0"/>
          </a:p>
          <a:p>
            <a:pPr lvl="1"/>
            <a:r>
              <a:rPr lang="fi-FI" dirty="0" smtClean="0"/>
              <a:t>Rekisteröitymisen toteutus (rekisteröinti sähköpostin kautta)</a:t>
            </a:r>
          </a:p>
          <a:p>
            <a:pPr lvl="1"/>
            <a:r>
              <a:rPr lang="fi-FI" dirty="0" smtClean="0"/>
              <a:t>Unohdussivu</a:t>
            </a:r>
          </a:p>
          <a:p>
            <a:pPr lvl="1"/>
            <a:r>
              <a:rPr lang="fi-FI" dirty="0" smtClean="0"/>
              <a:t>Opiskelijoille, koulun henkilökunnalle ja työnantajille omat roolit ja käyttöoikeudet</a:t>
            </a:r>
          </a:p>
          <a:p>
            <a:pPr lvl="1"/>
            <a:r>
              <a:rPr lang="fi-FI" dirty="0" smtClean="0"/>
              <a:t>Käyttäjäryhmäkohtainen käyttöliittymä</a:t>
            </a:r>
          </a:p>
          <a:p>
            <a:r>
              <a:rPr lang="fi-FI" dirty="0" smtClean="0"/>
              <a:t>Käyttäjille yhteiset resurssit</a:t>
            </a:r>
          </a:p>
          <a:p>
            <a:pPr lvl="1"/>
            <a:r>
              <a:rPr lang="fi-FI" dirty="0" smtClean="0"/>
              <a:t>Oma profiili</a:t>
            </a:r>
          </a:p>
          <a:p>
            <a:pPr lvl="1"/>
            <a:r>
              <a:rPr lang="fi-FI" dirty="0" smtClean="0"/>
              <a:t>Viestintäkeskus</a:t>
            </a:r>
          </a:p>
          <a:p>
            <a:pPr lvl="1"/>
            <a:r>
              <a:rPr lang="fi-FI" dirty="0" smtClean="0"/>
              <a:t>Kalenteri</a:t>
            </a:r>
          </a:p>
          <a:p>
            <a:pPr lvl="1"/>
            <a:r>
              <a:rPr lang="fi-FI" dirty="0" smtClean="0"/>
              <a:t>Mahdollisuus omaan </a:t>
            </a:r>
            <a:r>
              <a:rPr lang="fi-FI" dirty="0" err="1" smtClean="0"/>
              <a:t>blogiin</a:t>
            </a:r>
            <a:endParaRPr lang="fi-FI" dirty="0" smtClean="0"/>
          </a:p>
          <a:p>
            <a:pPr lvl="1"/>
            <a:r>
              <a:rPr lang="fi-FI" dirty="0" smtClean="0"/>
              <a:t>Käyttäjä- ja yrityshaku</a:t>
            </a:r>
          </a:p>
          <a:p>
            <a:pPr lvl="1"/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50290"/>
            <a:ext cx="6400778" cy="594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tsikko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Viestikeskus: Viestin lähetys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82594"/>
          </a:xfrm>
        </p:spPr>
        <p:txBody>
          <a:bodyPr/>
          <a:lstStyle/>
          <a:p>
            <a:r>
              <a:rPr lang="fi-FI" dirty="0" smtClean="0"/>
              <a:t>Kalenteri: Tapahtumanäkymä</a:t>
            </a:r>
            <a:endParaRPr lang="fi-FI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40804"/>
            <a:ext cx="6286544" cy="5995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82594"/>
          </a:xfrm>
        </p:spPr>
        <p:txBody>
          <a:bodyPr/>
          <a:lstStyle/>
          <a:p>
            <a:r>
              <a:rPr lang="fi-FI" dirty="0" err="1" smtClean="0"/>
              <a:t>Blogi</a:t>
            </a:r>
            <a:r>
              <a:rPr lang="fi-FI" dirty="0" smtClean="0"/>
              <a:t>: </a:t>
            </a:r>
            <a:r>
              <a:rPr lang="fi-FI" dirty="0" err="1" smtClean="0"/>
              <a:t>Blogimerkintä</a:t>
            </a:r>
            <a:endParaRPr lang="fi-FI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714356"/>
            <a:ext cx="6500858" cy="5974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82594"/>
          </a:xfrm>
        </p:spPr>
        <p:txBody>
          <a:bodyPr/>
          <a:lstStyle/>
          <a:p>
            <a:r>
              <a:rPr lang="fi-FI" dirty="0" smtClean="0"/>
              <a:t>Oma profiili: Muokkausnäkymä</a:t>
            </a:r>
            <a:endParaRPr lang="fi-FI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14356"/>
            <a:ext cx="5099386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82594"/>
          </a:xfrm>
        </p:spPr>
        <p:txBody>
          <a:bodyPr/>
          <a:lstStyle/>
          <a:p>
            <a:r>
              <a:rPr lang="fi-FI" dirty="0" smtClean="0"/>
              <a:t>Oma profiili: Profiilinäkymä</a:t>
            </a:r>
            <a:endParaRPr lang="fi-FI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785794"/>
            <a:ext cx="4786346" cy="591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>
            <a:normAutofit lnSpcReduction="10000"/>
          </a:bodyPr>
          <a:lstStyle/>
          <a:p>
            <a:r>
              <a:rPr lang="fi-FI" dirty="0" smtClean="0"/>
              <a:t>Opiskelijoiden resurssit</a:t>
            </a:r>
          </a:p>
          <a:p>
            <a:pPr lvl="1"/>
            <a:r>
              <a:rPr lang="fi-FI" dirty="0" smtClean="0"/>
              <a:t>Työ-, harjoittelu- ja opinnäytetyöpaikkahaku</a:t>
            </a:r>
          </a:p>
          <a:p>
            <a:pPr lvl="1"/>
            <a:r>
              <a:rPr lang="fi-FI" dirty="0" smtClean="0"/>
              <a:t>Omien työnhakuilmoitusten lisäysmahdollisuus</a:t>
            </a:r>
          </a:p>
          <a:p>
            <a:pPr lvl="1"/>
            <a:r>
              <a:rPr lang="fi-FI" dirty="0" smtClean="0"/>
              <a:t>Kalenterissa tapahtumien lisäys itselle ja yksittäisille käyttäjille</a:t>
            </a:r>
          </a:p>
          <a:p>
            <a:pPr lvl="1"/>
            <a:r>
              <a:rPr lang="fi-FI" dirty="0" smtClean="0"/>
              <a:t>Luokan vanhimmalla mahdollisuus merkitä tapahtumia omalle luokalleen</a:t>
            </a:r>
          </a:p>
          <a:p>
            <a:r>
              <a:rPr lang="fi-FI" dirty="0" smtClean="0"/>
              <a:t>Työnantajien resurssit</a:t>
            </a:r>
          </a:p>
          <a:p>
            <a:pPr lvl="1"/>
            <a:r>
              <a:rPr lang="fi-FI" dirty="0" smtClean="0"/>
              <a:t>Oman yrityksen / yhteisön tietojen ylläpito</a:t>
            </a:r>
          </a:p>
          <a:p>
            <a:pPr lvl="1"/>
            <a:r>
              <a:rPr lang="fi-FI" dirty="0" smtClean="0"/>
              <a:t>Työ-, harjoittelu- ja opinnäytetyöpaikkailmoitusten lisäysmahdollisuus</a:t>
            </a:r>
          </a:p>
          <a:p>
            <a:pPr lvl="1"/>
            <a:r>
              <a:rPr lang="fi-FI" dirty="0" smtClean="0"/>
              <a:t>Opiskelijoiden työnhakuilmoitusten selaus</a:t>
            </a:r>
          </a:p>
          <a:p>
            <a:pPr lvl="1"/>
            <a:r>
              <a:rPr lang="fi-FI" dirty="0" smtClean="0"/>
              <a:t>Kalenterissa mahdollisuus merkitä tapahtumia, jotka näkyvät kaikilla opiskelijoilla / henkilökunnalla tai yksittäisillä käyttäjillä</a:t>
            </a:r>
          </a:p>
          <a:p>
            <a:endParaRPr lang="fi-FI" dirty="0" smtClean="0"/>
          </a:p>
        </p:txBody>
      </p:sp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r>
              <a:rPr lang="fi-FI" dirty="0" smtClean="0"/>
              <a:t>Sovellustason toteutus jatkuu…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Aiheanalyysi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Opinnäytetyön aiheena on </a:t>
            </a:r>
            <a:r>
              <a:rPr lang="fi-FI" dirty="0" err="1" smtClean="0"/>
              <a:t>Retry-työelämäportaali</a:t>
            </a:r>
            <a:r>
              <a:rPr lang="fi-FI" dirty="0" smtClean="0"/>
              <a:t> –projektin teknisen alustan toteutus.</a:t>
            </a:r>
          </a:p>
          <a:p>
            <a:pPr lvl="1"/>
            <a:r>
              <a:rPr lang="fi-FI" dirty="0" err="1" smtClean="0"/>
              <a:t>Mysql-tietokannan</a:t>
            </a:r>
            <a:r>
              <a:rPr lang="fi-FI" dirty="0" smtClean="0"/>
              <a:t> suunnittelu vaatimusmäärittelyn ja ensimmäisen demon pohjalta</a:t>
            </a:r>
          </a:p>
          <a:p>
            <a:pPr lvl="1"/>
            <a:r>
              <a:rPr lang="fi-FI" dirty="0" smtClean="0"/>
              <a:t>Www-ulkoasun toteutus projektisuunnitelman layout-suunnitelman ja demon mukaisesti</a:t>
            </a:r>
          </a:p>
          <a:p>
            <a:pPr lvl="1"/>
            <a:r>
              <a:rPr lang="fi-FI" dirty="0" err="1" smtClean="0"/>
              <a:t>PHP-rajapinta</a:t>
            </a:r>
            <a:r>
              <a:rPr lang="fi-FI" dirty="0" smtClean="0"/>
              <a:t> tietokannan ja www-sivujen väliselle tiedonsiirrolle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>
            <a:normAutofit/>
          </a:bodyPr>
          <a:lstStyle/>
          <a:p>
            <a:r>
              <a:rPr lang="fi-FI" dirty="0" smtClean="0"/>
              <a:t>Koulun henkilökunnan resurssit</a:t>
            </a:r>
          </a:p>
          <a:p>
            <a:pPr lvl="1"/>
            <a:r>
              <a:rPr lang="fi-FI" dirty="0" smtClean="0"/>
              <a:t>Kalenterissa mahdollisuus lisätä tapahtumia kaikille käyttäjille, joko käyttäjäryhmittäin, luokittain tai eri yrityksille / yhteisöille.</a:t>
            </a:r>
          </a:p>
          <a:p>
            <a:r>
              <a:rPr lang="fi-FI" dirty="0" smtClean="0"/>
              <a:t>Ylläpidon resurssit</a:t>
            </a:r>
          </a:p>
          <a:p>
            <a:pPr lvl="1"/>
            <a:r>
              <a:rPr lang="fi-FI" dirty="0" smtClean="0"/>
              <a:t>Ylläpito voi lisätä / poistaa / muokata </a:t>
            </a:r>
            <a:r>
              <a:rPr lang="fi-FI" dirty="0" err="1" smtClean="0"/>
              <a:t>Retryn</a:t>
            </a:r>
            <a:r>
              <a:rPr lang="fi-FI" dirty="0" smtClean="0"/>
              <a:t> staattisia, julkisia sivuja.</a:t>
            </a:r>
          </a:p>
          <a:p>
            <a:r>
              <a:rPr lang="fi-FI" dirty="0" smtClean="0"/>
              <a:t>Rekisteröimättömien käyttäjien resurssit</a:t>
            </a:r>
          </a:p>
          <a:p>
            <a:pPr lvl="1"/>
            <a:r>
              <a:rPr lang="fi-FI" dirty="0" err="1" smtClean="0"/>
              <a:t>Retryn</a:t>
            </a:r>
            <a:r>
              <a:rPr lang="fi-FI" dirty="0" smtClean="0"/>
              <a:t> staattiset sivut ja käyttäjä / yrityshaku sekä </a:t>
            </a:r>
            <a:r>
              <a:rPr lang="fi-FI" dirty="0" err="1" smtClean="0"/>
              <a:t>blogit</a:t>
            </a:r>
            <a:r>
              <a:rPr lang="fi-FI" dirty="0" smtClean="0"/>
              <a:t> (käyttäjän niin halutessaan) ovat kaikkien surffailijoiden nähtävillä.</a:t>
            </a:r>
          </a:p>
        </p:txBody>
      </p:sp>
      <p:sp>
        <p:nvSpPr>
          <p:cNvPr id="4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82594"/>
          </a:xfrm>
        </p:spPr>
        <p:txBody>
          <a:bodyPr>
            <a:normAutofit/>
          </a:bodyPr>
          <a:lstStyle/>
          <a:p>
            <a:r>
              <a:rPr lang="fi-FI" dirty="0" smtClean="0"/>
              <a:t>Sovellustason toteutus jatkuu…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fi-FI" dirty="0" smtClean="0"/>
              <a:t>Summa </a:t>
            </a:r>
            <a:r>
              <a:rPr lang="fi-FI" dirty="0" err="1" smtClean="0"/>
              <a:t>summarum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142984"/>
            <a:ext cx="7467600" cy="5330968"/>
          </a:xfrm>
        </p:spPr>
        <p:txBody>
          <a:bodyPr/>
          <a:lstStyle/>
          <a:p>
            <a:r>
              <a:rPr lang="fi-FI" dirty="0" err="1" smtClean="0"/>
              <a:t>Retry</a:t>
            </a:r>
            <a:r>
              <a:rPr lang="fi-FI" dirty="0" smtClean="0"/>
              <a:t> on tällä hetkellä periaatteessa ja käytännössä testausta vaille käyttövalmis sinällään.</a:t>
            </a:r>
          </a:p>
          <a:p>
            <a:r>
              <a:rPr lang="fi-FI" dirty="0" smtClean="0"/>
              <a:t>Testausvaiheen aikana löytyneet viat, puutteet ja kehityskohteet ovat tärkeässä asemassa julkistettua sovellusta ajatellen.</a:t>
            </a:r>
          </a:p>
          <a:p>
            <a:r>
              <a:rPr lang="fi-FI" dirty="0" smtClean="0"/>
              <a:t>Modulaarisuutensa ansiosta </a:t>
            </a:r>
            <a:r>
              <a:rPr lang="fi-FI" dirty="0" err="1" smtClean="0"/>
              <a:t>Retryn</a:t>
            </a:r>
            <a:r>
              <a:rPr lang="fi-FI" dirty="0" smtClean="0"/>
              <a:t> mahdollinen jatkokehitys pitäisi olla suhteellisen helppoa riippumatta siitä kuka sitä kehittää, kunhan ensin tutustuu </a:t>
            </a:r>
            <a:r>
              <a:rPr lang="fi-FI" dirty="0" err="1" smtClean="0"/>
              <a:t>Kohanan</a:t>
            </a:r>
            <a:r>
              <a:rPr lang="fi-FI" dirty="0" smtClean="0"/>
              <a:t> arkkitehtuuriin ja olemassa olevaan koodiin.</a:t>
            </a:r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 smtClean="0"/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643182"/>
            <a:ext cx="7467600" cy="1060472"/>
          </a:xfrm>
        </p:spPr>
        <p:txBody>
          <a:bodyPr>
            <a:normAutofit/>
          </a:bodyPr>
          <a:lstStyle/>
          <a:p>
            <a:pPr algn="ctr"/>
            <a:r>
              <a:rPr lang="fi-FI" sz="4400" smtClean="0"/>
              <a:t>Kiitos</a:t>
            </a:r>
            <a:r>
              <a:rPr lang="fi-FI" sz="4400" dirty="0" smtClean="0"/>
              <a:t>!</a:t>
            </a:r>
            <a:endParaRPr lang="fi-FI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toimeksiantaja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Toimeksiantajana toimii Raahen tekniikan ja talouden yksikkö (OAMK)</a:t>
            </a:r>
          </a:p>
          <a:p>
            <a:r>
              <a:rPr lang="fi-FI" dirty="0" smtClean="0"/>
              <a:t>Ohjaavana opettajana toimi Osmo Kurkela</a:t>
            </a:r>
          </a:p>
          <a:p>
            <a:r>
              <a:rPr lang="fi-FI" dirty="0" smtClean="0"/>
              <a:t>Kiitokset Osmo Kurkelalle, Marja-Leena Korvalle, Pertti Uunilalle  ja koko projektin johtoryhmälle mahdollisuudesta olla mukana mielenkiintoisessa ja haastavassa projektissa, sekä koko RTK5SN-luokalle, joka oli mukana suunnittelussa.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Muuta aiheeseen liittyvää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Alun perin opinnäytetyön tarkoitus oli ainoastaan dokumentoida ensimmäisen demoversion kehitysvaiheet.</a:t>
            </a:r>
          </a:p>
          <a:p>
            <a:r>
              <a:rPr lang="fi-FI" sz="2800" dirty="0" err="1" smtClean="0"/>
              <a:t>Retryä</a:t>
            </a:r>
            <a:r>
              <a:rPr lang="fi-FI" sz="2800" dirty="0" smtClean="0"/>
              <a:t> oltiin kuitenkin kehittämässä eteenpäin, ja sain opinnäytetyöhöni uudenlaisen lähtökohdan.</a:t>
            </a:r>
          </a:p>
          <a:p>
            <a:r>
              <a:rPr lang="fi-FI" sz="2800" dirty="0" smtClean="0"/>
              <a:t>Lähdin toteuttamaan demosta toimivampaa kokonaisuutta hyödyntäen </a:t>
            </a:r>
            <a:r>
              <a:rPr lang="fi-FI" sz="2800" dirty="0" err="1" smtClean="0"/>
              <a:t>Kohana-nimistä</a:t>
            </a:r>
            <a:r>
              <a:rPr lang="fi-FI" sz="2800" dirty="0" smtClean="0"/>
              <a:t> </a:t>
            </a:r>
            <a:r>
              <a:rPr lang="fi-FI" sz="2800" dirty="0" err="1" smtClean="0"/>
              <a:t>PHP-sovelluskehystä</a:t>
            </a:r>
            <a:r>
              <a:rPr lang="fi-FI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54098"/>
          </a:xfrm>
        </p:spPr>
        <p:txBody>
          <a:bodyPr/>
          <a:lstStyle/>
          <a:p>
            <a:r>
              <a:rPr lang="fi-FI" dirty="0" smtClean="0"/>
              <a:t>Tietoa </a:t>
            </a:r>
            <a:r>
              <a:rPr lang="fi-FI" dirty="0" err="1" smtClean="0"/>
              <a:t>Retrystä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 fontScale="92500" lnSpcReduction="20000"/>
          </a:bodyPr>
          <a:lstStyle/>
          <a:p>
            <a:r>
              <a:rPr lang="fi-FI" sz="2800" dirty="0" smtClean="0"/>
              <a:t>Vielä(</a:t>
            </a:r>
            <a:r>
              <a:rPr lang="fi-FI" sz="2800" dirty="0" err="1" smtClean="0"/>
              <a:t>kin</a:t>
            </a:r>
            <a:r>
              <a:rPr lang="fi-FI" sz="2800" dirty="0" smtClean="0"/>
              <a:t>) demoasteella oleva verkossa toimiva virtuaalinen yhteisö</a:t>
            </a:r>
          </a:p>
          <a:p>
            <a:r>
              <a:rPr lang="fi-FI" sz="2800" dirty="0" smtClean="0"/>
              <a:t>Tarkoituksena:</a:t>
            </a:r>
          </a:p>
          <a:p>
            <a:pPr marL="880110" lvl="1" indent="-514350">
              <a:buFont typeface="+mj-lt"/>
              <a:buAutoNum type="arabicPeriod"/>
            </a:pPr>
            <a:r>
              <a:rPr lang="fi-FI" sz="2800" dirty="0" smtClean="0"/>
              <a:t>Helpottaa opiskelijoiden työelämäyhteyksien luomista</a:t>
            </a:r>
          </a:p>
          <a:p>
            <a:pPr marL="880110" lvl="1" indent="-514350">
              <a:buFont typeface="+mj-lt"/>
              <a:buAutoNum type="arabicPeriod"/>
            </a:pPr>
            <a:r>
              <a:rPr lang="fi-FI" sz="2800" dirty="0" smtClean="0"/>
              <a:t>Vahvistaa Raahen tekniikan ja talouden yksikön yhteyksiä Raahen seutukunnan yrityksiin ja julkisyhteisöihin</a:t>
            </a:r>
          </a:p>
          <a:p>
            <a:pPr marL="880110" lvl="1" indent="-514350">
              <a:buFont typeface="+mj-lt"/>
              <a:buAutoNum type="arabicPeriod"/>
            </a:pPr>
            <a:r>
              <a:rPr lang="fi-FI" sz="2800" dirty="0" smtClean="0"/>
              <a:t>Antaa yrityksille ja julkisyhteisöille tietoa mm. yksikön tutkimus- ja kehitystyötoiminnasta,  tehdyistä </a:t>
            </a:r>
            <a:r>
              <a:rPr lang="fi-FI" sz="2800" dirty="0" err="1" smtClean="0"/>
              <a:t>opinnäytetöistä-</a:t>
            </a:r>
            <a:r>
              <a:rPr lang="fi-FI" sz="2800" dirty="0" smtClean="0"/>
              <a:t> ja seminaareista sekä opiskelijoiden työharjoittelusta</a:t>
            </a:r>
            <a:endParaRPr lang="fi-FI" sz="2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54098"/>
          </a:xfrm>
        </p:spPr>
        <p:txBody>
          <a:bodyPr/>
          <a:lstStyle/>
          <a:p>
            <a:r>
              <a:rPr lang="fi-FI" dirty="0" smtClean="0"/>
              <a:t>Tietoa </a:t>
            </a:r>
            <a:r>
              <a:rPr lang="fi-FI" dirty="0" err="1" smtClean="0"/>
              <a:t>Retrystä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7467600" cy="4830902"/>
          </a:xfrm>
        </p:spPr>
        <p:txBody>
          <a:bodyPr>
            <a:normAutofit/>
          </a:bodyPr>
          <a:lstStyle/>
          <a:p>
            <a:r>
              <a:rPr lang="fi-FI" sz="2800" dirty="0" err="1" smtClean="0"/>
              <a:t>Retry</a:t>
            </a:r>
            <a:r>
              <a:rPr lang="fi-FI" sz="2800" dirty="0" smtClean="0"/>
              <a:t> tarjoaa myös hyödyllisiä työkaluja ja yhteisen kanavan kaikille osapuolille, helpottaen osapuolten välistä kommunikointia.</a:t>
            </a:r>
          </a:p>
          <a:p>
            <a:r>
              <a:rPr lang="fi-FI" sz="2800" dirty="0" smtClean="0"/>
              <a:t>Toteutustapa on </a:t>
            </a:r>
            <a:r>
              <a:rPr lang="fi-FI" sz="2800" dirty="0" err="1" smtClean="0"/>
              <a:t>nettiportaali</a:t>
            </a:r>
            <a:r>
              <a:rPr lang="fi-FI" sz="2800" dirty="0" smtClean="0"/>
              <a:t>, johon opiskelijat, työnantajat ja oppilaitoksen henkilökunta voivat rekisteröityä.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Suunnittelu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err="1" smtClean="0"/>
              <a:t>Työelämäportaalin</a:t>
            </a:r>
            <a:r>
              <a:rPr lang="fi-FI" dirty="0" smtClean="0"/>
              <a:t> suunnittelun pohjana toimi aikaisemmin tehty projektisuunnitelma, eritoten sen sisältämä vaatimusmäärittelydokumentaatio ja layout-suunnitelmat sekä </a:t>
            </a:r>
            <a:r>
              <a:rPr lang="fi-FI" dirty="0" err="1" smtClean="0"/>
              <a:t>Retryn</a:t>
            </a:r>
            <a:r>
              <a:rPr lang="fi-FI" dirty="0" smtClean="0"/>
              <a:t> ensimmäinen demoversio.</a:t>
            </a:r>
          </a:p>
          <a:p>
            <a:endParaRPr lang="fi-FI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500438"/>
            <a:ext cx="2711154" cy="2692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kstikehys 5"/>
          <p:cNvSpPr txBox="1"/>
          <p:nvPr/>
        </p:nvSpPr>
        <p:spPr>
          <a:xfrm>
            <a:off x="928662" y="5857892"/>
            <a:ext cx="464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Järjestelmän yleiskuva</a:t>
            </a:r>
          </a:p>
          <a:p>
            <a:r>
              <a:rPr lang="fi-FI" sz="2400" dirty="0" smtClean="0"/>
              <a:t>vaatimusmäärittelyssä</a:t>
            </a:r>
            <a:endParaRPr lang="fi-FI" sz="2400" dirty="0"/>
          </a:p>
        </p:txBody>
      </p:sp>
      <p:sp>
        <p:nvSpPr>
          <p:cNvPr id="11" name="Ylös kääntyvä nuoli 10"/>
          <p:cNvSpPr/>
          <p:nvPr/>
        </p:nvSpPr>
        <p:spPr>
          <a:xfrm>
            <a:off x="4500562" y="6000768"/>
            <a:ext cx="2143140" cy="5715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Käytetyt teknologiat</a:t>
            </a:r>
            <a:endParaRPr lang="fi-FI" dirty="0"/>
          </a:p>
        </p:txBody>
      </p:sp>
      <p:sp>
        <p:nvSpPr>
          <p:cNvPr id="5" name="Sisällön paikkamerkki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-FI" dirty="0" smtClean="0"/>
              <a:t>Toteutuksessa käytin </a:t>
            </a:r>
            <a:r>
              <a:rPr lang="fi-FI" dirty="0" err="1" smtClean="0"/>
              <a:t>MySQL-kantaa</a:t>
            </a:r>
            <a:r>
              <a:rPr lang="fi-FI" dirty="0" smtClean="0"/>
              <a:t> ja </a:t>
            </a:r>
            <a:r>
              <a:rPr lang="fi-FI" dirty="0" err="1" smtClean="0"/>
              <a:t>PHP-ohjelmointikieltä</a:t>
            </a:r>
            <a:r>
              <a:rPr lang="fi-FI" dirty="0" smtClean="0"/>
              <a:t>. Sovelluksen selkärankana toimii </a:t>
            </a:r>
            <a:r>
              <a:rPr lang="fi-FI" dirty="0" err="1" smtClean="0"/>
              <a:t>Kohana</a:t>
            </a:r>
            <a:r>
              <a:rPr lang="fi-FI" dirty="0" smtClean="0"/>
              <a:t>, joka on täysin oliopohjainen </a:t>
            </a:r>
            <a:r>
              <a:rPr lang="fi-FI" dirty="0" err="1" smtClean="0"/>
              <a:t>PHP-sovelluskehys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Retry</a:t>
            </a:r>
            <a:r>
              <a:rPr lang="fi-FI" dirty="0" smtClean="0"/>
              <a:t> käyttää rakenteellisessa toteutuksessaan </a:t>
            </a:r>
            <a:r>
              <a:rPr lang="fi-FI" dirty="0" err="1" smtClean="0"/>
              <a:t>Kohanan</a:t>
            </a:r>
            <a:r>
              <a:rPr lang="fi-FI" dirty="0" smtClean="0"/>
              <a:t> </a:t>
            </a:r>
            <a:r>
              <a:rPr lang="fi-FI" dirty="0" err="1" smtClean="0"/>
              <a:t>MVC-arkkitehtuuria</a:t>
            </a:r>
            <a:r>
              <a:rPr lang="fi-FI" dirty="0" smtClean="0"/>
              <a:t>.</a:t>
            </a:r>
          </a:p>
          <a:p>
            <a:r>
              <a:rPr lang="fi-FI" dirty="0" smtClean="0"/>
              <a:t>Käyttöliittymän interaktiivisuuden parantamisessa käytetään </a:t>
            </a:r>
            <a:r>
              <a:rPr lang="fi-FI" dirty="0" err="1" smtClean="0"/>
              <a:t>jQuery-</a:t>
            </a:r>
            <a:r>
              <a:rPr lang="fi-FI" dirty="0" smtClean="0"/>
              <a:t> </a:t>
            </a:r>
            <a:r>
              <a:rPr lang="fi-FI" dirty="0" err="1" smtClean="0"/>
              <a:t>javaScript-kirjastoa</a:t>
            </a:r>
            <a:r>
              <a:rPr lang="fi-FI" dirty="0" smtClean="0"/>
              <a:t>. Se helpottaa tiettyjä JavaScriptillä tehtäviä web-sovellusten dynaamisia toimintoja, kuten </a:t>
            </a:r>
            <a:r>
              <a:rPr lang="fi-FI" dirty="0" err="1" smtClean="0"/>
              <a:t>ajax-pyyntöjen</a:t>
            </a:r>
            <a:r>
              <a:rPr lang="fi-FI" dirty="0" smtClean="0"/>
              <a:t> käsittelyä sekä dokumentin elementtien löytämistä ja muokkaamista.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aareutuva nuoli 7"/>
          <p:cNvSpPr/>
          <p:nvPr/>
        </p:nvSpPr>
        <p:spPr>
          <a:xfrm flipH="1">
            <a:off x="6143636" y="3000372"/>
            <a:ext cx="642942" cy="1000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fi-FI" dirty="0" smtClean="0"/>
              <a:t>Ulkoasun toteutus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/>
          </a:bodyPr>
          <a:lstStyle/>
          <a:p>
            <a:r>
              <a:rPr lang="fi-FI" sz="1800" dirty="0" smtClean="0"/>
              <a:t>Ulkoasun perusrakenne on sama kuin mitä projektisuunnitelman layout-osiossa hahmoteltiin, ja millaiseksi se muotoutui </a:t>
            </a:r>
            <a:r>
              <a:rPr lang="fi-FI" sz="1800" dirty="0" err="1" smtClean="0"/>
              <a:t>Retryn</a:t>
            </a:r>
            <a:r>
              <a:rPr lang="fi-FI" sz="1800" dirty="0" smtClean="0"/>
              <a:t> ensimmäisessä versiossa.</a:t>
            </a:r>
            <a:endParaRPr lang="fi-FI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20" y="1643050"/>
            <a:ext cx="7526793" cy="509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uva 6" descr="vanh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56" y="2643182"/>
            <a:ext cx="5173059" cy="3119153"/>
          </a:xfrm>
          <a:prstGeom prst="rect">
            <a:avLst/>
          </a:prstGeom>
          <a:noFill/>
          <a:ln>
            <a:noFill/>
          </a:ln>
          <a:effectLst>
            <a:outerShdw blurRad="203200" dist="520700" dir="13500000" sx="98000" sy="98000" algn="br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07 0.00787 L 0.18802 0.1472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08438 -0.0273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-1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38 -0.02731 L 0.04392 0.009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1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8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322</TotalTime>
  <Words>614</Words>
  <Application>Microsoft Office PowerPoint</Application>
  <PresentationFormat>Näytössä katseltava diaesitys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22</vt:i4>
      </vt:variant>
    </vt:vector>
  </HeadingPairs>
  <TitlesOfParts>
    <vt:vector size="23" baseType="lpstr">
      <vt:lpstr>Oriel</vt:lpstr>
      <vt:lpstr>Esitysseminaari</vt:lpstr>
      <vt:lpstr>Aiheanalyysi</vt:lpstr>
      <vt:lpstr>toimeksiantaja</vt:lpstr>
      <vt:lpstr>Muuta aiheeseen liittyvää</vt:lpstr>
      <vt:lpstr>Tietoa Retrystä</vt:lpstr>
      <vt:lpstr>Tietoa Retrystä</vt:lpstr>
      <vt:lpstr>Suunnittelu</vt:lpstr>
      <vt:lpstr>Käytetyt teknologiat</vt:lpstr>
      <vt:lpstr>Ulkoasun toteutus</vt:lpstr>
      <vt:lpstr>Käyttöliittymän toteutus</vt:lpstr>
      <vt:lpstr>Tietokannan toteutus</vt:lpstr>
      <vt:lpstr>Sovellustason toteutus</vt:lpstr>
      <vt:lpstr>Sovellustason toteutus jatkuu…</vt:lpstr>
      <vt:lpstr>Viestikeskus: Viestin lähetys</vt:lpstr>
      <vt:lpstr>Kalenteri: Tapahtumanäkymä</vt:lpstr>
      <vt:lpstr>Blogi: Blogimerkintä</vt:lpstr>
      <vt:lpstr>Oma profiili: Muokkausnäkymä</vt:lpstr>
      <vt:lpstr>Oma profiili: Profiilinäkymä</vt:lpstr>
      <vt:lpstr>Sovellustason toteutus jatkuu…</vt:lpstr>
      <vt:lpstr>Sovellustason toteutus jatkuu…</vt:lpstr>
      <vt:lpstr>Summa summarum</vt:lpstr>
      <vt:lpstr>Kiitos!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Aloitusseminaari</dc:title>
  <dc:creator>Tulisalo</dc:creator>
  <cp:lastModifiedBy>Tulisalo</cp:lastModifiedBy>
  <cp:revision>43</cp:revision>
  <dcterms:created xsi:type="dcterms:W3CDTF">2009-03-18T11:53:53Z</dcterms:created>
  <dcterms:modified xsi:type="dcterms:W3CDTF">2009-05-15T06:28:15Z</dcterms:modified>
</cp:coreProperties>
</file>