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7137342E-9467-4E6B-AF4E-F7D143B17EDD}" type="datetimeFigureOut">
              <a:rPr lang="en-US" smtClean="0"/>
              <a:t>4/22/2021</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DA05AB82-D19C-4B60-B4B1-F6024D308E4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37342E-9467-4E6B-AF4E-F7D143B17EDD}"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5AB82-D19C-4B60-B4B1-F6024D308E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37342E-9467-4E6B-AF4E-F7D143B17EDD}"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5AB82-D19C-4B60-B4B1-F6024D308E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7137342E-9467-4E6B-AF4E-F7D143B17EDD}" type="datetimeFigureOut">
              <a:rPr lang="en-US" smtClean="0"/>
              <a:t>4/22/2021</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DA05AB82-D19C-4B60-B4B1-F6024D308E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7137342E-9467-4E6B-AF4E-F7D143B17EDD}" type="datetimeFigureOut">
              <a:rPr lang="en-US" smtClean="0"/>
              <a:t>4/22/2021</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DA05AB82-D19C-4B60-B4B1-F6024D308E45}"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7137342E-9467-4E6B-AF4E-F7D143B17EDD}" type="datetimeFigureOut">
              <a:rPr lang="en-US" smtClean="0"/>
              <a:t>4/22/2021</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DA05AB82-D19C-4B60-B4B1-F6024D308E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7137342E-9467-4E6B-AF4E-F7D143B17EDD}"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DA05AB82-D19C-4B60-B4B1-F6024D308E45}"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137342E-9467-4E6B-AF4E-F7D143B17EDD}" type="datetimeFigureOut">
              <a:rPr lang="en-US" smtClean="0"/>
              <a:t>4/22/2021</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5AB82-D19C-4B60-B4B1-F6024D308E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137342E-9467-4E6B-AF4E-F7D143B17EDD}" type="datetimeFigureOut">
              <a:rPr lang="en-US" smtClean="0"/>
              <a:t>4/22/2021</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5AB82-D19C-4B60-B4B1-F6024D308E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7137342E-9467-4E6B-AF4E-F7D143B17EDD}" type="datetimeFigureOut">
              <a:rPr lang="en-US" smtClean="0"/>
              <a:t>4/22/2021</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5AB82-D19C-4B60-B4B1-F6024D308E4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7137342E-9467-4E6B-AF4E-F7D143B17EDD}"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DA05AB82-D19C-4B60-B4B1-F6024D308E45}"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7137342E-9467-4E6B-AF4E-F7D143B17EDD}" type="datetimeFigureOut">
              <a:rPr lang="en-US" smtClean="0"/>
              <a:t>4/22/2021</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A05AB82-D19C-4B60-B4B1-F6024D308E45}"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blog.eduonix.com/wp-content/uploads/2014/09/getting-started-php-variables-660x330.jp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blog.eduonix.com/wp-content/uploads/2014/09/static_scope_output.jp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blog.eduonix.com/wp-content/uploads/2014/09/MESSAGE_constant.jp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blog.eduonix.com/wp-content/uploads/2014/09/case_insensitive_constant.jp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blog.eduonix.com/wp-content/uploads/2014/09/simple_echo_stmts.jpg"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blog.eduonix.com/wp-content/uploads/2014/09/single_sentence_output.jpg"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blog.eduonix.com/wp-content/uploads/2014/09/concatenated_statement.jpg"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blog.eduonix.com/wp-content/uploads/2014/09/numbers_concatenated.jp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blog.eduonix.com/wp-content/uploads/2014/09/area_of_circle_output.jpg"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blog.eduonix.com/wp-content/uploads/2014/09/modified_area_of_circle_output.jpg"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blog.eduonix.com/wp-content/uploads/2014/09/variable_output.jp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blog.eduonix.com/wp-content/uploads/2014/09/global_var_error_output.jp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blog.eduonix.com/wp-content/uploads/2014/09/global_var_error_free_output.jp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blog.eduonix.com/wp-content/uploads/2014/09/global_var_accessible_inside_function.jp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09600"/>
            <a:ext cx="7543800" cy="5601533"/>
          </a:xfrm>
          <a:prstGeom prst="rect">
            <a:avLst/>
          </a:prstGeom>
          <a:noFill/>
        </p:spPr>
        <p:txBody>
          <a:bodyPr wrap="square" rtlCol="0">
            <a:spAutoFit/>
          </a:bodyPr>
          <a:lstStyle/>
          <a:p>
            <a:pPr algn="ctr"/>
            <a:r>
              <a:rPr lang="en-US" dirty="0" smtClean="0">
                <a:latin typeface="Arial Black" pitchFamily="34" charset="0"/>
              </a:rPr>
              <a:t>IDENTIFY SND DISCUSS THE USE OF PHP VARIABLE AND CONSTANT VARIABLE</a:t>
            </a:r>
          </a:p>
          <a:p>
            <a:pPr algn="ctr"/>
            <a:endParaRPr lang="en-US" dirty="0">
              <a:latin typeface="Arial Black" pitchFamily="34" charset="0"/>
            </a:endParaRPr>
          </a:p>
          <a:p>
            <a:pPr algn="ctr"/>
            <a:r>
              <a:rPr lang="en-US" sz="1600" b="1" dirty="0"/>
              <a:t>PHP Variables and </a:t>
            </a:r>
            <a:r>
              <a:rPr lang="en-US" sz="1600" b="1" dirty="0" smtClean="0"/>
              <a:t>Constants</a:t>
            </a:r>
          </a:p>
          <a:p>
            <a:pPr algn="ctr"/>
            <a:endParaRPr lang="en-US" sz="1600" b="1" dirty="0"/>
          </a:p>
          <a:p>
            <a:pPr algn="ctr"/>
            <a:endParaRPr lang="en-US" sz="1600" b="1" dirty="0" smtClean="0"/>
          </a:p>
          <a:p>
            <a:pPr algn="ctr"/>
            <a:endParaRPr lang="en-US" sz="1600" b="1" dirty="0"/>
          </a:p>
          <a:p>
            <a:pPr algn="ctr"/>
            <a:endParaRPr lang="en-US" sz="1600" b="1" dirty="0" smtClean="0"/>
          </a:p>
          <a:p>
            <a:pPr algn="ctr"/>
            <a:endParaRPr lang="en-US" sz="1600" b="1" dirty="0"/>
          </a:p>
          <a:p>
            <a:pPr algn="ctr"/>
            <a:endParaRPr lang="en-US" sz="1600" b="1" dirty="0" smtClean="0"/>
          </a:p>
          <a:p>
            <a:pPr algn="ctr"/>
            <a:endParaRPr lang="en-US" sz="1600" b="1" dirty="0"/>
          </a:p>
          <a:p>
            <a:pPr algn="ctr"/>
            <a:endParaRPr lang="en-US" sz="1600" b="1" dirty="0" smtClean="0"/>
          </a:p>
          <a:p>
            <a:pPr algn="ctr"/>
            <a:endParaRPr lang="en-US" sz="1600" b="1" dirty="0"/>
          </a:p>
          <a:p>
            <a:pPr algn="ctr"/>
            <a:endParaRPr lang="en-US" sz="1600" b="1" dirty="0" smtClean="0"/>
          </a:p>
          <a:p>
            <a:pPr algn="ctr"/>
            <a:endParaRPr lang="en-US" sz="1600" b="1" dirty="0"/>
          </a:p>
          <a:p>
            <a:pPr algn="ctr"/>
            <a:endParaRPr lang="en-US" sz="1600" b="1" dirty="0" smtClean="0"/>
          </a:p>
          <a:p>
            <a:pPr algn="ctr"/>
            <a:endParaRPr lang="en-US" sz="1600" b="1" dirty="0"/>
          </a:p>
          <a:p>
            <a:pPr algn="ctr"/>
            <a:endParaRPr lang="en-US" sz="1600" b="1" dirty="0" smtClean="0"/>
          </a:p>
          <a:p>
            <a:pPr algn="ctr"/>
            <a:endParaRPr lang="en-US" sz="1600" b="1" dirty="0"/>
          </a:p>
          <a:p>
            <a:pPr algn="ctr"/>
            <a:endParaRPr lang="en-US" sz="1600" b="1" dirty="0" smtClean="0"/>
          </a:p>
          <a:p>
            <a:pPr algn="ctr"/>
            <a:endParaRPr lang="en-US" sz="1600" b="1" dirty="0"/>
          </a:p>
          <a:p>
            <a:pPr algn="ctr"/>
            <a:endParaRPr lang="en-US" sz="1600" dirty="0">
              <a:latin typeface="Arial" pitchFamily="34" charset="0"/>
              <a:cs typeface="Arial" pitchFamily="34" charset="0"/>
            </a:endParaRPr>
          </a:p>
        </p:txBody>
      </p:sp>
      <p:pic>
        <p:nvPicPr>
          <p:cNvPr id="5" name="Picture 4" descr="https://blog.eduonix.com/wp-content/uploads/2014/09/getting-started-php-variables-660x330.jpg">
            <a:hlinkClick r:id="rId2"/>
          </p:cNvPr>
          <p:cNvPicPr/>
          <p:nvPr/>
        </p:nvPicPr>
        <p:blipFill>
          <a:blip r:embed="rId3"/>
          <a:srcRect/>
          <a:stretch>
            <a:fillRect/>
          </a:stretch>
        </p:blipFill>
        <p:spPr bwMode="auto">
          <a:xfrm>
            <a:off x="1371600" y="2514600"/>
            <a:ext cx="6289675" cy="314515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85800"/>
            <a:ext cx="7239000" cy="571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a:t>
            </a:r>
            <a:r>
              <a:rPr lang="en-US" dirty="0" err="1"/>
              <a:t>php</a:t>
            </a:r>
            <a:endParaRPr lang="en-US" dirty="0"/>
          </a:p>
          <a:p>
            <a:r>
              <a:rPr lang="en-US" dirty="0"/>
              <a:t>function </a:t>
            </a:r>
            <a:r>
              <a:rPr lang="en-US" dirty="0" err="1"/>
              <a:t>static_eg</a:t>
            </a:r>
            <a:r>
              <a:rPr lang="en-US" dirty="0"/>
              <a:t>()</a:t>
            </a:r>
          </a:p>
          <a:p>
            <a:r>
              <a:rPr lang="en-US" dirty="0"/>
              <a:t>{</a:t>
            </a:r>
          </a:p>
          <a:p>
            <a:r>
              <a:rPr lang="en-US" dirty="0"/>
              <a:t>	$x=0;</a:t>
            </a:r>
          </a:p>
          <a:p>
            <a:r>
              <a:rPr lang="en-US" dirty="0"/>
              <a:t>	static $y=0;</a:t>
            </a:r>
          </a:p>
          <a:p>
            <a:r>
              <a:rPr lang="en-US" dirty="0"/>
              <a:t>	</a:t>
            </a:r>
          </a:p>
          <a:p>
            <a:r>
              <a:rPr lang="en-US" dirty="0"/>
              <a:t>	echo "non-static </a:t>
            </a:r>
            <a:r>
              <a:rPr lang="en-US" dirty="0" err="1"/>
              <a:t>var</a:t>
            </a:r>
            <a:r>
              <a:rPr lang="en-US" dirty="0"/>
              <a:t> x = $x &amp;</a:t>
            </a:r>
            <a:r>
              <a:rPr lang="en-US" dirty="0" err="1"/>
              <a:t>nbsp</a:t>
            </a:r>
            <a:r>
              <a:rPr lang="en-US" dirty="0"/>
              <a:t>;&amp;</a:t>
            </a:r>
            <a:r>
              <a:rPr lang="en-US" dirty="0" err="1"/>
              <a:t>nbsp</a:t>
            </a:r>
            <a:r>
              <a:rPr lang="en-US" dirty="0"/>
              <a:t>; static </a:t>
            </a:r>
            <a:r>
              <a:rPr lang="en-US" dirty="0" err="1"/>
              <a:t>var</a:t>
            </a:r>
            <a:r>
              <a:rPr lang="en-US" dirty="0"/>
              <a:t> y = $y &lt;</a:t>
            </a:r>
            <a:r>
              <a:rPr lang="en-US" dirty="0" err="1"/>
              <a:t>br</a:t>
            </a:r>
            <a:r>
              <a:rPr lang="en-US" dirty="0"/>
              <a:t>&gt;";</a:t>
            </a:r>
          </a:p>
          <a:p>
            <a:r>
              <a:rPr lang="en-US" dirty="0"/>
              <a:t>	$x++;</a:t>
            </a:r>
          </a:p>
          <a:p>
            <a:r>
              <a:rPr lang="en-US" dirty="0"/>
              <a:t>	$y++;</a:t>
            </a:r>
          </a:p>
          <a:p>
            <a:r>
              <a:rPr lang="en-US" dirty="0"/>
              <a:t>	</a:t>
            </a:r>
          </a:p>
          <a:p>
            <a:r>
              <a:rPr lang="en-US" dirty="0"/>
              <a:t>}</a:t>
            </a:r>
          </a:p>
          <a:p>
            <a:r>
              <a:rPr lang="en-US" dirty="0"/>
              <a:t> </a:t>
            </a:r>
          </a:p>
          <a:p>
            <a:r>
              <a:rPr lang="en-US" dirty="0" err="1"/>
              <a:t>static_eg</a:t>
            </a:r>
            <a:r>
              <a:rPr lang="en-US" dirty="0"/>
              <a:t>();</a:t>
            </a:r>
          </a:p>
          <a:p>
            <a:r>
              <a:rPr lang="en-US" dirty="0" err="1"/>
              <a:t>static_eg</a:t>
            </a:r>
            <a:r>
              <a:rPr lang="en-US" dirty="0"/>
              <a:t>();</a:t>
            </a:r>
          </a:p>
          <a:p>
            <a:r>
              <a:rPr lang="en-US" dirty="0" err="1"/>
              <a:t>static_eg</a:t>
            </a:r>
            <a:r>
              <a:rPr lang="en-US" dirty="0"/>
              <a:t>();</a:t>
            </a:r>
          </a:p>
          <a:p>
            <a:r>
              <a:rPr lang="en-US" dirty="0" err="1"/>
              <a:t>static_eg</a:t>
            </a:r>
            <a:r>
              <a:rPr lang="en-US" dirty="0"/>
              <a:t>();</a:t>
            </a:r>
          </a:p>
          <a:p>
            <a:r>
              <a:rPr lang="en-US" dirty="0"/>
              <a:t>?&gt;</a:t>
            </a:r>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8229600" cy="10525958"/>
          </a:xfrm>
          <a:prstGeom prst="rect">
            <a:avLst/>
          </a:prstGeom>
          <a:noFill/>
        </p:spPr>
        <p:txBody>
          <a:bodyPr wrap="square" rtlCol="0">
            <a:spAutoFit/>
          </a:bodyPr>
          <a:lstStyle/>
          <a:p>
            <a:pPr lvl="2">
              <a:buFont typeface="Arial" pitchFamily="34" charset="0"/>
              <a:buChar char="•"/>
            </a:pPr>
            <a:r>
              <a:rPr lang="en-US" sz="1400" dirty="0"/>
              <a:t>Here, we see that we have a function </a:t>
            </a:r>
            <a:r>
              <a:rPr lang="en-US" sz="1400" b="1" dirty="0" err="1"/>
              <a:t>static_eg</a:t>
            </a:r>
            <a:r>
              <a:rPr lang="en-US" sz="1400" b="1" dirty="0"/>
              <a:t>()</a:t>
            </a:r>
            <a:r>
              <a:rPr lang="en-US" sz="1400" dirty="0"/>
              <a:t> that contains two variables viz. </a:t>
            </a:r>
            <a:r>
              <a:rPr lang="en-US" sz="1400" b="1" dirty="0"/>
              <a:t>$x and $y</a:t>
            </a:r>
            <a:r>
              <a:rPr lang="en-US" sz="1400" dirty="0"/>
              <a:t>.</a:t>
            </a:r>
          </a:p>
          <a:p>
            <a:pPr lvl="2">
              <a:buFont typeface="Arial" pitchFamily="34" charset="0"/>
              <a:buChar char="•"/>
            </a:pPr>
            <a:r>
              <a:rPr lang="en-US" sz="1400" dirty="0"/>
              <a:t>$x is a simple local variable and $y is a local variable but also a static variable.</a:t>
            </a:r>
          </a:p>
          <a:p>
            <a:pPr lvl="2">
              <a:buFont typeface="Arial" pitchFamily="34" charset="0"/>
              <a:buChar char="•"/>
            </a:pPr>
            <a:r>
              <a:rPr lang="en-US" sz="1400" dirty="0"/>
              <a:t>Both are initialized to zero.</a:t>
            </a:r>
          </a:p>
          <a:p>
            <a:pPr lvl="2">
              <a:buFont typeface="Arial" pitchFamily="34" charset="0"/>
              <a:buChar char="•"/>
            </a:pPr>
            <a:r>
              <a:rPr lang="en-US" sz="1400" dirty="0"/>
              <a:t>After printing the values of both the variables using echo statement they are incremented each time.</a:t>
            </a:r>
          </a:p>
          <a:p>
            <a:pPr lvl="2">
              <a:buFont typeface="Arial" pitchFamily="34" charset="0"/>
              <a:buChar char="•"/>
            </a:pPr>
            <a:r>
              <a:rPr lang="en-US" sz="1400" dirty="0"/>
              <a:t>The function </a:t>
            </a:r>
            <a:r>
              <a:rPr lang="en-US" sz="1400" b="1" dirty="0" err="1"/>
              <a:t>static_eg</a:t>
            </a:r>
            <a:r>
              <a:rPr lang="en-US" sz="1400" b="1" dirty="0"/>
              <a:t>()</a:t>
            </a:r>
            <a:r>
              <a:rPr lang="en-US" sz="1400" dirty="0"/>
              <a:t> is called 4 times</a:t>
            </a:r>
            <a:r>
              <a:rPr lang="en-US" sz="1400" dirty="0" smtClean="0"/>
              <a:t>.</a:t>
            </a:r>
          </a:p>
          <a:p>
            <a:pPr lvl="2"/>
            <a:endParaRPr lang="en-US" sz="1400" dirty="0"/>
          </a:p>
          <a:p>
            <a:pPr lvl="2"/>
            <a:r>
              <a:rPr lang="en-US" sz="1400" dirty="0"/>
              <a:t>The output of the above code is given below</a:t>
            </a:r>
            <a:r>
              <a:rPr lang="en-US" sz="1400" dirty="0" smtClean="0"/>
              <a:t>:</a:t>
            </a:r>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buFont typeface="Wingdings" pitchFamily="2" charset="2"/>
              <a:buChar char="§"/>
            </a:pPr>
            <a:r>
              <a:rPr lang="en-US" sz="1400" dirty="0"/>
              <a:t>Here, we can see that the value of variable $x is zero (0) every time and the value of variable $y is incremented by 1 each time</a:t>
            </a:r>
            <a:r>
              <a:rPr lang="en-US" sz="1400" dirty="0" smtClean="0"/>
              <a:t>.</a:t>
            </a:r>
          </a:p>
          <a:p>
            <a:pPr lvl="2"/>
            <a:endParaRPr lang="en-US" sz="1400" dirty="0"/>
          </a:p>
          <a:p>
            <a:pPr lvl="2">
              <a:buFont typeface="Wingdings" pitchFamily="2" charset="2"/>
              <a:buChar char="§"/>
            </a:pPr>
            <a:r>
              <a:rPr lang="en-US" sz="1400" dirty="0"/>
              <a:t>This is because a simple variable loses its value once it comes out of the block it is defined in, but a static variable retains its value each time.</a:t>
            </a:r>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a:p>
          <a:p>
            <a:endParaRPr lang="en-US" dirty="0"/>
          </a:p>
        </p:txBody>
      </p:sp>
      <p:pic>
        <p:nvPicPr>
          <p:cNvPr id="3" name="Picture 2" descr="static_scope_output">
            <a:hlinkClick r:id="rId2"/>
          </p:cNvPr>
          <p:cNvPicPr/>
          <p:nvPr/>
        </p:nvPicPr>
        <p:blipFill>
          <a:blip r:embed="rId3"/>
          <a:srcRect/>
          <a:stretch>
            <a:fillRect/>
          </a:stretch>
        </p:blipFill>
        <p:spPr bwMode="auto">
          <a:xfrm>
            <a:off x="1600200" y="2438400"/>
            <a:ext cx="2860675" cy="242443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8305800" cy="6401753"/>
          </a:xfrm>
          <a:prstGeom prst="rect">
            <a:avLst/>
          </a:prstGeom>
          <a:noFill/>
        </p:spPr>
        <p:txBody>
          <a:bodyPr wrap="square" rtlCol="0">
            <a:spAutoFit/>
          </a:bodyPr>
          <a:lstStyle/>
          <a:p>
            <a:pPr lvl="0"/>
            <a:r>
              <a:rPr lang="en-US" sz="1400" b="1" dirty="0"/>
              <a:t>Constants:</a:t>
            </a:r>
            <a:endParaRPr lang="en-US" sz="1400" dirty="0"/>
          </a:p>
          <a:p>
            <a:pPr lvl="1">
              <a:buFont typeface="Arial" pitchFamily="34" charset="0"/>
              <a:buChar char="•"/>
            </a:pPr>
            <a:r>
              <a:rPr lang="en-US" sz="1400" dirty="0"/>
              <a:t>Constants are the variables whose values are not changed throughout the script.</a:t>
            </a:r>
          </a:p>
          <a:p>
            <a:pPr lvl="1">
              <a:buFont typeface="Arial" pitchFamily="34" charset="0"/>
              <a:buChar char="•"/>
            </a:pPr>
            <a:r>
              <a:rPr lang="en-US" sz="1400" dirty="0"/>
              <a:t>A valid constant variable do not have a $ sign before its name.</a:t>
            </a:r>
          </a:p>
          <a:p>
            <a:pPr lvl="1">
              <a:buFont typeface="Arial" pitchFamily="34" charset="0"/>
              <a:buChar char="•"/>
            </a:pPr>
            <a:r>
              <a:rPr lang="en-US" sz="1400" dirty="0"/>
              <a:t>It starts with a letter or an underscore (_).</a:t>
            </a:r>
          </a:p>
          <a:p>
            <a:pPr lvl="1">
              <a:buFont typeface="Arial" pitchFamily="34" charset="0"/>
              <a:buChar char="•"/>
            </a:pPr>
            <a:r>
              <a:rPr lang="en-US" sz="1400" dirty="0"/>
              <a:t>Constants have global scope in the whole script</a:t>
            </a:r>
            <a:r>
              <a:rPr lang="en-US" sz="1400" dirty="0" smtClean="0"/>
              <a:t>.</a:t>
            </a:r>
          </a:p>
          <a:p>
            <a:pPr lvl="1"/>
            <a:endParaRPr lang="en-US" sz="1400" dirty="0"/>
          </a:p>
          <a:p>
            <a:pPr lvl="1"/>
            <a:r>
              <a:rPr lang="en-US" sz="1400" dirty="0" smtClean="0"/>
              <a:t>	Constants </a:t>
            </a:r>
            <a:r>
              <a:rPr lang="en-US" sz="1400" dirty="0"/>
              <a:t>are useful in situations where same value is used in many places. For example: if we want to calculate an area and perimeter of a circle, we require the value of PI in both the cases. So we can have the value of PI defined as a constant and can use it effectively.</a:t>
            </a:r>
          </a:p>
          <a:p>
            <a:pPr lvl="1"/>
            <a:endParaRPr lang="en-US" sz="1400" dirty="0" smtClean="0"/>
          </a:p>
          <a:p>
            <a:pPr lvl="1"/>
            <a:r>
              <a:rPr lang="en-US" sz="1400" dirty="0" smtClean="0"/>
              <a:t>	If </a:t>
            </a:r>
            <a:r>
              <a:rPr lang="en-US" sz="1400" dirty="0"/>
              <a:t>we want to create an array of names having length 10, we can define the length 10 as a constant which will be used anywhere required. But if for some reason we decided to increase the length to 20, we can just change the value 10 to 20 in the constant definition which will be replicated everywhere.</a:t>
            </a:r>
          </a:p>
          <a:p>
            <a:pPr lvl="1"/>
            <a:endParaRPr lang="en-US" sz="1400" dirty="0" smtClean="0"/>
          </a:p>
          <a:p>
            <a:pPr lvl="1"/>
            <a:r>
              <a:rPr lang="en-US" sz="1400" dirty="0" smtClean="0"/>
              <a:t>Constants </a:t>
            </a:r>
            <a:r>
              <a:rPr lang="en-US" sz="1400" dirty="0"/>
              <a:t>are declared using inbuilt </a:t>
            </a:r>
            <a:r>
              <a:rPr lang="en-US" sz="1400" b="1" dirty="0"/>
              <a:t>define()</a:t>
            </a:r>
            <a:r>
              <a:rPr lang="en-US" sz="1400" dirty="0"/>
              <a:t> function.</a:t>
            </a:r>
          </a:p>
          <a:p>
            <a:pPr lvl="2">
              <a:buFont typeface="Arial" pitchFamily="34" charset="0"/>
              <a:buChar char="•"/>
            </a:pPr>
            <a:r>
              <a:rPr lang="en-US" sz="1400" dirty="0" smtClean="0"/>
              <a:t> It </a:t>
            </a:r>
            <a:r>
              <a:rPr lang="en-US" sz="1400" dirty="0"/>
              <a:t>takes 3 parameters,</a:t>
            </a:r>
          </a:p>
          <a:p>
            <a:pPr lvl="2">
              <a:buFont typeface="Arial" pitchFamily="34" charset="0"/>
              <a:buChar char="•"/>
            </a:pPr>
            <a:r>
              <a:rPr lang="en-US" sz="1400" dirty="0"/>
              <a:t>Name of the constant</a:t>
            </a:r>
          </a:p>
          <a:p>
            <a:pPr lvl="2">
              <a:buFont typeface="Arial" pitchFamily="34" charset="0"/>
              <a:buChar char="•"/>
            </a:pPr>
            <a:r>
              <a:rPr lang="en-US" sz="1400" dirty="0"/>
              <a:t>Value of the constant</a:t>
            </a:r>
          </a:p>
          <a:p>
            <a:pPr lvl="2">
              <a:buFont typeface="Arial" pitchFamily="34" charset="0"/>
              <a:buChar char="•"/>
            </a:pPr>
            <a:r>
              <a:rPr lang="en-US" sz="1400" dirty="0" smtClean="0"/>
              <a:t>Whether </a:t>
            </a:r>
            <a:r>
              <a:rPr lang="en-US" sz="1400" dirty="0"/>
              <a:t>the constant should be case-insensitive. Default value is </a:t>
            </a:r>
            <a:r>
              <a:rPr lang="en-US" sz="1400" b="1" dirty="0"/>
              <a:t>false</a:t>
            </a:r>
            <a:r>
              <a:rPr lang="en-US" sz="1400" dirty="0"/>
              <a:t>.</a:t>
            </a:r>
          </a:p>
          <a:p>
            <a:pPr lvl="1"/>
            <a:endParaRPr lang="en-US" sz="1400" dirty="0" smtClean="0"/>
          </a:p>
          <a:p>
            <a:pPr lvl="1"/>
            <a:r>
              <a:rPr lang="en-US" sz="1400" dirty="0" smtClean="0"/>
              <a:t>The</a:t>
            </a:r>
            <a:r>
              <a:rPr lang="en-US" sz="1400" dirty="0"/>
              <a:t> </a:t>
            </a:r>
            <a:r>
              <a:rPr lang="en-US" sz="1400" b="1" dirty="0"/>
              <a:t>third parameter</a:t>
            </a:r>
            <a:r>
              <a:rPr lang="en-US" sz="1400" dirty="0"/>
              <a:t> of </a:t>
            </a:r>
            <a:r>
              <a:rPr lang="en-US" sz="1400" b="1" dirty="0"/>
              <a:t>define()</a:t>
            </a:r>
            <a:r>
              <a:rPr lang="en-US" sz="1400" dirty="0"/>
              <a:t> function is </a:t>
            </a:r>
            <a:r>
              <a:rPr lang="en-US" sz="1400" b="1" dirty="0"/>
              <a:t>optional</a:t>
            </a:r>
            <a:r>
              <a:rPr lang="en-US" sz="1400" dirty="0"/>
              <a:t>.</a:t>
            </a:r>
          </a:p>
          <a:p>
            <a:pPr lvl="1"/>
            <a:r>
              <a:rPr lang="en-US" sz="1400" dirty="0"/>
              <a:t>The </a:t>
            </a:r>
            <a:r>
              <a:rPr lang="en-US" sz="1400" b="1" dirty="0"/>
              <a:t>false</a:t>
            </a:r>
            <a:r>
              <a:rPr lang="en-US" sz="1400" dirty="0"/>
              <a:t> value of third parameter of </a:t>
            </a:r>
            <a:r>
              <a:rPr lang="en-US" sz="1400" b="1" dirty="0"/>
              <a:t>define()</a:t>
            </a:r>
            <a:r>
              <a:rPr lang="en-US" sz="1400" dirty="0"/>
              <a:t> function denotes that the </a:t>
            </a:r>
            <a:r>
              <a:rPr lang="en-US" sz="1400" b="1" dirty="0"/>
              <a:t>constant name</a:t>
            </a:r>
            <a:r>
              <a:rPr lang="en-US" sz="1400" dirty="0"/>
              <a:t> is </a:t>
            </a:r>
            <a:r>
              <a:rPr lang="en-US" sz="1400" b="1" dirty="0"/>
              <a:t>case-sensitive</a:t>
            </a:r>
            <a:r>
              <a:rPr lang="en-US" sz="1400" dirty="0"/>
              <a:t> and </a:t>
            </a:r>
            <a:r>
              <a:rPr lang="en-US" sz="1400" b="1" dirty="0"/>
              <a:t>true</a:t>
            </a:r>
            <a:r>
              <a:rPr lang="en-US" sz="1400" dirty="0"/>
              <a:t> value indicates that the </a:t>
            </a:r>
            <a:r>
              <a:rPr lang="en-US" sz="1400" b="1" dirty="0"/>
              <a:t>constant name</a:t>
            </a:r>
            <a:r>
              <a:rPr lang="en-US" sz="1400" dirty="0"/>
              <a:t> is </a:t>
            </a:r>
            <a:r>
              <a:rPr lang="en-US" sz="1400" b="1" dirty="0"/>
              <a:t>case-insensitive</a:t>
            </a:r>
            <a:r>
              <a:rPr lang="en-US" sz="1400" dirty="0" smtClean="0"/>
              <a:t>.</a:t>
            </a:r>
          </a:p>
          <a:p>
            <a:pPr lvl="1"/>
            <a:endParaRPr lang="en-US" sz="1400" dirty="0"/>
          </a:p>
          <a:p>
            <a:pPr lvl="1">
              <a:buFont typeface="Arial" pitchFamily="34" charset="0"/>
              <a:buChar char="•"/>
            </a:pPr>
            <a:r>
              <a:rPr lang="en-US" sz="1400" dirty="0" smtClean="0"/>
              <a:t>Let </a:t>
            </a:r>
            <a:r>
              <a:rPr lang="en-US" sz="1400" dirty="0"/>
              <a:t>us see how it is used in a program.</a:t>
            </a:r>
          </a:p>
          <a:p>
            <a:pPr lvl="1">
              <a:buFont typeface="Arial" pitchFamily="34" charset="0"/>
              <a:buChar char="•"/>
            </a:pPr>
            <a:r>
              <a:rPr lang="en-US" sz="1400" dirty="0" smtClean="0"/>
              <a:t>First </a:t>
            </a:r>
            <a:r>
              <a:rPr lang="en-US" sz="1400" dirty="0"/>
              <a:t>we will see the case-sensitive </a:t>
            </a:r>
            <a:r>
              <a:rPr lang="en-US" sz="1400" dirty="0" smtClean="0"/>
              <a:t>constant.</a:t>
            </a:r>
          </a:p>
          <a:p>
            <a:pPr lvl="1"/>
            <a:endParaRPr lang="en-US" sz="1400"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1" y="533400"/>
            <a:ext cx="8458200" cy="6186309"/>
          </a:xfrm>
          <a:prstGeom prst="rect">
            <a:avLst/>
          </a:prstGeom>
          <a:noFill/>
        </p:spPr>
        <p:txBody>
          <a:bodyPr wrap="square" rtlCol="0">
            <a:spAutoFit/>
          </a:bodyPr>
          <a:lstStyle/>
          <a:p>
            <a:pPr lvl="2">
              <a:buFont typeface="Arial" pitchFamily="34" charset="0"/>
              <a:buChar char="•"/>
            </a:pPr>
            <a:r>
              <a:rPr lang="en-US" sz="1400" dirty="0"/>
              <a:t>Write the following code in </a:t>
            </a:r>
            <a:r>
              <a:rPr lang="en-US" sz="1400" b="1" dirty="0"/>
              <a:t>index.php</a:t>
            </a:r>
            <a:r>
              <a:rPr lang="en-US" sz="1400" dirty="0"/>
              <a:t> file</a:t>
            </a:r>
            <a:r>
              <a:rPr lang="en-US" sz="1400" dirty="0" smtClean="0"/>
              <a:t>:</a:t>
            </a:r>
          </a:p>
          <a:p>
            <a:pPr lvl="2">
              <a:buFont typeface="Arial" pitchFamily="34" charset="0"/>
              <a:buChar char="•"/>
            </a:pPr>
            <a:endParaRPr lang="en-US" sz="1400" dirty="0"/>
          </a:p>
          <a:p>
            <a:pPr lvl="2">
              <a:buFont typeface="Arial" pitchFamily="34" charset="0"/>
              <a:buChar char="•"/>
            </a:pPr>
            <a:endParaRPr lang="en-US" sz="1400" dirty="0" smtClean="0"/>
          </a:p>
          <a:p>
            <a:pPr lvl="2">
              <a:buFont typeface="Arial" pitchFamily="34" charset="0"/>
              <a:buChar char="•"/>
            </a:pPr>
            <a:endParaRPr lang="en-US" sz="1400" dirty="0" smtClean="0"/>
          </a:p>
          <a:p>
            <a:pPr lvl="2">
              <a:buFont typeface="Arial" pitchFamily="34" charset="0"/>
              <a:buChar char="•"/>
            </a:pPr>
            <a:endParaRPr lang="en-US" sz="1400" dirty="0"/>
          </a:p>
          <a:p>
            <a:pPr lvl="2"/>
            <a:endParaRPr lang="en-US" sz="1400" dirty="0"/>
          </a:p>
          <a:p>
            <a:pPr lvl="2">
              <a:buFont typeface="Arial" pitchFamily="34" charset="0"/>
              <a:buChar char="•"/>
            </a:pPr>
            <a:r>
              <a:rPr lang="en-US" sz="1400" dirty="0" smtClean="0"/>
              <a:t>Here</a:t>
            </a:r>
            <a:r>
              <a:rPr lang="en-US" sz="1400" dirty="0"/>
              <a:t>, the third parameter is not given. By default it takes </a:t>
            </a:r>
            <a:r>
              <a:rPr lang="en-US" sz="1400" b="1" dirty="0"/>
              <a:t>false</a:t>
            </a:r>
            <a:r>
              <a:rPr lang="en-US" sz="1400" dirty="0"/>
              <a:t> value that means the constant becomes </a:t>
            </a:r>
            <a:r>
              <a:rPr lang="en-US" sz="1400" b="1" dirty="0"/>
              <a:t>case sensitive</a:t>
            </a:r>
            <a:r>
              <a:rPr lang="en-US" sz="1400" dirty="0"/>
              <a:t>.</a:t>
            </a:r>
          </a:p>
          <a:p>
            <a:pPr lvl="2">
              <a:buFont typeface="Arial" pitchFamily="34" charset="0"/>
              <a:buChar char="•"/>
            </a:pPr>
            <a:r>
              <a:rPr lang="en-US" sz="1400" dirty="0"/>
              <a:t>In the above code for defining constant we have used </a:t>
            </a:r>
            <a:r>
              <a:rPr lang="en-US" sz="1400" b="1" dirty="0"/>
              <a:t>define()</a:t>
            </a:r>
            <a:r>
              <a:rPr lang="en-US" sz="1400" dirty="0"/>
              <a:t> function. Name of the constant is </a:t>
            </a:r>
            <a:r>
              <a:rPr lang="en-US" sz="1400" b="1" dirty="0"/>
              <a:t>MESSAGE</a:t>
            </a:r>
            <a:r>
              <a:rPr lang="en-US" sz="1400" dirty="0"/>
              <a:t> and value is </a:t>
            </a:r>
            <a:r>
              <a:rPr lang="en-US" sz="1400" b="1" dirty="0"/>
              <a:t>Welcome to PHP!</a:t>
            </a:r>
            <a:r>
              <a:rPr lang="en-US" sz="1400" dirty="0"/>
              <a:t>.</a:t>
            </a:r>
          </a:p>
          <a:p>
            <a:pPr lvl="2">
              <a:buFont typeface="Arial" pitchFamily="34" charset="0"/>
              <a:buChar char="•"/>
            </a:pPr>
            <a:r>
              <a:rPr lang="en-US" sz="1400" dirty="0"/>
              <a:t>The value of constant is printed using echo statement.</a:t>
            </a:r>
          </a:p>
          <a:p>
            <a:pPr lvl="2">
              <a:buFont typeface="Arial" pitchFamily="34" charset="0"/>
              <a:buChar char="•"/>
            </a:pPr>
            <a:r>
              <a:rPr lang="en-US" sz="1400" dirty="0"/>
              <a:t>The output is shown below</a:t>
            </a:r>
            <a:r>
              <a:rPr lang="en-US" sz="1400" dirty="0" smtClean="0"/>
              <a:t>:</a:t>
            </a:r>
          </a:p>
          <a:p>
            <a:pPr lvl="2">
              <a:buFont typeface="Arial" pitchFamily="34" charset="0"/>
              <a:buChar char="•"/>
            </a:pPr>
            <a:endParaRPr lang="en-US" sz="1400" dirty="0"/>
          </a:p>
          <a:p>
            <a:pPr lvl="2">
              <a:buFont typeface="Arial" pitchFamily="34" charset="0"/>
              <a:buChar char="•"/>
            </a:pPr>
            <a:endParaRPr lang="en-US" sz="1400" dirty="0" smtClean="0"/>
          </a:p>
          <a:p>
            <a:pPr lvl="2">
              <a:buFont typeface="Arial" pitchFamily="34" charset="0"/>
              <a:buChar char="•"/>
            </a:pPr>
            <a:endParaRPr lang="en-US" sz="1400" dirty="0"/>
          </a:p>
          <a:p>
            <a:pPr lvl="2">
              <a:buFont typeface="Arial" pitchFamily="34" charset="0"/>
              <a:buChar char="•"/>
            </a:pPr>
            <a:endParaRPr lang="en-US" sz="1400" dirty="0" smtClean="0"/>
          </a:p>
          <a:p>
            <a:pPr lvl="2">
              <a:buFont typeface="Arial" pitchFamily="34" charset="0"/>
              <a:buChar char="•"/>
            </a:pPr>
            <a:endParaRPr lang="en-US" sz="1400" dirty="0"/>
          </a:p>
          <a:p>
            <a:pPr lvl="2">
              <a:buFont typeface="Arial" pitchFamily="34" charset="0"/>
              <a:buChar char="•"/>
            </a:pPr>
            <a:endParaRPr lang="en-US" sz="1400" dirty="0" smtClean="0"/>
          </a:p>
          <a:p>
            <a:pPr lvl="2">
              <a:buFont typeface="Arial" pitchFamily="34" charset="0"/>
              <a:buChar char="•"/>
            </a:pPr>
            <a:endParaRPr lang="en-US" sz="1400" dirty="0"/>
          </a:p>
          <a:p>
            <a:pPr lvl="2">
              <a:buFont typeface="Arial" pitchFamily="34" charset="0"/>
              <a:buChar char="•"/>
            </a:pPr>
            <a:endParaRPr lang="en-US" sz="1400" dirty="0" smtClean="0"/>
          </a:p>
          <a:p>
            <a:pPr lvl="2">
              <a:buFont typeface="Arial" pitchFamily="34" charset="0"/>
              <a:buChar char="•"/>
            </a:pPr>
            <a:endParaRPr lang="en-US" sz="1400" dirty="0"/>
          </a:p>
          <a:p>
            <a:pPr lvl="2">
              <a:buFont typeface="Arial" pitchFamily="34" charset="0"/>
              <a:buChar char="•"/>
            </a:pPr>
            <a:endParaRPr lang="en-US" sz="1400" dirty="0" smtClean="0"/>
          </a:p>
          <a:p>
            <a:pPr lvl="2">
              <a:buFont typeface="Arial" pitchFamily="34" charset="0"/>
              <a:buChar char="•"/>
            </a:pPr>
            <a:endParaRPr lang="en-US" sz="1400" dirty="0"/>
          </a:p>
          <a:p>
            <a:pPr lvl="2">
              <a:buFont typeface="Arial" pitchFamily="34" charset="0"/>
              <a:buChar char="•"/>
            </a:pPr>
            <a:endParaRPr lang="en-US" sz="1400" dirty="0" smtClean="0"/>
          </a:p>
          <a:p>
            <a:pPr lvl="2">
              <a:buFont typeface="Arial" pitchFamily="34" charset="0"/>
              <a:buChar char="•"/>
            </a:pPr>
            <a:endParaRPr lang="en-US" sz="1400" dirty="0"/>
          </a:p>
          <a:p>
            <a:pPr lvl="2">
              <a:buFont typeface="Arial" pitchFamily="34" charset="0"/>
              <a:buChar char="•"/>
            </a:pPr>
            <a:endParaRPr lang="en-US" sz="1400" dirty="0" smtClean="0"/>
          </a:p>
          <a:p>
            <a:pPr lvl="2"/>
            <a:endParaRPr lang="en-US" sz="1400" dirty="0"/>
          </a:p>
          <a:p>
            <a:endParaRPr lang="en-US" dirty="0"/>
          </a:p>
        </p:txBody>
      </p:sp>
      <p:sp>
        <p:nvSpPr>
          <p:cNvPr id="3" name="Rectangle 2"/>
          <p:cNvSpPr/>
          <p:nvPr/>
        </p:nvSpPr>
        <p:spPr>
          <a:xfrm>
            <a:off x="1371600" y="838200"/>
            <a:ext cx="518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r>
              <a:rPr lang="en-US" sz="1200" dirty="0" smtClean="0"/>
              <a:t>&lt;?</a:t>
            </a:r>
            <a:r>
              <a:rPr lang="en-US" sz="1200" dirty="0" err="1" smtClean="0"/>
              <a:t>php</a:t>
            </a:r>
            <a:endParaRPr lang="en-US" sz="1200" dirty="0" smtClean="0"/>
          </a:p>
          <a:p>
            <a:r>
              <a:rPr lang="en-US" sz="1200" dirty="0" smtClean="0"/>
              <a:t> define("</a:t>
            </a:r>
            <a:r>
              <a:rPr lang="en-US" sz="1200" dirty="0" err="1" smtClean="0"/>
              <a:t>MESSAGE","Welcome</a:t>
            </a:r>
            <a:r>
              <a:rPr lang="en-US" sz="1200" dirty="0" smtClean="0"/>
              <a:t> to PHP!");</a:t>
            </a:r>
          </a:p>
          <a:p>
            <a:r>
              <a:rPr lang="en-US" sz="1200" dirty="0" smtClean="0"/>
              <a:t> echo MESSAGE;</a:t>
            </a:r>
          </a:p>
          <a:p>
            <a:r>
              <a:rPr lang="en-US" sz="1200" dirty="0" smtClean="0"/>
              <a:t>  ?&gt;</a:t>
            </a:r>
          </a:p>
          <a:p>
            <a:pPr algn="ctr"/>
            <a:endParaRPr lang="en-US" dirty="0"/>
          </a:p>
        </p:txBody>
      </p:sp>
      <p:pic>
        <p:nvPicPr>
          <p:cNvPr id="4" name="Picture 3" descr="MESSAGE_constant">
            <a:hlinkClick r:id="rId2"/>
          </p:cNvPr>
          <p:cNvPicPr/>
          <p:nvPr/>
        </p:nvPicPr>
        <p:blipFill>
          <a:blip r:embed="rId3"/>
          <a:srcRect/>
          <a:stretch>
            <a:fillRect/>
          </a:stretch>
        </p:blipFill>
        <p:spPr bwMode="auto">
          <a:xfrm>
            <a:off x="1295400" y="3581400"/>
            <a:ext cx="2860675" cy="244538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12434173"/>
          </a:xfrm>
          <a:prstGeom prst="rect">
            <a:avLst/>
          </a:prstGeom>
          <a:noFill/>
        </p:spPr>
        <p:txBody>
          <a:bodyPr wrap="square" rtlCol="0">
            <a:spAutoFit/>
          </a:bodyPr>
          <a:lstStyle/>
          <a:p>
            <a:pPr marL="0" lvl="2"/>
            <a:r>
              <a:rPr lang="en-US" dirty="0"/>
              <a:t>If we use the constant name as </a:t>
            </a:r>
            <a:r>
              <a:rPr lang="en-US" b="1" dirty="0"/>
              <a:t>message</a:t>
            </a:r>
            <a:r>
              <a:rPr lang="en-US" dirty="0"/>
              <a:t> i.e. in small case as shown below</a:t>
            </a:r>
            <a:r>
              <a:rPr lang="en-US" dirty="0" smtClean="0"/>
              <a:t>:</a:t>
            </a:r>
          </a:p>
          <a:p>
            <a:pPr marL="0" lvl="2"/>
            <a:endParaRPr lang="en-US" dirty="0"/>
          </a:p>
          <a:p>
            <a:pPr marL="0" lvl="2"/>
            <a:endParaRPr lang="en-US" dirty="0" smtClean="0"/>
          </a:p>
          <a:p>
            <a:pPr marL="0" lvl="2"/>
            <a:endParaRPr lang="en-US" dirty="0"/>
          </a:p>
          <a:p>
            <a:pPr marL="0" lvl="2"/>
            <a:endParaRPr lang="en-US" dirty="0" smtClean="0"/>
          </a:p>
          <a:p>
            <a:pPr marL="0" lvl="2"/>
            <a:endParaRPr lang="en-US" dirty="0"/>
          </a:p>
          <a:p>
            <a:pPr lvl="2"/>
            <a:endParaRPr lang="en-US" sz="1400" dirty="0"/>
          </a:p>
          <a:p>
            <a:pPr lvl="2">
              <a:buFont typeface="Arial" pitchFamily="34" charset="0"/>
              <a:buChar char="•"/>
            </a:pPr>
            <a:r>
              <a:rPr lang="en-US" sz="1400" dirty="0" smtClean="0"/>
              <a:t>It </a:t>
            </a:r>
            <a:r>
              <a:rPr lang="en-US" sz="1400" dirty="0"/>
              <a:t>will give error as our constant is case sensitive. Echo statement should have message in upper case </a:t>
            </a:r>
            <a:r>
              <a:rPr lang="en-US" sz="1400" dirty="0" err="1" smtClean="0"/>
              <a:t>letters.Constants</a:t>
            </a:r>
            <a:r>
              <a:rPr lang="en-US" sz="1400" dirty="0" smtClean="0"/>
              <a:t> </a:t>
            </a:r>
            <a:r>
              <a:rPr lang="en-US" sz="1400" dirty="0"/>
              <a:t>can have any type of value</a:t>
            </a:r>
            <a:r>
              <a:rPr lang="en-US" sz="1400" dirty="0" smtClean="0"/>
              <a:t>.</a:t>
            </a:r>
          </a:p>
          <a:p>
            <a:pPr lvl="2">
              <a:buFont typeface="Arial" pitchFamily="34" charset="0"/>
              <a:buChar char="•"/>
            </a:pPr>
            <a:r>
              <a:rPr lang="en-US" sz="1400" dirty="0" smtClean="0"/>
              <a:t> Let us now see an example of </a:t>
            </a:r>
            <a:r>
              <a:rPr lang="en-US" sz="1400" b="1" dirty="0" smtClean="0"/>
              <a:t>case-insensitive</a:t>
            </a:r>
            <a:r>
              <a:rPr lang="en-US" sz="1400" dirty="0" smtClean="0"/>
              <a:t> constant.</a:t>
            </a:r>
          </a:p>
          <a:p>
            <a:pPr lvl="2">
              <a:buFont typeface="Arial" pitchFamily="34" charset="0"/>
              <a:buChar char="•"/>
            </a:pPr>
            <a:r>
              <a:rPr lang="en-US" sz="1400" dirty="0" smtClean="0"/>
              <a:t>Write the following code to define another constant:</a:t>
            </a:r>
          </a:p>
          <a:p>
            <a:pPr lvl="2">
              <a:buFont typeface="Arial" pitchFamily="34" charset="0"/>
              <a:buChar char="•"/>
            </a:pPr>
            <a:endParaRPr lang="en-US" sz="1400" dirty="0"/>
          </a:p>
          <a:p>
            <a:pPr lvl="2">
              <a:buFont typeface="Arial" pitchFamily="34" charset="0"/>
              <a:buChar char="•"/>
            </a:pPr>
            <a:endParaRPr lang="en-US" sz="1400" dirty="0" smtClean="0"/>
          </a:p>
          <a:p>
            <a:pPr lvl="2">
              <a:buFont typeface="Arial" pitchFamily="34" charset="0"/>
              <a:buChar char="•"/>
            </a:pPr>
            <a:endParaRPr lang="en-US" sz="1400" dirty="0"/>
          </a:p>
          <a:p>
            <a:pPr lvl="2">
              <a:buFont typeface="Arial" pitchFamily="34" charset="0"/>
              <a:buChar char="•"/>
            </a:pPr>
            <a:endParaRPr lang="en-US" sz="1400" dirty="0" smtClean="0"/>
          </a:p>
          <a:p>
            <a:pPr lvl="2">
              <a:buFont typeface="Arial" pitchFamily="34" charset="0"/>
              <a:buChar char="•"/>
            </a:pPr>
            <a:endParaRPr lang="en-US" sz="1400" dirty="0"/>
          </a:p>
          <a:p>
            <a:pPr lvl="2">
              <a:buFont typeface="Arial" pitchFamily="34" charset="0"/>
              <a:buChar char="•"/>
            </a:pPr>
            <a:endParaRPr lang="en-US" sz="1400" dirty="0" smtClean="0"/>
          </a:p>
          <a:p>
            <a:pPr lvl="2">
              <a:buFont typeface="Arial" pitchFamily="34" charset="0"/>
              <a:buChar char="•"/>
            </a:pPr>
            <a:endParaRPr lang="en-US" sz="1400" dirty="0"/>
          </a:p>
          <a:p>
            <a:pPr lvl="2">
              <a:buFont typeface="Arial" pitchFamily="34" charset="0"/>
              <a:buChar char="•"/>
            </a:pPr>
            <a:endParaRPr lang="en-US" sz="1400" dirty="0" smtClean="0"/>
          </a:p>
          <a:p>
            <a:pPr lvl="2"/>
            <a:r>
              <a:rPr lang="en-US" sz="1400" dirty="0"/>
              <a:t>Here, a constant </a:t>
            </a:r>
            <a:r>
              <a:rPr lang="en-US" sz="1400" b="1" dirty="0"/>
              <a:t>PI</a:t>
            </a:r>
            <a:r>
              <a:rPr lang="en-US" sz="1400" dirty="0"/>
              <a:t> is defined with value </a:t>
            </a:r>
            <a:r>
              <a:rPr lang="en-US" sz="1400" b="1" dirty="0"/>
              <a:t>3.14</a:t>
            </a:r>
            <a:r>
              <a:rPr lang="en-US" sz="1400" dirty="0"/>
              <a:t> and third parameter is given as </a:t>
            </a:r>
            <a:r>
              <a:rPr lang="en-US" sz="1400" b="1" dirty="0"/>
              <a:t>true</a:t>
            </a:r>
            <a:r>
              <a:rPr lang="en-US" sz="1400" dirty="0"/>
              <a:t> to make the constant case-insensitive that means it doesn’t matter whether it is written in uppercase or lowercase</a:t>
            </a:r>
            <a:r>
              <a:rPr lang="en-US" sz="1400" dirty="0" smtClean="0"/>
              <a:t>.</a:t>
            </a:r>
          </a:p>
          <a:p>
            <a:pPr lvl="2"/>
            <a:endParaRPr lang="en-US" sz="1400" dirty="0"/>
          </a:p>
          <a:p>
            <a:pPr lvl="2"/>
            <a:r>
              <a:rPr lang="en-US" sz="1400" dirty="0"/>
              <a:t>The output is shown below:</a:t>
            </a:r>
          </a:p>
          <a:p>
            <a:pPr lvl="2"/>
            <a:endParaRPr lang="en-US" sz="1400" dirty="0"/>
          </a:p>
          <a:p>
            <a:pPr lvl="2"/>
            <a:endParaRPr lang="en-US" sz="1400" dirty="0" smtClean="0"/>
          </a:p>
          <a:p>
            <a:pPr marL="0" lvl="2"/>
            <a:endParaRPr lang="en-US" dirty="0" smtClean="0"/>
          </a:p>
          <a:p>
            <a:pPr marL="0" lvl="2"/>
            <a:endParaRPr lang="en-US" sz="3200"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 name="Rectangle 2"/>
          <p:cNvSpPr/>
          <p:nvPr/>
        </p:nvSpPr>
        <p:spPr>
          <a:xfrm>
            <a:off x="1143000" y="1295400"/>
            <a:ext cx="6477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 &lt;?</a:t>
            </a:r>
            <a:r>
              <a:rPr lang="en-US" sz="1200" dirty="0" err="1"/>
              <a:t>php</a:t>
            </a:r>
            <a:endParaRPr lang="en-US" sz="1200" dirty="0"/>
          </a:p>
          <a:p>
            <a:r>
              <a:rPr lang="en-US" sz="1200" dirty="0"/>
              <a:t>  </a:t>
            </a:r>
            <a:r>
              <a:rPr lang="en-US" sz="1200" dirty="0" smtClean="0"/>
              <a:t>define</a:t>
            </a:r>
            <a:r>
              <a:rPr lang="en-US" sz="1200" dirty="0"/>
              <a:t>("</a:t>
            </a:r>
            <a:r>
              <a:rPr lang="en-US" sz="1200" dirty="0" err="1"/>
              <a:t>MESSAGE","Welcome</a:t>
            </a:r>
            <a:r>
              <a:rPr lang="en-US" sz="1200" dirty="0"/>
              <a:t> to PHP!");</a:t>
            </a:r>
          </a:p>
          <a:p>
            <a:r>
              <a:rPr lang="en-US" sz="1200" dirty="0"/>
              <a:t>  </a:t>
            </a:r>
            <a:r>
              <a:rPr lang="en-US" sz="1200" dirty="0" smtClean="0"/>
              <a:t>echo </a:t>
            </a:r>
            <a:r>
              <a:rPr lang="en-US" sz="1200" dirty="0"/>
              <a:t>message;</a:t>
            </a:r>
          </a:p>
          <a:p>
            <a:r>
              <a:rPr lang="en-US" sz="1200" dirty="0"/>
              <a:t>  </a:t>
            </a:r>
            <a:r>
              <a:rPr lang="en-US" sz="1200" dirty="0" smtClean="0"/>
              <a:t>?&gt;</a:t>
            </a:r>
            <a:endParaRPr lang="en-US" sz="1200" dirty="0"/>
          </a:p>
        </p:txBody>
      </p:sp>
      <p:sp>
        <p:nvSpPr>
          <p:cNvPr id="4" name="Rectangle 3"/>
          <p:cNvSpPr/>
          <p:nvPr/>
        </p:nvSpPr>
        <p:spPr>
          <a:xfrm>
            <a:off x="1143000" y="3505200"/>
            <a:ext cx="6553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a:p>
          <a:p>
            <a:r>
              <a:rPr lang="en-US" sz="1200" dirty="0" smtClean="0"/>
              <a:t>&lt;?</a:t>
            </a:r>
            <a:r>
              <a:rPr lang="en-US" sz="1200" dirty="0" err="1"/>
              <a:t>php</a:t>
            </a:r>
            <a:endParaRPr lang="en-US" sz="1200" dirty="0"/>
          </a:p>
          <a:p>
            <a:r>
              <a:rPr lang="en-US" sz="1200" dirty="0"/>
              <a:t>define("PI",3.14,true);</a:t>
            </a:r>
          </a:p>
          <a:p>
            <a:r>
              <a:rPr lang="en-US" sz="1200" dirty="0"/>
              <a:t>echo PI;</a:t>
            </a:r>
          </a:p>
          <a:p>
            <a:r>
              <a:rPr lang="en-US" sz="1200" dirty="0"/>
              <a:t>echo “&lt;</a:t>
            </a:r>
            <a:r>
              <a:rPr lang="en-US" sz="1200" dirty="0" err="1"/>
              <a:t>br</a:t>
            </a:r>
            <a:r>
              <a:rPr lang="en-US" sz="1200" dirty="0"/>
              <a:t>&gt;”;</a:t>
            </a:r>
          </a:p>
          <a:p>
            <a:r>
              <a:rPr lang="en-US" sz="1200" dirty="0"/>
              <a:t>echo pi;</a:t>
            </a:r>
          </a:p>
          <a:p>
            <a:r>
              <a:rPr lang="en-US" sz="1200" dirty="0"/>
              <a:t>?&gt;</a:t>
            </a:r>
          </a:p>
          <a:p>
            <a:pPr algn="ct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se_insensitive_constant">
            <a:hlinkClick r:id="rId2"/>
          </p:cNvPr>
          <p:cNvPicPr/>
          <p:nvPr/>
        </p:nvPicPr>
        <p:blipFill>
          <a:blip r:embed="rId3"/>
          <a:srcRect/>
          <a:stretch>
            <a:fillRect/>
          </a:stretch>
        </p:blipFill>
        <p:spPr bwMode="auto">
          <a:xfrm>
            <a:off x="2971800" y="381000"/>
            <a:ext cx="2860675" cy="2438400"/>
          </a:xfrm>
          <a:prstGeom prst="rect">
            <a:avLst/>
          </a:prstGeom>
          <a:noFill/>
          <a:ln w="9525">
            <a:noFill/>
            <a:miter lim="800000"/>
            <a:headEnd/>
            <a:tailEnd/>
          </a:ln>
        </p:spPr>
      </p:pic>
      <p:sp>
        <p:nvSpPr>
          <p:cNvPr id="3" name="TextBox 2"/>
          <p:cNvSpPr txBox="1"/>
          <p:nvPr/>
        </p:nvSpPr>
        <p:spPr>
          <a:xfrm>
            <a:off x="1066801" y="3581400"/>
            <a:ext cx="7696200" cy="2739211"/>
          </a:xfrm>
          <a:prstGeom prst="rect">
            <a:avLst/>
          </a:prstGeom>
          <a:noFill/>
        </p:spPr>
        <p:txBody>
          <a:bodyPr wrap="square" rtlCol="0">
            <a:spAutoFit/>
          </a:bodyPr>
          <a:lstStyle/>
          <a:p>
            <a:pPr lvl="2"/>
            <a:r>
              <a:rPr lang="en-US" sz="1400" dirty="0"/>
              <a:t>Thus we learned to create variables and constants.</a:t>
            </a:r>
          </a:p>
          <a:p>
            <a:pPr lvl="1"/>
            <a:r>
              <a:rPr lang="en-US" sz="1400" dirty="0"/>
              <a:t>We know that echo statement is used to display something on the webpage/browser. So let us know something more about it</a:t>
            </a:r>
            <a:r>
              <a:rPr lang="en-US" sz="1400" dirty="0" smtClean="0"/>
              <a:t>.</a:t>
            </a:r>
          </a:p>
          <a:p>
            <a:pPr lvl="1"/>
            <a:endParaRPr lang="en-US" sz="1400" dirty="0"/>
          </a:p>
          <a:p>
            <a:pPr lvl="0"/>
            <a:r>
              <a:rPr lang="en-US" sz="1400" b="1" dirty="0"/>
              <a:t>Echo statement:</a:t>
            </a:r>
            <a:endParaRPr lang="en-US" sz="1400" dirty="0"/>
          </a:p>
          <a:p>
            <a:pPr lvl="1">
              <a:buFont typeface="Arial" pitchFamily="34" charset="0"/>
              <a:buChar char="•"/>
            </a:pPr>
            <a:r>
              <a:rPr lang="en-US" sz="1400" dirty="0"/>
              <a:t>Echo statement is used to display something on the webpage or browser.</a:t>
            </a:r>
          </a:p>
          <a:p>
            <a:pPr lvl="1">
              <a:buFont typeface="Arial" pitchFamily="34" charset="0"/>
              <a:buChar char="•"/>
            </a:pPr>
            <a:r>
              <a:rPr lang="en-US" sz="1400" dirty="0"/>
              <a:t>Echo statement can display one or more strings.</a:t>
            </a:r>
          </a:p>
          <a:p>
            <a:pPr lvl="1">
              <a:buFont typeface="Arial" pitchFamily="34" charset="0"/>
              <a:buChar char="•"/>
            </a:pPr>
            <a:r>
              <a:rPr lang="en-US" sz="1400" dirty="0"/>
              <a:t>Echo statement can be used with or without parenthesis ().</a:t>
            </a:r>
          </a:p>
          <a:p>
            <a:pPr lvl="1">
              <a:buFont typeface="Arial" pitchFamily="34" charset="0"/>
              <a:buChar char="•"/>
            </a:pPr>
            <a:r>
              <a:rPr lang="en-US" sz="1400" dirty="0"/>
              <a:t>The word </a:t>
            </a:r>
            <a:r>
              <a:rPr lang="en-US" sz="1400" b="1" dirty="0"/>
              <a:t>echo</a:t>
            </a:r>
            <a:r>
              <a:rPr lang="en-US" sz="1400" dirty="0"/>
              <a:t> is a </a:t>
            </a:r>
            <a:r>
              <a:rPr lang="en-US" sz="1400" b="1" dirty="0"/>
              <a:t>keyword</a:t>
            </a:r>
            <a:r>
              <a:rPr lang="en-US" sz="1400" dirty="0"/>
              <a:t>. Keywords in PHP are not case sensitive and hence we can write it anyway. For </a:t>
            </a:r>
            <a:r>
              <a:rPr lang="en-US" sz="1400" dirty="0" err="1"/>
              <a:t>eg</a:t>
            </a:r>
            <a:r>
              <a:rPr lang="en-US" sz="1400" dirty="0"/>
              <a:t>: echo, Echo, </a:t>
            </a:r>
            <a:r>
              <a:rPr lang="en-US" sz="1400" dirty="0" err="1"/>
              <a:t>EcHo</a:t>
            </a:r>
            <a:r>
              <a:rPr lang="en-US" sz="1400" dirty="0"/>
              <a:t> etc.</a:t>
            </a:r>
          </a:p>
          <a:p>
            <a:pPr lvl="1">
              <a:buFont typeface="Arial" pitchFamily="34" charset="0"/>
              <a:buChar char="•"/>
            </a:pPr>
            <a:r>
              <a:rPr lang="en-US" sz="1400" b="1" dirty="0"/>
              <a:t>Echo</a:t>
            </a:r>
            <a:r>
              <a:rPr lang="en-US" sz="1400" dirty="0"/>
              <a:t> statements can be used to display strings, values of variables etc.</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229600" cy="9571851"/>
          </a:xfrm>
          <a:prstGeom prst="rect">
            <a:avLst/>
          </a:prstGeom>
          <a:noFill/>
        </p:spPr>
        <p:txBody>
          <a:bodyPr wrap="square" rtlCol="0">
            <a:spAutoFit/>
          </a:bodyPr>
          <a:lstStyle/>
          <a:p>
            <a:pPr marL="0" lvl="1"/>
            <a:r>
              <a:rPr lang="en-US" dirty="0"/>
              <a:t>Write the following code to prove the above said sentence</a:t>
            </a:r>
            <a:r>
              <a:rPr lang="en-US" dirty="0" smtClean="0"/>
              <a:t>:</a:t>
            </a:r>
          </a:p>
          <a:p>
            <a:pPr marL="0" lvl="1"/>
            <a:endParaRPr lang="en-US" sz="3200" dirty="0"/>
          </a:p>
          <a:p>
            <a:pPr marL="0" lvl="1"/>
            <a:endParaRPr lang="en-US" sz="3200" dirty="0" smtClean="0"/>
          </a:p>
          <a:p>
            <a:pPr marL="0" lvl="1"/>
            <a:endParaRPr lang="en-US" sz="3200" dirty="0"/>
          </a:p>
          <a:p>
            <a:pPr marL="0" lvl="1"/>
            <a:endParaRPr lang="en-US" sz="3200" dirty="0" smtClean="0"/>
          </a:p>
          <a:p>
            <a:pPr lvl="1"/>
            <a:endParaRPr lang="en-US" sz="1200" dirty="0" smtClean="0"/>
          </a:p>
          <a:p>
            <a:pPr lvl="1"/>
            <a:r>
              <a:rPr lang="en-US" sz="1200" dirty="0" smtClean="0"/>
              <a:t>Here</a:t>
            </a:r>
            <a:r>
              <a:rPr lang="en-US" sz="1200" dirty="0"/>
              <a:t>, a sentence is displayed using echo statement</a:t>
            </a:r>
            <a:r>
              <a:rPr lang="en-US" sz="1200" dirty="0" smtClean="0"/>
              <a:t>.</a:t>
            </a:r>
          </a:p>
          <a:p>
            <a:pPr lvl="1"/>
            <a:endParaRPr lang="en-US" sz="1200" dirty="0"/>
          </a:p>
          <a:p>
            <a:pPr lvl="1"/>
            <a:r>
              <a:rPr lang="en-US" sz="1200" dirty="0"/>
              <a:t>A variable </a:t>
            </a:r>
            <a:r>
              <a:rPr lang="en-US" sz="1200" b="1" dirty="0"/>
              <a:t>$name</a:t>
            </a:r>
            <a:r>
              <a:rPr lang="en-US" sz="1200" dirty="0"/>
              <a:t> contains name </a:t>
            </a:r>
            <a:r>
              <a:rPr lang="en-US" sz="1200" b="1" dirty="0"/>
              <a:t>Samuel</a:t>
            </a:r>
            <a:r>
              <a:rPr lang="en-US" sz="1200" dirty="0"/>
              <a:t> and variable </a:t>
            </a:r>
            <a:r>
              <a:rPr lang="en-US" sz="1200" b="1" dirty="0"/>
              <a:t>$age</a:t>
            </a:r>
            <a:r>
              <a:rPr lang="en-US" sz="1200" dirty="0"/>
              <a:t> contains value </a:t>
            </a:r>
            <a:r>
              <a:rPr lang="en-US" sz="1200" b="1" dirty="0"/>
              <a:t>20</a:t>
            </a:r>
            <a:r>
              <a:rPr lang="en-US" sz="1200" dirty="0"/>
              <a:t>. </a:t>
            </a:r>
            <a:endParaRPr lang="en-US" sz="1200" dirty="0" smtClean="0"/>
          </a:p>
          <a:p>
            <a:pPr lvl="1"/>
            <a:r>
              <a:rPr lang="en-US" sz="1200" dirty="0" smtClean="0"/>
              <a:t>These </a:t>
            </a:r>
            <a:r>
              <a:rPr lang="en-US" sz="1200" dirty="0"/>
              <a:t>are displayed using echo statements as shown below:</a:t>
            </a:r>
          </a:p>
          <a:p>
            <a:pPr marL="0" lvl="1"/>
            <a:endParaRPr lang="en-US" sz="3200"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3" name="Rectangle 2"/>
          <p:cNvSpPr/>
          <p:nvPr/>
        </p:nvSpPr>
        <p:spPr>
          <a:xfrm>
            <a:off x="685800" y="990600"/>
            <a:ext cx="6705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a:p>
          <a:p>
            <a:r>
              <a:rPr lang="en-US" sz="1200" dirty="0" smtClean="0"/>
              <a:t>&lt;?</a:t>
            </a:r>
            <a:r>
              <a:rPr lang="en-US" sz="1200" dirty="0" err="1" smtClean="0"/>
              <a:t>php</a:t>
            </a:r>
            <a:endParaRPr lang="en-US" sz="1200" dirty="0" smtClean="0"/>
          </a:p>
          <a:p>
            <a:r>
              <a:rPr lang="en-US" sz="1200" dirty="0" smtClean="0"/>
              <a:t>echo </a:t>
            </a:r>
            <a:r>
              <a:rPr lang="en-US" sz="1200" dirty="0"/>
              <a:t>"We are learning echo statement.";</a:t>
            </a:r>
          </a:p>
          <a:p>
            <a:r>
              <a:rPr lang="en-US" sz="1200" dirty="0"/>
              <a:t>echo "&lt;</a:t>
            </a:r>
            <a:r>
              <a:rPr lang="en-US" sz="1200" dirty="0" err="1"/>
              <a:t>br</a:t>
            </a:r>
            <a:r>
              <a:rPr lang="en-US" sz="1200" dirty="0"/>
              <a:t>&gt;";</a:t>
            </a:r>
          </a:p>
          <a:p>
            <a:r>
              <a:rPr lang="en-US" sz="1200" dirty="0"/>
              <a:t>$name='Samuel';</a:t>
            </a:r>
          </a:p>
          <a:p>
            <a:r>
              <a:rPr lang="en-US" sz="1200" dirty="0"/>
              <a:t>echo $name;</a:t>
            </a:r>
          </a:p>
          <a:p>
            <a:r>
              <a:rPr lang="en-US" sz="1200" dirty="0"/>
              <a:t>echo "&lt;</a:t>
            </a:r>
            <a:r>
              <a:rPr lang="en-US" sz="1200" dirty="0" err="1"/>
              <a:t>br</a:t>
            </a:r>
            <a:r>
              <a:rPr lang="en-US" sz="1200" dirty="0"/>
              <a:t>&gt;";</a:t>
            </a:r>
          </a:p>
          <a:p>
            <a:r>
              <a:rPr lang="en-US" sz="1200" dirty="0"/>
              <a:t>$age=20;</a:t>
            </a:r>
          </a:p>
          <a:p>
            <a:r>
              <a:rPr lang="en-US" sz="1200" dirty="0"/>
              <a:t>echo $age;</a:t>
            </a:r>
          </a:p>
          <a:p>
            <a:r>
              <a:rPr lang="en-US" sz="1200" dirty="0"/>
              <a:t>?&gt;</a:t>
            </a:r>
          </a:p>
          <a:p>
            <a:pPr algn="ctr"/>
            <a:endParaRPr lang="en-US" dirty="0"/>
          </a:p>
        </p:txBody>
      </p:sp>
      <p:pic>
        <p:nvPicPr>
          <p:cNvPr id="4" name="Picture 3" descr="simple_echo_stmts">
            <a:hlinkClick r:id="rId2"/>
          </p:cNvPr>
          <p:cNvPicPr/>
          <p:nvPr/>
        </p:nvPicPr>
        <p:blipFill>
          <a:blip r:embed="rId3"/>
          <a:srcRect/>
          <a:stretch>
            <a:fillRect/>
          </a:stretch>
        </p:blipFill>
        <p:spPr bwMode="auto">
          <a:xfrm>
            <a:off x="2209800" y="3886200"/>
            <a:ext cx="2860675" cy="242443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8305800" cy="7755969"/>
          </a:xfrm>
          <a:prstGeom prst="rect">
            <a:avLst/>
          </a:prstGeom>
          <a:noFill/>
        </p:spPr>
        <p:txBody>
          <a:bodyPr wrap="square" rtlCol="0">
            <a:spAutoFit/>
          </a:bodyPr>
          <a:lstStyle/>
          <a:p>
            <a:pPr lvl="1"/>
            <a:r>
              <a:rPr lang="en-US" b="1" dirty="0"/>
              <a:t>Displaying variables and string together in a single echo statement:</a:t>
            </a:r>
            <a:endParaRPr lang="en-US" sz="3200" dirty="0"/>
          </a:p>
          <a:p>
            <a:pPr lvl="2">
              <a:buFont typeface="Arial" pitchFamily="34" charset="0"/>
              <a:buChar char="•"/>
            </a:pPr>
            <a:r>
              <a:rPr lang="en-US" sz="1400" dirty="0"/>
              <a:t>Let us make a single sentence out of the values stored in the variables $name and $age.</a:t>
            </a:r>
          </a:p>
          <a:p>
            <a:pPr lvl="2"/>
            <a:endParaRPr lang="en-US" sz="1400" dirty="0" smtClean="0"/>
          </a:p>
          <a:p>
            <a:pPr lvl="2"/>
            <a:r>
              <a:rPr lang="en-US" sz="1400" dirty="0" smtClean="0"/>
              <a:t>Write </a:t>
            </a:r>
            <a:r>
              <a:rPr lang="en-US" sz="1400" dirty="0"/>
              <a:t>the following code below the above given code</a:t>
            </a:r>
            <a:r>
              <a:rPr lang="en-US" sz="1400" dirty="0" smtClean="0"/>
              <a:t>:</a:t>
            </a:r>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r>
              <a:rPr lang="en-US" sz="1400" dirty="0" smtClean="0"/>
              <a:t>The </a:t>
            </a:r>
            <a:r>
              <a:rPr lang="en-US" sz="1400" dirty="0"/>
              <a:t>output is shown below:</a:t>
            </a:r>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a:p>
          <a:p>
            <a:endParaRPr lang="en-US" dirty="0"/>
          </a:p>
        </p:txBody>
      </p:sp>
      <p:sp>
        <p:nvSpPr>
          <p:cNvPr id="3" name="Rectangle 2"/>
          <p:cNvSpPr/>
          <p:nvPr/>
        </p:nvSpPr>
        <p:spPr>
          <a:xfrm>
            <a:off x="1219200" y="1447800"/>
            <a:ext cx="563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echo "&lt;</a:t>
            </a:r>
            <a:r>
              <a:rPr lang="en-US" sz="1200" dirty="0" err="1"/>
              <a:t>br</a:t>
            </a:r>
            <a:r>
              <a:rPr lang="en-US" sz="1200" dirty="0"/>
              <a:t>&gt;&lt;hr&gt;";</a:t>
            </a:r>
          </a:p>
          <a:p>
            <a:r>
              <a:rPr lang="en-US" sz="1200" dirty="0"/>
              <a:t> </a:t>
            </a:r>
          </a:p>
          <a:p>
            <a:r>
              <a:rPr lang="en-US" sz="1200" dirty="0" smtClean="0"/>
              <a:t>echo </a:t>
            </a:r>
            <a:r>
              <a:rPr lang="en-US" sz="1200" dirty="0"/>
              <a:t>"$name is $age years old. He is </a:t>
            </a:r>
            <a:r>
              <a:rPr lang="en-US" sz="1200" dirty="0" err="1"/>
              <a:t>elegible</a:t>
            </a:r>
            <a:r>
              <a:rPr lang="en-US" sz="1200" dirty="0"/>
              <a:t> to vote.";</a:t>
            </a:r>
          </a:p>
          <a:p>
            <a:pPr algn="ctr"/>
            <a:endParaRPr lang="en-US" dirty="0"/>
          </a:p>
        </p:txBody>
      </p:sp>
      <p:pic>
        <p:nvPicPr>
          <p:cNvPr id="4" name="Picture 3" descr="single_sentence_output">
            <a:hlinkClick r:id="rId2"/>
          </p:cNvPr>
          <p:cNvPicPr/>
          <p:nvPr/>
        </p:nvPicPr>
        <p:blipFill>
          <a:blip r:embed="rId3"/>
          <a:srcRect/>
          <a:stretch>
            <a:fillRect/>
          </a:stretch>
        </p:blipFill>
        <p:spPr bwMode="auto">
          <a:xfrm>
            <a:off x="2057400" y="3429000"/>
            <a:ext cx="2860675" cy="242443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04800"/>
            <a:ext cx="8077200" cy="9048631"/>
          </a:xfrm>
          <a:prstGeom prst="rect">
            <a:avLst/>
          </a:prstGeom>
          <a:noFill/>
        </p:spPr>
        <p:txBody>
          <a:bodyPr wrap="square" rtlCol="0">
            <a:spAutoFit/>
          </a:bodyPr>
          <a:lstStyle/>
          <a:p>
            <a:pPr lvl="1"/>
            <a:r>
              <a:rPr lang="en-US" b="1" dirty="0"/>
              <a:t>Concatenation of two strings:</a:t>
            </a:r>
            <a:endParaRPr lang="en-US" sz="3200" dirty="0"/>
          </a:p>
          <a:p>
            <a:pPr lvl="2"/>
            <a:r>
              <a:rPr lang="en-US" sz="1400" dirty="0"/>
              <a:t>Two or more strings or values in variables can be concatenated as shown below:</a:t>
            </a:r>
          </a:p>
          <a:p>
            <a:pPr lvl="2"/>
            <a:endParaRPr lang="en-US" sz="1400" dirty="0" smtClean="0"/>
          </a:p>
          <a:p>
            <a:pPr lvl="2"/>
            <a:r>
              <a:rPr lang="en-US" sz="1400" dirty="0" smtClean="0"/>
              <a:t>Write </a:t>
            </a:r>
            <a:r>
              <a:rPr lang="en-US" sz="1400" dirty="0"/>
              <a:t>the following code</a:t>
            </a:r>
            <a:r>
              <a:rPr lang="en-US" sz="1400" dirty="0" smtClean="0"/>
              <a:t>:</a:t>
            </a:r>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buFont typeface="Arial" pitchFamily="34" charset="0"/>
              <a:buChar char="•"/>
            </a:pPr>
            <a:r>
              <a:rPr lang="en-US" sz="1400" dirty="0"/>
              <a:t>Here, two strings in variables </a:t>
            </a:r>
            <a:r>
              <a:rPr lang="en-US" sz="1400" b="1" dirty="0"/>
              <a:t>$</a:t>
            </a:r>
            <a:r>
              <a:rPr lang="en-US" sz="1400" b="1" dirty="0" err="1"/>
              <a:t>fname</a:t>
            </a:r>
            <a:r>
              <a:rPr lang="en-US" sz="1400" dirty="0"/>
              <a:t> and </a:t>
            </a:r>
            <a:r>
              <a:rPr lang="en-US" sz="1400" b="1" dirty="0"/>
              <a:t>$</a:t>
            </a:r>
            <a:r>
              <a:rPr lang="en-US" sz="1400" b="1" dirty="0" err="1"/>
              <a:t>lname</a:t>
            </a:r>
            <a:r>
              <a:rPr lang="en-US" sz="1400" dirty="0"/>
              <a:t> are concatenated with a space in between using a </a:t>
            </a:r>
            <a:r>
              <a:rPr lang="en-US" sz="1400" b="1" dirty="0"/>
              <a:t>period (.)</a:t>
            </a:r>
            <a:r>
              <a:rPr lang="en-US" sz="1400" dirty="0"/>
              <a:t>.</a:t>
            </a:r>
          </a:p>
          <a:p>
            <a:pPr lvl="2">
              <a:buFont typeface="Arial" pitchFamily="34" charset="0"/>
              <a:buChar char="•"/>
            </a:pPr>
            <a:r>
              <a:rPr lang="en-US" sz="1400" dirty="0"/>
              <a:t>The period is used in between the variable and the space to concatenate them together.</a:t>
            </a:r>
          </a:p>
          <a:p>
            <a:pPr lvl="2"/>
            <a:endParaRPr lang="en-US" sz="1400" dirty="0" smtClean="0"/>
          </a:p>
          <a:p>
            <a:pPr lvl="2"/>
            <a:r>
              <a:rPr lang="en-US" sz="1400" dirty="0" smtClean="0"/>
              <a:t>The </a:t>
            </a:r>
            <a:r>
              <a:rPr lang="en-US" sz="1400" dirty="0"/>
              <a:t>output is shown below:</a:t>
            </a:r>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endParaRPr lang="en-US" dirty="0"/>
          </a:p>
        </p:txBody>
      </p:sp>
      <p:sp>
        <p:nvSpPr>
          <p:cNvPr id="5" name="Rectangle 4"/>
          <p:cNvSpPr/>
          <p:nvPr/>
        </p:nvSpPr>
        <p:spPr>
          <a:xfrm>
            <a:off x="1295400" y="1371600"/>
            <a:ext cx="6705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a:p>
          <a:p>
            <a:r>
              <a:rPr lang="en-US" sz="1200" dirty="0" smtClean="0"/>
              <a:t>&lt;?</a:t>
            </a:r>
            <a:r>
              <a:rPr lang="en-US" sz="1200" dirty="0" err="1"/>
              <a:t>php</a:t>
            </a:r>
            <a:endParaRPr lang="en-US" sz="1200" dirty="0"/>
          </a:p>
          <a:p>
            <a:r>
              <a:rPr lang="en-US" sz="1200" dirty="0"/>
              <a:t>$</a:t>
            </a:r>
            <a:r>
              <a:rPr lang="en-US" sz="1200" dirty="0" err="1"/>
              <a:t>fname</a:t>
            </a:r>
            <a:r>
              <a:rPr lang="en-US" sz="1200" dirty="0"/>
              <a:t>='Harry';</a:t>
            </a:r>
          </a:p>
          <a:p>
            <a:r>
              <a:rPr lang="en-US" sz="1200" dirty="0"/>
              <a:t>$</a:t>
            </a:r>
            <a:r>
              <a:rPr lang="en-US" sz="1200" dirty="0" err="1"/>
              <a:t>lname</a:t>
            </a:r>
            <a:r>
              <a:rPr lang="en-US" sz="1200" dirty="0"/>
              <a:t>='Potter';</a:t>
            </a:r>
          </a:p>
          <a:p>
            <a:r>
              <a:rPr lang="en-US" sz="1200" dirty="0"/>
              <a:t>echo $</a:t>
            </a:r>
            <a:r>
              <a:rPr lang="en-US" sz="1200" dirty="0" err="1"/>
              <a:t>fname</a:t>
            </a:r>
            <a:r>
              <a:rPr lang="en-US" sz="1200" dirty="0"/>
              <a:t>.' '.$</a:t>
            </a:r>
            <a:r>
              <a:rPr lang="en-US" sz="1200" dirty="0" err="1"/>
              <a:t>lname</a:t>
            </a:r>
            <a:r>
              <a:rPr lang="en-US" sz="1200" dirty="0"/>
              <a:t>;</a:t>
            </a:r>
          </a:p>
          <a:p>
            <a:r>
              <a:rPr lang="en-US" sz="1200" dirty="0"/>
              <a:t>?&gt;</a:t>
            </a:r>
          </a:p>
          <a:p>
            <a:pPr algn="ctr"/>
            <a:endParaRPr lang="en-US" dirty="0"/>
          </a:p>
        </p:txBody>
      </p:sp>
      <p:pic>
        <p:nvPicPr>
          <p:cNvPr id="6" name="Picture 5" descr="concatenated_statement">
            <a:hlinkClick r:id="rId2"/>
          </p:cNvPr>
          <p:cNvPicPr/>
          <p:nvPr/>
        </p:nvPicPr>
        <p:blipFill>
          <a:blip r:embed="rId3"/>
          <a:srcRect/>
          <a:stretch>
            <a:fillRect/>
          </a:stretch>
        </p:blipFill>
        <p:spPr bwMode="auto">
          <a:xfrm>
            <a:off x="2438400" y="3962400"/>
            <a:ext cx="2860675" cy="2438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215674" cy="9971961"/>
          </a:xfrm>
          <a:prstGeom prst="rect">
            <a:avLst/>
          </a:prstGeom>
          <a:noFill/>
        </p:spPr>
        <p:txBody>
          <a:bodyPr wrap="square" rtlCol="0">
            <a:spAutoFit/>
          </a:bodyPr>
          <a:lstStyle/>
          <a:p>
            <a:pPr lvl="2"/>
            <a:r>
              <a:rPr lang="en-US" sz="1600" dirty="0"/>
              <a:t>Similarly you can concatenate the HTML tags also in PHP echo statements.</a:t>
            </a:r>
          </a:p>
          <a:p>
            <a:pPr lvl="2"/>
            <a:endParaRPr lang="en-US" sz="1600" dirty="0" smtClean="0"/>
          </a:p>
          <a:p>
            <a:pPr lvl="2"/>
            <a:r>
              <a:rPr lang="en-US" sz="1600" dirty="0" smtClean="0"/>
              <a:t>For </a:t>
            </a:r>
            <a:r>
              <a:rPr lang="en-US" sz="1600" dirty="0"/>
              <a:t>example</a:t>
            </a:r>
            <a:r>
              <a:rPr lang="en-US" sz="1600" dirty="0" smtClean="0"/>
              <a:t>:</a:t>
            </a:r>
          </a:p>
          <a:p>
            <a:pPr lvl="2"/>
            <a:endParaRPr lang="en-US" sz="1600" dirty="0" smtClean="0"/>
          </a:p>
          <a:p>
            <a:r>
              <a:rPr lang="en-US" sz="1200" dirty="0" smtClean="0"/>
              <a:t>	Echo </a:t>
            </a:r>
            <a:r>
              <a:rPr lang="en-US" sz="1200" dirty="0"/>
              <a:t>$</a:t>
            </a:r>
            <a:r>
              <a:rPr lang="en-US" sz="1200" dirty="0" err="1"/>
              <a:t>fname</a:t>
            </a:r>
            <a:r>
              <a:rPr lang="en-US" sz="1200" dirty="0"/>
              <a:t>.’ ’.$</a:t>
            </a:r>
            <a:r>
              <a:rPr lang="en-US" sz="1200" dirty="0" err="1"/>
              <a:t>lname</a:t>
            </a:r>
            <a:r>
              <a:rPr lang="en-US" sz="1200" dirty="0"/>
              <a:t>.’&lt;</a:t>
            </a:r>
            <a:r>
              <a:rPr lang="en-US" sz="1200" dirty="0" err="1"/>
              <a:t>br</a:t>
            </a:r>
            <a:r>
              <a:rPr lang="en-US" sz="1200" dirty="0"/>
              <a:t>&gt;’;</a:t>
            </a:r>
          </a:p>
          <a:p>
            <a:pPr lvl="2"/>
            <a:endParaRPr lang="en-US" dirty="0" smtClean="0"/>
          </a:p>
          <a:p>
            <a:pPr lvl="2"/>
            <a:r>
              <a:rPr lang="en-US" sz="1600" dirty="0" smtClean="0"/>
              <a:t>Two </a:t>
            </a:r>
            <a:r>
              <a:rPr lang="en-US" sz="1600" dirty="0"/>
              <a:t>numbers can also be concatenated in the string format as shown below:</a:t>
            </a:r>
          </a:p>
          <a:p>
            <a:pPr lvl="2"/>
            <a:r>
              <a:rPr lang="en-US" sz="1600" dirty="0"/>
              <a:t>The echo statement is as follows</a:t>
            </a:r>
            <a:r>
              <a:rPr lang="en-US" sz="1600" dirty="0" smtClean="0"/>
              <a:t>:</a:t>
            </a:r>
          </a:p>
          <a:p>
            <a:pPr lvl="2"/>
            <a:endParaRPr lang="en-US" sz="1600" dirty="0"/>
          </a:p>
          <a:p>
            <a:pPr lvl="2"/>
            <a:endParaRPr lang="en-US" sz="1600" dirty="0" smtClean="0"/>
          </a:p>
          <a:p>
            <a:pPr lvl="2"/>
            <a:endParaRPr lang="en-US" sz="1600" dirty="0"/>
          </a:p>
          <a:p>
            <a:pPr lvl="2"/>
            <a:endParaRPr lang="en-US" sz="1600" dirty="0" smtClean="0"/>
          </a:p>
          <a:p>
            <a:pPr lvl="2"/>
            <a:endParaRPr lang="en-US" sz="1600" dirty="0"/>
          </a:p>
          <a:p>
            <a:pPr lvl="2"/>
            <a:endParaRPr lang="en-US" sz="1600" dirty="0" smtClean="0"/>
          </a:p>
          <a:p>
            <a:pPr lvl="2"/>
            <a:r>
              <a:rPr lang="en-US" sz="1600" dirty="0" smtClean="0"/>
              <a:t>The </a:t>
            </a:r>
            <a:r>
              <a:rPr lang="en-US" sz="1600" dirty="0"/>
              <a:t>output is shown below:</a:t>
            </a:r>
          </a:p>
          <a:p>
            <a:pPr lvl="2"/>
            <a:endParaRPr lang="en-US" sz="1600" dirty="0"/>
          </a:p>
          <a:p>
            <a:pPr lvl="2"/>
            <a:endParaRPr lang="en-US" sz="1600" dirty="0" smtClean="0"/>
          </a:p>
          <a:p>
            <a:pPr lvl="2"/>
            <a:endParaRPr lang="en-US" sz="1600" dirty="0"/>
          </a:p>
          <a:p>
            <a:pPr lvl="2"/>
            <a:endParaRPr lang="en-US" sz="1600" dirty="0" smtClean="0"/>
          </a:p>
          <a:p>
            <a:pPr lvl="2"/>
            <a:endParaRPr lang="en-US" sz="1600" dirty="0"/>
          </a:p>
          <a:p>
            <a:pPr lvl="2"/>
            <a:endParaRPr lang="en-US" sz="1600" dirty="0" smtClean="0"/>
          </a:p>
          <a:p>
            <a:pPr lvl="2"/>
            <a:endParaRPr lang="en-US" sz="1600" dirty="0"/>
          </a:p>
          <a:p>
            <a:pPr lvl="2"/>
            <a:endParaRPr lang="en-US" sz="1600" dirty="0" smtClean="0"/>
          </a:p>
          <a:p>
            <a:pPr lvl="2"/>
            <a:endParaRPr lang="en-US" sz="1600" dirty="0"/>
          </a:p>
          <a:p>
            <a:pPr lvl="2"/>
            <a:endParaRPr lang="en-US" sz="1600" dirty="0" smtClean="0"/>
          </a:p>
          <a:p>
            <a:pPr lvl="2"/>
            <a:endParaRPr lang="en-US" sz="1600" dirty="0"/>
          </a:p>
          <a:p>
            <a:pPr lvl="2"/>
            <a:endParaRPr lang="en-US" sz="1600" dirty="0" smtClean="0"/>
          </a:p>
          <a:p>
            <a:pPr lvl="2"/>
            <a:endParaRPr lang="en-US" sz="1600" dirty="0"/>
          </a:p>
          <a:p>
            <a:pPr lvl="2"/>
            <a:endParaRPr lang="en-US" sz="1600" dirty="0" smtClean="0"/>
          </a:p>
          <a:p>
            <a:pPr lvl="2"/>
            <a:endParaRPr lang="en-US" sz="1600" dirty="0"/>
          </a:p>
          <a:p>
            <a:pPr lvl="2"/>
            <a:endParaRPr lang="en-US" sz="1600" dirty="0" smtClean="0"/>
          </a:p>
          <a:p>
            <a:pPr lvl="2"/>
            <a:endParaRPr lang="en-US" sz="1600" dirty="0"/>
          </a:p>
          <a:p>
            <a:pPr lvl="2"/>
            <a:endParaRPr lang="en-US" sz="1600" dirty="0" smtClean="0"/>
          </a:p>
          <a:p>
            <a:pPr lvl="2"/>
            <a:endParaRPr lang="en-US" sz="1600" dirty="0"/>
          </a:p>
          <a:p>
            <a:pPr lvl="2"/>
            <a:endParaRPr lang="en-US" sz="1600" dirty="0" smtClean="0"/>
          </a:p>
          <a:p>
            <a:pPr lvl="2"/>
            <a:endParaRPr lang="en-US" sz="1600" dirty="0"/>
          </a:p>
          <a:p>
            <a:pPr lvl="2"/>
            <a:endParaRPr lang="en-US" sz="1600" dirty="0" smtClean="0"/>
          </a:p>
          <a:p>
            <a:pPr lvl="2"/>
            <a:endParaRPr lang="en-US" sz="1600" dirty="0"/>
          </a:p>
          <a:p>
            <a:endParaRPr lang="en-US" dirty="0"/>
          </a:p>
        </p:txBody>
      </p:sp>
      <p:sp>
        <p:nvSpPr>
          <p:cNvPr id="3" name="Rectangle 2"/>
          <p:cNvSpPr/>
          <p:nvPr/>
        </p:nvSpPr>
        <p:spPr>
          <a:xfrm>
            <a:off x="1371600" y="2514600"/>
            <a:ext cx="6553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r>
              <a:rPr lang="en-US" sz="1200" dirty="0" smtClean="0"/>
              <a:t>&lt;?</a:t>
            </a:r>
            <a:r>
              <a:rPr lang="en-US" sz="1200" dirty="0" err="1"/>
              <a:t>php</a:t>
            </a:r>
            <a:endParaRPr lang="en-US" sz="1200" dirty="0"/>
          </a:p>
          <a:p>
            <a:r>
              <a:rPr lang="en-US" sz="1200" dirty="0"/>
              <a:t>echo '10'.'10'.'&lt;</a:t>
            </a:r>
            <a:r>
              <a:rPr lang="en-US" sz="1200" dirty="0" err="1"/>
              <a:t>br</a:t>
            </a:r>
            <a:r>
              <a:rPr lang="en-US" sz="1200" dirty="0"/>
              <a:t>&gt;';</a:t>
            </a:r>
          </a:p>
          <a:p>
            <a:r>
              <a:rPr lang="en-US" sz="1200" dirty="0"/>
              <a:t>$no1=29;</a:t>
            </a:r>
          </a:p>
          <a:p>
            <a:r>
              <a:rPr lang="en-US" sz="1200" dirty="0"/>
              <a:t>$no2=56;</a:t>
            </a:r>
          </a:p>
          <a:p>
            <a:r>
              <a:rPr lang="en-US" sz="1200" dirty="0"/>
              <a:t>echo $no1.$no2;</a:t>
            </a:r>
          </a:p>
          <a:p>
            <a:r>
              <a:rPr lang="en-US" sz="1200" dirty="0"/>
              <a:t>?&gt;</a:t>
            </a:r>
          </a:p>
          <a:p>
            <a:pPr algn="ctr"/>
            <a:endParaRPr lang="en-US" dirty="0"/>
          </a:p>
        </p:txBody>
      </p:sp>
      <p:pic>
        <p:nvPicPr>
          <p:cNvPr id="4" name="Picture 3" descr="numbers_concatenated">
            <a:hlinkClick r:id="rId2"/>
          </p:cNvPr>
          <p:cNvPicPr/>
          <p:nvPr/>
        </p:nvPicPr>
        <p:blipFill>
          <a:blip r:embed="rId3"/>
          <a:srcRect/>
          <a:stretch>
            <a:fillRect/>
          </a:stretch>
        </p:blipFill>
        <p:spPr bwMode="auto">
          <a:xfrm>
            <a:off x="2438400" y="4267200"/>
            <a:ext cx="2860675" cy="2438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077200" cy="5601533"/>
          </a:xfrm>
          <a:prstGeom prst="rect">
            <a:avLst/>
          </a:prstGeom>
          <a:noFill/>
        </p:spPr>
        <p:txBody>
          <a:bodyPr wrap="square" rtlCol="0">
            <a:spAutoFit/>
          </a:bodyPr>
          <a:lstStyle/>
          <a:p>
            <a:pPr lvl="0">
              <a:buFont typeface="Wingdings" pitchFamily="2" charset="2"/>
              <a:buChar char="§"/>
            </a:pPr>
            <a:r>
              <a:rPr lang="en-US" b="1" dirty="0"/>
              <a:t>Variables:</a:t>
            </a:r>
            <a:endParaRPr lang="en-US" sz="3200" dirty="0"/>
          </a:p>
          <a:p>
            <a:pPr lvl="1">
              <a:buFont typeface="Arial" pitchFamily="34" charset="0"/>
              <a:buChar char="•"/>
            </a:pPr>
            <a:r>
              <a:rPr lang="en-US" dirty="0"/>
              <a:t>Variable in any programming language is a name given to a memory location that holds a value.</a:t>
            </a:r>
            <a:endParaRPr lang="en-US" sz="3200" dirty="0"/>
          </a:p>
          <a:p>
            <a:pPr lvl="1">
              <a:buFont typeface="Arial" pitchFamily="34" charset="0"/>
              <a:buChar char="•"/>
            </a:pPr>
            <a:r>
              <a:rPr lang="en-US" dirty="0"/>
              <a:t>You can say that variables are containers for any type of values.</a:t>
            </a:r>
            <a:endParaRPr lang="en-US" sz="3200" dirty="0"/>
          </a:p>
          <a:p>
            <a:pPr lvl="1">
              <a:buFont typeface="Arial" pitchFamily="34" charset="0"/>
              <a:buChar char="•"/>
            </a:pPr>
            <a:r>
              <a:rPr lang="en-US" dirty="0"/>
              <a:t>There are some rules to write variable names in PHP</a:t>
            </a:r>
            <a:r>
              <a:rPr lang="en-US" dirty="0" smtClean="0"/>
              <a:t>.</a:t>
            </a:r>
          </a:p>
          <a:p>
            <a:pPr lvl="1"/>
            <a:endParaRPr lang="en-US" sz="3200" dirty="0"/>
          </a:p>
          <a:p>
            <a:pPr lvl="1">
              <a:buFont typeface="Arial" pitchFamily="34" charset="0"/>
              <a:buChar char="•"/>
            </a:pPr>
            <a:r>
              <a:rPr lang="en-US" b="1" dirty="0"/>
              <a:t>Rules for variable names:</a:t>
            </a:r>
            <a:endParaRPr lang="en-US" sz="3200" dirty="0"/>
          </a:p>
          <a:p>
            <a:pPr lvl="2">
              <a:buFont typeface="Courier New" pitchFamily="49" charset="0"/>
              <a:buChar char="o"/>
            </a:pPr>
            <a:r>
              <a:rPr lang="en-US" sz="1400" dirty="0"/>
              <a:t>Variable names in PHP start with a dollar </a:t>
            </a:r>
            <a:r>
              <a:rPr lang="en-US" sz="1400" b="1" dirty="0"/>
              <a:t>($)</a:t>
            </a:r>
            <a:r>
              <a:rPr lang="en-US" sz="1400" dirty="0"/>
              <a:t> sign followed by the variable name.</a:t>
            </a:r>
          </a:p>
          <a:p>
            <a:pPr lvl="2">
              <a:buFont typeface="Courier New" pitchFamily="49" charset="0"/>
              <a:buChar char="o"/>
            </a:pPr>
            <a:r>
              <a:rPr lang="en-US" sz="1400" dirty="0"/>
              <a:t>Variable name can contain alphanumeric characters and underscore (_).</a:t>
            </a:r>
          </a:p>
          <a:p>
            <a:pPr lvl="2">
              <a:buFont typeface="Courier New" pitchFamily="49" charset="0"/>
              <a:buChar char="o"/>
            </a:pPr>
            <a:r>
              <a:rPr lang="en-US" sz="1400" dirty="0"/>
              <a:t>Variable names must start with a letter or an underscore (_). (For </a:t>
            </a:r>
            <a:r>
              <a:rPr lang="en-US" sz="1400" dirty="0" err="1"/>
              <a:t>eg</a:t>
            </a:r>
            <a:r>
              <a:rPr lang="en-US" sz="1400" dirty="0"/>
              <a:t>: $</a:t>
            </a:r>
            <a:r>
              <a:rPr lang="en-US" sz="1400" dirty="0" err="1"/>
              <a:t>abc</a:t>
            </a:r>
            <a:r>
              <a:rPr lang="en-US" sz="1400" dirty="0"/>
              <a:t>, $x1, $_g, $abc_1 etc.)</a:t>
            </a:r>
          </a:p>
          <a:p>
            <a:pPr lvl="2">
              <a:buFont typeface="Courier New" pitchFamily="49" charset="0"/>
              <a:buChar char="o"/>
            </a:pPr>
            <a:r>
              <a:rPr lang="en-US" sz="1400" dirty="0"/>
              <a:t>Variable names cannot start with a number.</a:t>
            </a:r>
          </a:p>
          <a:p>
            <a:pPr lvl="2">
              <a:buFont typeface="Courier New" pitchFamily="49" charset="0"/>
              <a:buChar char="o"/>
            </a:pPr>
            <a:r>
              <a:rPr lang="en-US" sz="1400" dirty="0"/>
              <a:t>Variable names are case-sensitive. (for </a:t>
            </a:r>
            <a:r>
              <a:rPr lang="en-US" sz="1400" dirty="0" err="1"/>
              <a:t>eg</a:t>
            </a:r>
            <a:r>
              <a:rPr lang="en-US" sz="1400" dirty="0"/>
              <a:t>: $x and $X are treated as two different variables</a:t>
            </a:r>
            <a:r>
              <a:rPr lang="en-US" sz="1400" dirty="0" smtClean="0"/>
              <a:t>.)</a:t>
            </a:r>
          </a:p>
          <a:p>
            <a:pPr lvl="2">
              <a:buFont typeface="Courier New" pitchFamily="49" charset="0"/>
              <a:buChar char="o"/>
            </a:pPr>
            <a:endParaRPr lang="en-US" sz="1400" dirty="0"/>
          </a:p>
          <a:p>
            <a:pPr lvl="2"/>
            <a:endParaRPr lang="en-US" sz="1400" dirty="0"/>
          </a:p>
          <a:p>
            <a:pPr lvl="1">
              <a:buFont typeface="Arial" pitchFamily="34" charset="0"/>
              <a:buChar char="•"/>
            </a:pPr>
            <a:r>
              <a:rPr lang="en-US" dirty="0"/>
              <a:t>In PHP we don’t use any command to declare variables.</a:t>
            </a:r>
            <a:endParaRPr lang="en-US" sz="3200" dirty="0"/>
          </a:p>
          <a:p>
            <a:pPr lvl="1">
              <a:buFont typeface="Arial" pitchFamily="34" charset="0"/>
              <a:buChar char="•"/>
            </a:pPr>
            <a:r>
              <a:rPr lang="en-US" dirty="0"/>
              <a:t>A variable is created as soon as you assign a value to it.</a:t>
            </a:r>
            <a:endParaRPr lang="en-US" sz="3200" dirty="0"/>
          </a:p>
          <a:p>
            <a:pPr lvl="1">
              <a:buFont typeface="Arial" pitchFamily="34" charset="0"/>
              <a:buChar char="•"/>
            </a:pPr>
            <a:r>
              <a:rPr lang="en-US" dirty="0"/>
              <a:t>A variable takes a </a:t>
            </a:r>
            <a:r>
              <a:rPr lang="en-US" dirty="0" err="1"/>
              <a:t>datatype</a:t>
            </a:r>
            <a:r>
              <a:rPr lang="en-US" dirty="0"/>
              <a:t> according to the value assigned to it.</a:t>
            </a:r>
            <a:endParaRPr lang="en-US" sz="3200" dirty="0"/>
          </a:p>
          <a:p>
            <a:pPr lvl="1">
              <a:buFont typeface="Arial" pitchFamily="34" charset="0"/>
              <a:buChar char="•"/>
            </a:pPr>
            <a:r>
              <a:rPr lang="en-US" dirty="0"/>
              <a:t>Since we don’t have to specify </a:t>
            </a:r>
            <a:r>
              <a:rPr lang="en-US" dirty="0" err="1"/>
              <a:t>datatypes</a:t>
            </a:r>
            <a:r>
              <a:rPr lang="en-US" dirty="0"/>
              <a:t> for PHP variables, PHP is called as loosely typed language</a:t>
            </a:r>
            <a:r>
              <a:rPr lang="en-US" dirty="0" smtClean="0"/>
              <a:t>.</a:t>
            </a:r>
            <a:endParaRPr lang="en-US" sz="3200" dirty="0"/>
          </a:p>
          <a:p>
            <a:endParaRPr lang="en-US" sz="1600"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1" y="609600"/>
            <a:ext cx="8229600" cy="8617744"/>
          </a:xfrm>
          <a:prstGeom prst="rect">
            <a:avLst/>
          </a:prstGeom>
          <a:noFill/>
        </p:spPr>
        <p:txBody>
          <a:bodyPr wrap="square" rtlCol="0">
            <a:spAutoFit/>
          </a:bodyPr>
          <a:lstStyle/>
          <a:p>
            <a:pPr lvl="1"/>
            <a:r>
              <a:rPr lang="en-US" b="1" dirty="0"/>
              <a:t>Calculations in echo statement:</a:t>
            </a:r>
            <a:endParaRPr lang="en-US" sz="3200" dirty="0"/>
          </a:p>
          <a:p>
            <a:pPr lvl="2">
              <a:buFont typeface="Arial" pitchFamily="34" charset="0"/>
              <a:buChar char="•"/>
            </a:pPr>
            <a:r>
              <a:rPr lang="en-US" sz="1400" dirty="0"/>
              <a:t>The final output can also be displayed by directly working out the calculation in echo statement.</a:t>
            </a:r>
          </a:p>
          <a:p>
            <a:pPr lvl="2">
              <a:buFont typeface="Arial" pitchFamily="34" charset="0"/>
              <a:buChar char="•"/>
            </a:pPr>
            <a:r>
              <a:rPr lang="en-US" sz="1400" dirty="0"/>
              <a:t>We can perform various mathematical operations in an echo statement.</a:t>
            </a:r>
          </a:p>
          <a:p>
            <a:pPr lvl="2">
              <a:buFont typeface="Arial" pitchFamily="34" charset="0"/>
              <a:buChar char="•"/>
            </a:pPr>
            <a:r>
              <a:rPr lang="en-US" sz="1400" dirty="0"/>
              <a:t>Let us see an example of obtaining an area of a circle of radius 5</a:t>
            </a:r>
            <a:r>
              <a:rPr lang="en-US" sz="1400" dirty="0" smtClean="0"/>
              <a:t>.</a:t>
            </a:r>
          </a:p>
          <a:p>
            <a:pPr lvl="2"/>
            <a:endParaRPr lang="en-US" sz="1400" dirty="0"/>
          </a:p>
          <a:p>
            <a:pPr lvl="2"/>
            <a:r>
              <a:rPr lang="en-US" sz="1400" dirty="0"/>
              <a:t>Write the following code</a:t>
            </a:r>
            <a:r>
              <a:rPr lang="en-US" sz="1400" dirty="0" smtClean="0"/>
              <a:t>:</a:t>
            </a:r>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buFont typeface="Arial" pitchFamily="34" charset="0"/>
              <a:buChar char="•"/>
            </a:pPr>
            <a:r>
              <a:rPr lang="en-US" sz="1400" dirty="0"/>
              <a:t>Here, we have used a constant PI with value 3.14 and a radius of 5 is stored in variable $r.</a:t>
            </a:r>
          </a:p>
          <a:p>
            <a:pPr lvl="2">
              <a:buFont typeface="Arial" pitchFamily="34" charset="0"/>
              <a:buChar char="•"/>
            </a:pPr>
            <a:r>
              <a:rPr lang="en-US" sz="1400" dirty="0"/>
              <a:t>The area of circle is calculated directly in echo statement and the final value obtained after calculation is printed directly as the output.</a:t>
            </a:r>
          </a:p>
          <a:p>
            <a:pPr lvl="2"/>
            <a:endParaRPr lang="en-US" sz="1400" dirty="0" smtClean="0"/>
          </a:p>
          <a:p>
            <a:pPr lvl="2"/>
            <a:r>
              <a:rPr lang="en-US" sz="1400" dirty="0" smtClean="0"/>
              <a:t>The </a:t>
            </a:r>
            <a:r>
              <a:rPr lang="en-US" sz="1400" dirty="0"/>
              <a:t>output is shown below:</a:t>
            </a:r>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smtClean="0"/>
          </a:p>
          <a:p>
            <a:pPr lvl="2"/>
            <a:endParaRPr lang="en-US" sz="1400" dirty="0"/>
          </a:p>
          <a:p>
            <a:pPr lvl="2"/>
            <a:endParaRPr lang="en-US" sz="1400" dirty="0"/>
          </a:p>
          <a:p>
            <a:endParaRPr lang="en-US" dirty="0"/>
          </a:p>
        </p:txBody>
      </p:sp>
      <p:sp>
        <p:nvSpPr>
          <p:cNvPr id="3" name="Rectangle 2"/>
          <p:cNvSpPr/>
          <p:nvPr/>
        </p:nvSpPr>
        <p:spPr>
          <a:xfrm>
            <a:off x="1371600" y="2362200"/>
            <a:ext cx="586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r>
              <a:rPr lang="en-US" sz="1200" dirty="0" smtClean="0"/>
              <a:t>&lt;?</a:t>
            </a:r>
            <a:r>
              <a:rPr lang="en-US" sz="1200" dirty="0" err="1"/>
              <a:t>php</a:t>
            </a:r>
            <a:endParaRPr lang="en-US" sz="1200" dirty="0"/>
          </a:p>
          <a:p>
            <a:r>
              <a:rPr lang="en-US" sz="1200" dirty="0"/>
              <a:t>define("PI",3.14,true);</a:t>
            </a:r>
          </a:p>
          <a:p>
            <a:r>
              <a:rPr lang="en-US" sz="1200" dirty="0"/>
              <a:t>$r=5;</a:t>
            </a:r>
          </a:p>
          <a:p>
            <a:r>
              <a:rPr lang="en-US" sz="1200" dirty="0"/>
              <a:t>echo PI*$r*$r;</a:t>
            </a:r>
          </a:p>
          <a:p>
            <a:r>
              <a:rPr lang="en-US" sz="1200" dirty="0"/>
              <a:t>?&gt;</a:t>
            </a:r>
          </a:p>
          <a:p>
            <a:pPr algn="ctr"/>
            <a:endParaRPr lang="en-US" dirty="0"/>
          </a:p>
        </p:txBody>
      </p:sp>
      <p:pic>
        <p:nvPicPr>
          <p:cNvPr id="4" name="Picture 3" descr="area_of_circle_output">
            <a:hlinkClick r:id="rId2"/>
          </p:cNvPr>
          <p:cNvPicPr/>
          <p:nvPr/>
        </p:nvPicPr>
        <p:blipFill>
          <a:blip r:embed="rId3"/>
          <a:srcRect/>
          <a:stretch>
            <a:fillRect/>
          </a:stretch>
        </p:blipFill>
        <p:spPr bwMode="auto">
          <a:xfrm>
            <a:off x="2362200" y="4800600"/>
            <a:ext cx="2860675" cy="1905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229600" cy="12372618"/>
          </a:xfrm>
          <a:prstGeom prst="rect">
            <a:avLst/>
          </a:prstGeom>
          <a:noFill/>
        </p:spPr>
        <p:txBody>
          <a:bodyPr wrap="square" rtlCol="0">
            <a:spAutoFit/>
          </a:bodyPr>
          <a:lstStyle/>
          <a:p>
            <a:pPr marL="0" lvl="2"/>
            <a:r>
              <a:rPr lang="en-US" dirty="0"/>
              <a:t>This can be made more user friendly or understandable as follows</a:t>
            </a:r>
            <a:r>
              <a:rPr lang="en-US" dirty="0" smtClean="0"/>
              <a:t>:</a:t>
            </a:r>
          </a:p>
          <a:p>
            <a:pPr marL="0" lvl="2"/>
            <a:endParaRPr lang="en-US" dirty="0"/>
          </a:p>
          <a:p>
            <a:pPr marL="0" lvl="2"/>
            <a:endParaRPr lang="en-US" dirty="0" smtClean="0"/>
          </a:p>
          <a:p>
            <a:pPr marL="0" lvl="2"/>
            <a:endParaRPr lang="en-US" dirty="0"/>
          </a:p>
          <a:p>
            <a:pPr marL="0" lvl="2"/>
            <a:endParaRPr lang="en-US" dirty="0" smtClean="0"/>
          </a:p>
          <a:p>
            <a:pPr lvl="2"/>
            <a:endParaRPr lang="en-US" sz="1600" dirty="0" smtClean="0"/>
          </a:p>
          <a:p>
            <a:pPr lvl="2"/>
            <a:r>
              <a:rPr lang="en-US" sz="1600" dirty="0" smtClean="0"/>
              <a:t>Here</a:t>
            </a:r>
            <a:r>
              <a:rPr lang="en-US" sz="1600" dirty="0"/>
              <a:t>, we have just concatenated a statement to the formula of area of circle.</a:t>
            </a:r>
          </a:p>
          <a:p>
            <a:pPr lvl="2"/>
            <a:endParaRPr lang="en-US" sz="1600" dirty="0" smtClean="0"/>
          </a:p>
          <a:p>
            <a:pPr lvl="2"/>
            <a:r>
              <a:rPr lang="en-US" sz="1600" dirty="0" smtClean="0"/>
              <a:t>The </a:t>
            </a:r>
            <a:r>
              <a:rPr lang="en-US" sz="1600" dirty="0"/>
              <a:t>output is shown below</a:t>
            </a:r>
            <a:r>
              <a:rPr lang="en-US" sz="1600" dirty="0" smtClean="0"/>
              <a:t>:</a:t>
            </a:r>
          </a:p>
          <a:p>
            <a:pPr lvl="2"/>
            <a:endParaRPr lang="en-US" sz="1600" dirty="0"/>
          </a:p>
          <a:p>
            <a:pPr lvl="2"/>
            <a:endParaRPr lang="en-US" sz="1600" dirty="0" smtClean="0"/>
          </a:p>
          <a:p>
            <a:pPr lvl="2"/>
            <a:endParaRPr lang="en-US" sz="1600" dirty="0"/>
          </a:p>
          <a:p>
            <a:pPr lvl="2"/>
            <a:endParaRPr lang="en-US" sz="1600" dirty="0" smtClean="0"/>
          </a:p>
          <a:p>
            <a:pPr lvl="2"/>
            <a:endParaRPr lang="en-US" sz="1600" dirty="0"/>
          </a:p>
          <a:p>
            <a:pPr lvl="2"/>
            <a:endParaRPr lang="en-US" sz="1600" dirty="0" smtClean="0"/>
          </a:p>
          <a:p>
            <a:pPr lvl="2"/>
            <a:endParaRPr lang="en-US" sz="1600" dirty="0"/>
          </a:p>
          <a:p>
            <a:pPr lvl="2"/>
            <a:endParaRPr lang="en-US" sz="1600" dirty="0" smtClean="0"/>
          </a:p>
          <a:p>
            <a:pPr lvl="2"/>
            <a:endParaRPr lang="en-US" sz="1600" dirty="0"/>
          </a:p>
          <a:p>
            <a:pPr lvl="2"/>
            <a:endParaRPr lang="en-US" sz="1600" dirty="0" smtClean="0"/>
          </a:p>
          <a:p>
            <a:pPr lvl="2"/>
            <a:endParaRPr lang="en-US" sz="1600" dirty="0"/>
          </a:p>
          <a:p>
            <a:pPr lvl="2"/>
            <a:endParaRPr lang="en-US" sz="1600" dirty="0" smtClean="0"/>
          </a:p>
          <a:p>
            <a:pPr lvl="2"/>
            <a:r>
              <a:rPr lang="en-US" sz="1600" dirty="0"/>
              <a:t>	</a:t>
            </a:r>
            <a:r>
              <a:rPr lang="en-US" sz="1600" dirty="0" smtClean="0"/>
              <a:t>			Submitted by: </a:t>
            </a:r>
            <a:r>
              <a:rPr lang="en-US" sz="1600" dirty="0" err="1" smtClean="0"/>
              <a:t>Rotairo</a:t>
            </a:r>
            <a:r>
              <a:rPr lang="en-US" sz="1600" dirty="0" smtClean="0"/>
              <a:t>, </a:t>
            </a:r>
            <a:r>
              <a:rPr lang="en-US" sz="1600" dirty="0" err="1" smtClean="0"/>
              <a:t>Roeland</a:t>
            </a:r>
            <a:r>
              <a:rPr lang="en-US" sz="1600" dirty="0" smtClean="0"/>
              <a:t> M.</a:t>
            </a:r>
          </a:p>
          <a:p>
            <a:pPr lvl="2"/>
            <a:r>
              <a:rPr lang="en-US" sz="1600" dirty="0" smtClean="0"/>
              <a:t>				BSIT-2C</a:t>
            </a:r>
          </a:p>
          <a:p>
            <a:pPr lvl="2"/>
            <a:r>
              <a:rPr lang="en-US" sz="1600" smtClean="0"/>
              <a:t>				Mr</a:t>
            </a:r>
            <a:r>
              <a:rPr lang="en-US" sz="1600" dirty="0" smtClean="0"/>
              <a:t>. Jayson </a:t>
            </a:r>
            <a:r>
              <a:rPr lang="en-US" sz="1600" dirty="0" err="1" smtClean="0"/>
              <a:t>Nitura</a:t>
            </a:r>
            <a:r>
              <a:rPr lang="en-US" sz="1600" dirty="0" smtClean="0"/>
              <a:t> </a:t>
            </a:r>
            <a:endParaRPr lang="en-US" sz="1600" dirty="0"/>
          </a:p>
          <a:p>
            <a:pPr marL="0" lvl="2"/>
            <a:endParaRPr lang="en-US" dirty="0" smtClean="0"/>
          </a:p>
          <a:p>
            <a:pPr marL="0" lvl="2"/>
            <a:endParaRPr lang="en-US" sz="3200" dirty="0"/>
          </a:p>
          <a:p>
            <a:pPr marL="0" lvl="2"/>
            <a:endParaRPr lang="en-US" sz="3200" dirty="0" smtClean="0"/>
          </a:p>
          <a:p>
            <a:pPr marL="0" lvl="2"/>
            <a:endParaRPr lang="en-US" sz="3200" dirty="0"/>
          </a:p>
          <a:p>
            <a:pPr marL="0" lvl="2"/>
            <a:endParaRPr lang="en-US" sz="3200" dirty="0" smtClean="0"/>
          </a:p>
          <a:p>
            <a:pPr marL="0" lvl="2"/>
            <a:endParaRPr lang="en-US" sz="3200" dirty="0"/>
          </a:p>
          <a:p>
            <a:pPr marL="0" lvl="2"/>
            <a:endParaRPr lang="en-US" sz="3200" dirty="0" smtClean="0"/>
          </a:p>
          <a:p>
            <a:pPr marL="0" lvl="2"/>
            <a:endParaRPr lang="en-US" sz="3200" dirty="0"/>
          </a:p>
          <a:p>
            <a:pPr marL="0" lvl="2"/>
            <a:endParaRPr lang="en-US" sz="3200" dirty="0" smtClean="0"/>
          </a:p>
          <a:p>
            <a:pPr marL="0" lvl="2"/>
            <a:endParaRPr lang="en-US" sz="3200" dirty="0"/>
          </a:p>
          <a:p>
            <a:pPr marL="0" lvl="2"/>
            <a:endParaRPr lang="en-US" sz="3200" dirty="0"/>
          </a:p>
          <a:p>
            <a:pPr marL="0" lvl="2"/>
            <a:endParaRPr lang="en-US" sz="3200" dirty="0"/>
          </a:p>
          <a:p>
            <a:endParaRPr lang="en-US" dirty="0"/>
          </a:p>
        </p:txBody>
      </p:sp>
      <p:sp>
        <p:nvSpPr>
          <p:cNvPr id="3" name="Rectangle 2"/>
          <p:cNvSpPr/>
          <p:nvPr/>
        </p:nvSpPr>
        <p:spPr>
          <a:xfrm>
            <a:off x="914400" y="838200"/>
            <a:ext cx="594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a:p>
          <a:p>
            <a:r>
              <a:rPr lang="en-US" sz="1200" dirty="0" smtClean="0"/>
              <a:t>&lt;?</a:t>
            </a:r>
            <a:r>
              <a:rPr lang="en-US" sz="1200" dirty="0" err="1"/>
              <a:t>php</a:t>
            </a:r>
            <a:endParaRPr lang="en-US" sz="1200" dirty="0"/>
          </a:p>
          <a:p>
            <a:r>
              <a:rPr lang="en-US" sz="1200" dirty="0"/>
              <a:t>define("PI",3.14,true);</a:t>
            </a:r>
          </a:p>
          <a:p>
            <a:r>
              <a:rPr lang="en-US" sz="1200" dirty="0"/>
              <a:t>$r=5;</a:t>
            </a:r>
          </a:p>
          <a:p>
            <a:r>
              <a:rPr lang="en-US" sz="1200" dirty="0"/>
              <a:t>echo "Area of circle with radius $r = ".(PI*$r*$r);</a:t>
            </a:r>
          </a:p>
          <a:p>
            <a:r>
              <a:rPr lang="en-US" sz="1200" dirty="0"/>
              <a:t>?&gt;</a:t>
            </a:r>
          </a:p>
          <a:p>
            <a:pPr algn="ctr"/>
            <a:endParaRPr lang="en-US" dirty="0"/>
          </a:p>
        </p:txBody>
      </p:sp>
      <p:pic>
        <p:nvPicPr>
          <p:cNvPr id="6" name="Picture 5" descr="modified_area_of_circle_output">
            <a:hlinkClick r:id="rId2"/>
          </p:cNvPr>
          <p:cNvPicPr/>
          <p:nvPr/>
        </p:nvPicPr>
        <p:blipFill>
          <a:blip r:embed="rId3"/>
          <a:srcRect/>
          <a:stretch>
            <a:fillRect/>
          </a:stretch>
        </p:blipFill>
        <p:spPr bwMode="auto">
          <a:xfrm>
            <a:off x="2743200" y="2895600"/>
            <a:ext cx="2860675" cy="2438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305800" cy="5847755"/>
          </a:xfrm>
          <a:prstGeom prst="rect">
            <a:avLst/>
          </a:prstGeom>
          <a:noFill/>
        </p:spPr>
        <p:txBody>
          <a:bodyPr wrap="square" rtlCol="0">
            <a:spAutoFit/>
          </a:bodyPr>
          <a:lstStyle/>
          <a:p>
            <a:pPr lvl="1">
              <a:buFont typeface="Arial" pitchFamily="34" charset="0"/>
              <a:buChar char="•"/>
            </a:pPr>
            <a:r>
              <a:rPr lang="en-US" b="1" dirty="0"/>
              <a:t>Scope of variables:</a:t>
            </a:r>
            <a:endParaRPr lang="en-US" sz="3200" dirty="0"/>
          </a:p>
          <a:p>
            <a:pPr lvl="2">
              <a:buFont typeface="Courier New" pitchFamily="49" charset="0"/>
              <a:buChar char="o"/>
            </a:pPr>
            <a:r>
              <a:rPr lang="en-US" sz="1400" dirty="0"/>
              <a:t>Variables can be declared anywhere in the program.</a:t>
            </a:r>
          </a:p>
          <a:p>
            <a:pPr lvl="2">
              <a:buFont typeface="Courier New" pitchFamily="49" charset="0"/>
              <a:buChar char="o"/>
            </a:pPr>
            <a:r>
              <a:rPr lang="en-US" sz="1400" dirty="0"/>
              <a:t>Scope of a variable is a part of the program where the variable is accessible.</a:t>
            </a:r>
          </a:p>
          <a:p>
            <a:pPr lvl="2">
              <a:buFont typeface="Courier New" pitchFamily="49" charset="0"/>
              <a:buChar char="o"/>
            </a:pPr>
            <a:r>
              <a:rPr lang="en-US" sz="1400" dirty="0"/>
              <a:t>PHP has three different variable scopes:</a:t>
            </a:r>
          </a:p>
          <a:p>
            <a:pPr lvl="3"/>
            <a:r>
              <a:rPr lang="en-US" dirty="0" smtClean="0"/>
              <a:t>1.Local</a:t>
            </a:r>
            <a:endParaRPr lang="en-US" sz="3200" dirty="0"/>
          </a:p>
          <a:p>
            <a:pPr lvl="3"/>
            <a:r>
              <a:rPr lang="en-US" dirty="0" smtClean="0"/>
              <a:t>2.Global</a:t>
            </a:r>
            <a:endParaRPr lang="en-US" sz="3200" dirty="0"/>
          </a:p>
          <a:p>
            <a:pPr lvl="3"/>
            <a:r>
              <a:rPr lang="en-US" dirty="0" smtClean="0"/>
              <a:t>3.Static</a:t>
            </a:r>
          </a:p>
          <a:p>
            <a:pPr lvl="3"/>
            <a:endParaRPr lang="en-US" dirty="0" smtClean="0"/>
          </a:p>
          <a:p>
            <a:pPr lvl="2"/>
            <a:r>
              <a:rPr lang="en-US" b="1" dirty="0" smtClean="0"/>
              <a:t>4.Local </a:t>
            </a:r>
            <a:r>
              <a:rPr lang="en-US" b="1" dirty="0"/>
              <a:t>scope:</a:t>
            </a:r>
            <a:endParaRPr lang="en-US" sz="3200" dirty="0"/>
          </a:p>
          <a:p>
            <a:pPr lvl="3"/>
            <a:r>
              <a:rPr lang="en-US" sz="1400" dirty="0"/>
              <a:t>A variable declared within a function has a local scope and can be accessed within a function only.</a:t>
            </a:r>
          </a:p>
          <a:p>
            <a:pPr lvl="3"/>
            <a:r>
              <a:rPr lang="en-US" sz="1400" dirty="0"/>
              <a:t>A function is a small program performing a particular task which is called when required.</a:t>
            </a:r>
          </a:p>
          <a:p>
            <a:pPr lvl="2"/>
            <a:r>
              <a:rPr lang="en-US" b="1" dirty="0" smtClean="0"/>
              <a:t>5.Global </a:t>
            </a:r>
            <a:r>
              <a:rPr lang="en-US" b="1" dirty="0"/>
              <a:t>scope:</a:t>
            </a:r>
            <a:endParaRPr lang="en-US" sz="3200" dirty="0"/>
          </a:p>
          <a:p>
            <a:pPr lvl="3"/>
            <a:r>
              <a:rPr lang="en-US" sz="1400" dirty="0"/>
              <a:t>A variable declared outside a function has a global scope and can be accessed outside the function only.</a:t>
            </a:r>
          </a:p>
          <a:p>
            <a:pPr lvl="3"/>
            <a:r>
              <a:rPr lang="en-US" sz="1400" dirty="0"/>
              <a:t>Actually global variables can be accessed anywhere using the global keyword.</a:t>
            </a:r>
          </a:p>
          <a:p>
            <a:pPr lvl="2"/>
            <a:r>
              <a:rPr lang="en-US" b="1" dirty="0" smtClean="0"/>
              <a:t>6.Static </a:t>
            </a:r>
            <a:r>
              <a:rPr lang="en-US" b="1" dirty="0"/>
              <a:t>scope:</a:t>
            </a:r>
            <a:endParaRPr lang="en-US" sz="3200" dirty="0"/>
          </a:p>
          <a:p>
            <a:pPr lvl="3"/>
            <a:r>
              <a:rPr lang="en-US" sz="1400" dirty="0"/>
              <a:t>A variable declared with static keyword is said to have static scope within the function.</a:t>
            </a:r>
          </a:p>
          <a:p>
            <a:pPr lvl="3"/>
            <a:r>
              <a:rPr lang="en-US" sz="1400" dirty="0"/>
              <a:t>Normally when variables are executed, they lose their values or memory.</a:t>
            </a:r>
          </a:p>
          <a:p>
            <a:pPr lvl="3"/>
            <a:r>
              <a:rPr lang="en-US" sz="1400" dirty="0"/>
              <a:t>But when a variable is declared as static, it doesn’t lose its value. It remains static within multiple function calls.</a:t>
            </a:r>
          </a:p>
          <a:p>
            <a:pPr lvl="3"/>
            <a:endParaRPr lang="en-US" sz="3200" dirty="0"/>
          </a:p>
          <a:p>
            <a:endParaRPr lang="en-US" sz="16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09600"/>
            <a:ext cx="8077200" cy="6309420"/>
          </a:xfrm>
          <a:prstGeom prst="rect">
            <a:avLst/>
          </a:prstGeom>
          <a:noFill/>
        </p:spPr>
        <p:txBody>
          <a:bodyPr wrap="square" rtlCol="0">
            <a:spAutoFit/>
          </a:bodyPr>
          <a:lstStyle/>
          <a:p>
            <a:pPr lvl="1"/>
            <a:r>
              <a:rPr lang="en-US" b="1" dirty="0"/>
              <a:t>Variable declaration</a:t>
            </a:r>
            <a:r>
              <a:rPr lang="en-US" b="1" dirty="0" smtClean="0"/>
              <a:t>:</a:t>
            </a:r>
          </a:p>
          <a:p>
            <a:pPr lvl="1"/>
            <a:endParaRPr lang="en-US" sz="3200" dirty="0"/>
          </a:p>
          <a:p>
            <a:pPr lvl="2">
              <a:buFont typeface="Arial" pitchFamily="34" charset="0"/>
              <a:buChar char="•"/>
            </a:pPr>
            <a:r>
              <a:rPr lang="en-US" sz="1400" dirty="0"/>
              <a:t>Variable is declared as follows</a:t>
            </a:r>
            <a:r>
              <a:rPr lang="en-US" sz="1400" dirty="0" smtClean="0"/>
              <a:t>:</a:t>
            </a:r>
          </a:p>
          <a:p>
            <a:pPr lvl="2"/>
            <a:endParaRPr lang="en-US" sz="1400" dirty="0"/>
          </a:p>
          <a:p>
            <a:r>
              <a:rPr lang="en-US" sz="1400" dirty="0" smtClean="0"/>
              <a:t>	$</a:t>
            </a:r>
            <a:r>
              <a:rPr lang="en-US" sz="1400" dirty="0" err="1"/>
              <a:t>variable_name</a:t>
            </a:r>
            <a:r>
              <a:rPr lang="en-US" sz="1400" dirty="0"/>
              <a:t>=value</a:t>
            </a:r>
            <a:r>
              <a:rPr lang="en-US" sz="1400" dirty="0" smtClean="0"/>
              <a:t>;</a:t>
            </a:r>
          </a:p>
          <a:p>
            <a:endParaRPr lang="en-US" sz="1400" dirty="0"/>
          </a:p>
          <a:p>
            <a:pPr lvl="2">
              <a:buFont typeface="Arial" pitchFamily="34" charset="0"/>
              <a:buChar char="•"/>
            </a:pPr>
            <a:r>
              <a:rPr lang="en-US" sz="1400" dirty="0"/>
              <a:t>Example of variable declaration is given below</a:t>
            </a:r>
            <a:r>
              <a:rPr lang="en-US" sz="1400" dirty="0" smtClean="0"/>
              <a:t>:</a:t>
            </a:r>
          </a:p>
          <a:p>
            <a:pPr lvl="2">
              <a:buFont typeface="Arial" pitchFamily="34" charset="0"/>
              <a:buChar char="•"/>
            </a:pPr>
            <a:endParaRPr lang="en-US" sz="1400" dirty="0"/>
          </a:p>
          <a:p>
            <a:r>
              <a:rPr lang="en-US" sz="1400" dirty="0" smtClean="0"/>
              <a:t>	$</a:t>
            </a:r>
            <a:r>
              <a:rPr lang="en-US" sz="1400" dirty="0"/>
              <a:t>x=5</a:t>
            </a:r>
            <a:r>
              <a:rPr lang="en-US" sz="1400" dirty="0" smtClean="0"/>
              <a:t>;</a:t>
            </a:r>
          </a:p>
          <a:p>
            <a:endParaRPr lang="en-US" sz="1400" dirty="0"/>
          </a:p>
          <a:p>
            <a:pPr lvl="2">
              <a:buFont typeface="Arial" pitchFamily="34" charset="0"/>
              <a:buChar char="•"/>
            </a:pPr>
            <a:r>
              <a:rPr lang="en-US" sz="1400" dirty="0"/>
              <a:t>$x is a variable and 5 is a value assigned to $x variable using assignment operator (=). The assignment operator assigns the right hand side value to the left hand side variable in an expression.</a:t>
            </a:r>
          </a:p>
          <a:p>
            <a:pPr lvl="2">
              <a:buFont typeface="Arial" pitchFamily="34" charset="0"/>
              <a:buChar char="•"/>
            </a:pPr>
            <a:r>
              <a:rPr lang="en-US" sz="1400" dirty="0"/>
              <a:t>The variable name can be just alphabets or they can be some descriptive names like </a:t>
            </a:r>
            <a:r>
              <a:rPr lang="en-US" sz="1400" b="1" dirty="0"/>
              <a:t>$</a:t>
            </a:r>
            <a:r>
              <a:rPr lang="en-US" sz="1400" b="1" dirty="0" err="1"/>
              <a:t>school_name</a:t>
            </a:r>
            <a:r>
              <a:rPr lang="en-US" sz="1400" b="1" dirty="0"/>
              <a:t>, $names, $games</a:t>
            </a:r>
            <a:r>
              <a:rPr lang="en-US" sz="1400" dirty="0"/>
              <a:t> etc</a:t>
            </a:r>
            <a:r>
              <a:rPr lang="en-US" sz="1400" dirty="0" smtClean="0"/>
              <a:t>.</a:t>
            </a:r>
          </a:p>
          <a:p>
            <a:pPr lvl="2">
              <a:buFont typeface="Arial" pitchFamily="34" charset="0"/>
              <a:buChar char="•"/>
            </a:pPr>
            <a:endParaRPr lang="en-US" sz="1400" dirty="0"/>
          </a:p>
          <a:p>
            <a:pPr lvl="1"/>
            <a:r>
              <a:rPr lang="en-US" sz="1400" dirty="0"/>
              <a:t>In PHP we can print a value of variable using an echo statement as follows</a:t>
            </a:r>
            <a:r>
              <a:rPr lang="en-US" sz="1400" dirty="0" smtClean="0"/>
              <a:t>:</a:t>
            </a:r>
            <a:endParaRPr lang="en-US" sz="1400" dirty="0"/>
          </a:p>
          <a:p>
            <a:endParaRPr lang="en-US" sz="1400" dirty="0"/>
          </a:p>
          <a:p>
            <a:pPr lvl="1"/>
            <a:endParaRPr lang="en-US" sz="1400" dirty="0" smtClean="0"/>
          </a:p>
          <a:p>
            <a:pPr lvl="1"/>
            <a:endParaRPr lang="en-US" sz="1400" dirty="0"/>
          </a:p>
          <a:p>
            <a:pPr lvl="1"/>
            <a:endParaRPr lang="en-US" sz="1400" dirty="0" smtClean="0"/>
          </a:p>
          <a:p>
            <a:pPr lvl="1"/>
            <a:endParaRPr lang="en-US" sz="1400" dirty="0"/>
          </a:p>
          <a:p>
            <a:pPr lvl="1"/>
            <a:endParaRPr lang="en-US" sz="1400" dirty="0" smtClean="0"/>
          </a:p>
          <a:p>
            <a:pPr lvl="1"/>
            <a:endParaRPr lang="en-US" sz="1400" dirty="0"/>
          </a:p>
          <a:p>
            <a:pPr lvl="1"/>
            <a:r>
              <a:rPr lang="en-US" sz="1400" dirty="0" smtClean="0"/>
              <a:t>Output </a:t>
            </a:r>
            <a:r>
              <a:rPr lang="en-US" sz="1400" dirty="0"/>
              <a:t>of this is shown below:</a:t>
            </a:r>
          </a:p>
          <a:p>
            <a:endParaRPr lang="en-US" dirty="0"/>
          </a:p>
        </p:txBody>
      </p:sp>
      <p:sp>
        <p:nvSpPr>
          <p:cNvPr id="3" name="Rectangle 2"/>
          <p:cNvSpPr/>
          <p:nvPr/>
        </p:nvSpPr>
        <p:spPr>
          <a:xfrm>
            <a:off x="1371600" y="4724400"/>
            <a:ext cx="5715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r>
              <a:rPr lang="en-US" dirty="0" smtClean="0"/>
              <a:t>&lt;?</a:t>
            </a:r>
            <a:r>
              <a:rPr lang="en-US" dirty="0" err="1" smtClean="0"/>
              <a:t>php</a:t>
            </a:r>
            <a:endParaRPr lang="en-US" dirty="0" smtClean="0"/>
          </a:p>
          <a:p>
            <a:r>
              <a:rPr lang="en-US" dirty="0" smtClean="0"/>
              <a:t>$x=10;</a:t>
            </a:r>
          </a:p>
          <a:p>
            <a:r>
              <a:rPr lang="en-US" dirty="0" smtClean="0"/>
              <a:t>echo $x;</a:t>
            </a:r>
          </a:p>
          <a:p>
            <a:r>
              <a:rPr lang="en-US" dirty="0" smtClean="0"/>
              <a:t>?&gt;</a:t>
            </a:r>
          </a:p>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ariable_output">
            <a:hlinkClick r:id="rId2"/>
          </p:cNvPr>
          <p:cNvPicPr/>
          <p:nvPr/>
        </p:nvPicPr>
        <p:blipFill>
          <a:blip r:embed="rId3"/>
          <a:srcRect/>
          <a:stretch>
            <a:fillRect/>
          </a:stretch>
        </p:blipFill>
        <p:spPr bwMode="auto">
          <a:xfrm>
            <a:off x="838200" y="304800"/>
            <a:ext cx="2860675" cy="2424430"/>
          </a:xfrm>
          <a:prstGeom prst="rect">
            <a:avLst/>
          </a:prstGeom>
          <a:noFill/>
          <a:ln w="9525">
            <a:noFill/>
            <a:miter lim="800000"/>
            <a:headEnd/>
            <a:tailEnd/>
          </a:ln>
        </p:spPr>
      </p:pic>
      <p:sp>
        <p:nvSpPr>
          <p:cNvPr id="5" name="TextBox 4"/>
          <p:cNvSpPr txBox="1"/>
          <p:nvPr/>
        </p:nvSpPr>
        <p:spPr>
          <a:xfrm>
            <a:off x="914401" y="3429000"/>
            <a:ext cx="7620000" cy="2062103"/>
          </a:xfrm>
          <a:prstGeom prst="rect">
            <a:avLst/>
          </a:prstGeom>
          <a:noFill/>
        </p:spPr>
        <p:txBody>
          <a:bodyPr wrap="square" rtlCol="0">
            <a:spAutoFit/>
          </a:bodyPr>
          <a:lstStyle/>
          <a:p>
            <a:pPr lvl="1"/>
            <a:r>
              <a:rPr lang="en-US" b="1" dirty="0"/>
              <a:t>Demonstration of Global Scope of variables</a:t>
            </a:r>
            <a:r>
              <a:rPr lang="en-US" b="1" dirty="0" smtClean="0"/>
              <a:t>:</a:t>
            </a:r>
          </a:p>
          <a:p>
            <a:pPr lvl="1"/>
            <a:endParaRPr lang="en-US" sz="3200" dirty="0"/>
          </a:p>
          <a:p>
            <a:pPr lvl="2"/>
            <a:r>
              <a:rPr lang="en-US" sz="1600" dirty="0"/>
              <a:t>Write the following code in </a:t>
            </a:r>
            <a:r>
              <a:rPr lang="en-US" sz="1600" b="1" dirty="0"/>
              <a:t>index.php</a:t>
            </a:r>
            <a:r>
              <a:rPr lang="en-US" sz="1600" dirty="0"/>
              <a:t> file and test it by putting it in the newly created folder </a:t>
            </a:r>
            <a:r>
              <a:rPr lang="en-US" sz="1600" b="1" dirty="0" err="1"/>
              <a:t>var_constant</a:t>
            </a:r>
            <a:r>
              <a:rPr lang="en-US" sz="1600" dirty="0"/>
              <a:t> in </a:t>
            </a:r>
            <a:r>
              <a:rPr lang="en-US" sz="1600" b="1" dirty="0" err="1"/>
              <a:t>htdocs</a:t>
            </a:r>
            <a:r>
              <a:rPr lang="en-US" sz="1600" dirty="0"/>
              <a:t> folder of </a:t>
            </a:r>
            <a:r>
              <a:rPr lang="en-US" sz="1600" dirty="0" err="1"/>
              <a:t>xampp</a:t>
            </a:r>
            <a:r>
              <a:rPr lang="en-US" sz="1600" dirty="0"/>
              <a:t> folder</a:t>
            </a:r>
            <a:r>
              <a:rPr lang="en-US" sz="1600" dirty="0" smtClean="0"/>
              <a:t>.</a:t>
            </a:r>
          </a:p>
          <a:p>
            <a:pPr lvl="2"/>
            <a:endParaRPr lang="en-US" sz="1600" dirty="0"/>
          </a:p>
          <a:p>
            <a:pPr lvl="2"/>
            <a:r>
              <a:rPr lang="en-US" sz="1600" dirty="0"/>
              <a:t>The code is as follows:</a:t>
            </a:r>
          </a:p>
          <a:p>
            <a:endParaRPr lang="en-US" sz="14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62000"/>
            <a:ext cx="4222503" cy="5909310"/>
          </a:xfrm>
          <a:prstGeom prst="rect">
            <a:avLst/>
          </a:prstGeom>
          <a:noFill/>
        </p:spPr>
        <p:txBody>
          <a:bodyPr wrap="none" rtlCol="0">
            <a:spAutoFit/>
          </a:bodyPr>
          <a:lstStyle/>
          <a:p>
            <a:r>
              <a:rPr lang="en-US" dirty="0"/>
              <a:t>&lt;?</a:t>
            </a:r>
            <a:r>
              <a:rPr lang="en-US" dirty="0" err="1"/>
              <a:t>php</a:t>
            </a:r>
            <a:endParaRPr lang="en-US" dirty="0"/>
          </a:p>
          <a:p>
            <a:r>
              <a:rPr lang="en-US" dirty="0"/>
              <a:t>$x=10; //global variable</a:t>
            </a:r>
          </a:p>
          <a:p>
            <a:r>
              <a:rPr lang="en-US" dirty="0"/>
              <a:t> </a:t>
            </a:r>
          </a:p>
          <a:p>
            <a:r>
              <a:rPr lang="en-US" dirty="0"/>
              <a:t>function </a:t>
            </a:r>
            <a:r>
              <a:rPr lang="en-US" dirty="0" err="1"/>
              <a:t>myfun</a:t>
            </a:r>
            <a:r>
              <a:rPr lang="en-US" dirty="0"/>
              <a:t>()</a:t>
            </a:r>
          </a:p>
          <a:p>
            <a:r>
              <a:rPr lang="en-US" dirty="0"/>
              <a:t>{</a:t>
            </a:r>
          </a:p>
          <a:p>
            <a:r>
              <a:rPr lang="en-US" dirty="0"/>
              <a:t>   $y=20; //local variable</a:t>
            </a:r>
          </a:p>
          <a:p>
            <a:r>
              <a:rPr lang="en-US" dirty="0"/>
              <a:t>   </a:t>
            </a:r>
          </a:p>
          <a:p>
            <a:r>
              <a:rPr lang="en-US" dirty="0"/>
              <a:t>   echo "Value of </a:t>
            </a:r>
            <a:r>
              <a:rPr lang="en-US" dirty="0" err="1"/>
              <a:t>var</a:t>
            </a:r>
            <a:r>
              <a:rPr lang="en-US" dirty="0"/>
              <a:t> x inside </a:t>
            </a:r>
            <a:r>
              <a:rPr lang="en-US" dirty="0" err="1"/>
              <a:t>myfun</a:t>
            </a:r>
            <a:r>
              <a:rPr lang="en-US" dirty="0"/>
              <a:t> = ".$x;</a:t>
            </a:r>
          </a:p>
          <a:p>
            <a:r>
              <a:rPr lang="en-US" dirty="0"/>
              <a:t>   echo "&lt;</a:t>
            </a:r>
            <a:r>
              <a:rPr lang="en-US" dirty="0" err="1"/>
              <a:t>br</a:t>
            </a:r>
            <a:r>
              <a:rPr lang="en-US" dirty="0"/>
              <a:t>&gt;";</a:t>
            </a:r>
          </a:p>
          <a:p>
            <a:r>
              <a:rPr lang="en-US" dirty="0"/>
              <a:t>   echo "Value of </a:t>
            </a:r>
            <a:r>
              <a:rPr lang="en-US" dirty="0" err="1"/>
              <a:t>var</a:t>
            </a:r>
            <a:r>
              <a:rPr lang="en-US" dirty="0"/>
              <a:t> y inside </a:t>
            </a:r>
            <a:r>
              <a:rPr lang="en-US" dirty="0" err="1"/>
              <a:t>myfun</a:t>
            </a:r>
            <a:r>
              <a:rPr lang="en-US" dirty="0"/>
              <a:t> = ".$y;</a:t>
            </a:r>
          </a:p>
          <a:p>
            <a:r>
              <a:rPr lang="en-US" dirty="0"/>
              <a:t>   echo "&lt;</a:t>
            </a:r>
            <a:r>
              <a:rPr lang="en-US" dirty="0" err="1"/>
              <a:t>br</a:t>
            </a:r>
            <a:r>
              <a:rPr lang="en-US" dirty="0"/>
              <a:t>&gt;";</a:t>
            </a:r>
          </a:p>
          <a:p>
            <a:r>
              <a:rPr lang="en-US" dirty="0"/>
              <a:t>}</a:t>
            </a:r>
          </a:p>
          <a:p>
            <a:r>
              <a:rPr lang="en-US" dirty="0"/>
              <a:t> </a:t>
            </a:r>
          </a:p>
          <a:p>
            <a:r>
              <a:rPr lang="en-US" dirty="0" err="1"/>
              <a:t>myfun</a:t>
            </a:r>
            <a:r>
              <a:rPr lang="en-US" dirty="0"/>
              <a:t>();</a:t>
            </a:r>
          </a:p>
          <a:p>
            <a:r>
              <a:rPr lang="en-US" dirty="0"/>
              <a:t> </a:t>
            </a:r>
          </a:p>
          <a:p>
            <a:r>
              <a:rPr lang="en-US" dirty="0"/>
              <a:t>echo "Value of </a:t>
            </a:r>
            <a:r>
              <a:rPr lang="en-US" dirty="0" err="1"/>
              <a:t>var</a:t>
            </a:r>
            <a:r>
              <a:rPr lang="en-US" dirty="0"/>
              <a:t> x outside </a:t>
            </a:r>
            <a:r>
              <a:rPr lang="en-US" dirty="0" err="1"/>
              <a:t>myfun</a:t>
            </a:r>
            <a:r>
              <a:rPr lang="en-US" dirty="0"/>
              <a:t> = ".$x;</a:t>
            </a:r>
          </a:p>
          <a:p>
            <a:r>
              <a:rPr lang="en-US" dirty="0"/>
              <a:t>echo "&lt;</a:t>
            </a:r>
            <a:r>
              <a:rPr lang="en-US" dirty="0" err="1"/>
              <a:t>br</a:t>
            </a:r>
            <a:r>
              <a:rPr lang="en-US" dirty="0" smtClean="0"/>
              <a:t>&gt;";</a:t>
            </a:r>
          </a:p>
          <a:p>
            <a:r>
              <a:rPr lang="en-US" dirty="0"/>
              <a:t>echo "Value of </a:t>
            </a:r>
            <a:r>
              <a:rPr lang="en-US" dirty="0" err="1"/>
              <a:t>var</a:t>
            </a:r>
            <a:r>
              <a:rPr lang="en-US" dirty="0"/>
              <a:t> y outside </a:t>
            </a:r>
            <a:r>
              <a:rPr lang="en-US" dirty="0" err="1"/>
              <a:t>myfun</a:t>
            </a:r>
            <a:r>
              <a:rPr lang="en-US" dirty="0"/>
              <a:t> = ".$y;</a:t>
            </a:r>
          </a:p>
          <a:p>
            <a:r>
              <a:rPr lang="en-US" dirty="0"/>
              <a:t> </a:t>
            </a:r>
          </a:p>
          <a:p>
            <a:r>
              <a:rPr lang="en-US" dirty="0"/>
              <a:t>?&gt;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5800"/>
            <a:ext cx="8305800" cy="6370975"/>
          </a:xfrm>
          <a:prstGeom prst="rect">
            <a:avLst/>
          </a:prstGeom>
          <a:noFill/>
        </p:spPr>
        <p:txBody>
          <a:bodyPr wrap="square" rtlCol="0">
            <a:spAutoFit/>
          </a:bodyPr>
          <a:lstStyle/>
          <a:p>
            <a:pPr lvl="2">
              <a:buFont typeface="Arial" pitchFamily="34" charset="0"/>
              <a:buChar char="•"/>
            </a:pPr>
            <a:r>
              <a:rPr lang="en-US" sz="1400" dirty="0"/>
              <a:t>Here, we have declared a global variable and a local variable in the function </a:t>
            </a:r>
            <a:r>
              <a:rPr lang="en-US" sz="1400" dirty="0" err="1"/>
              <a:t>myfun</a:t>
            </a:r>
            <a:r>
              <a:rPr lang="en-US" sz="1400" dirty="0"/>
              <a:t>().</a:t>
            </a:r>
          </a:p>
          <a:p>
            <a:pPr lvl="2">
              <a:buFont typeface="Arial" pitchFamily="34" charset="0"/>
              <a:buChar char="•"/>
            </a:pPr>
            <a:r>
              <a:rPr lang="en-US" sz="1400" dirty="0"/>
              <a:t>Both the value of $x and $y are printed in the function </a:t>
            </a:r>
            <a:r>
              <a:rPr lang="en-US" sz="1400" dirty="0" err="1"/>
              <a:t>myfun</a:t>
            </a:r>
            <a:r>
              <a:rPr lang="en-US" sz="1400" dirty="0"/>
              <a:t>() as well as outside the function.</a:t>
            </a:r>
          </a:p>
          <a:p>
            <a:pPr lvl="2">
              <a:buFont typeface="Arial" pitchFamily="34" charset="0"/>
              <a:buChar char="•"/>
            </a:pPr>
            <a:r>
              <a:rPr lang="en-US" sz="1400" dirty="0"/>
              <a:t>The function </a:t>
            </a:r>
            <a:r>
              <a:rPr lang="en-US" sz="1400" dirty="0" err="1"/>
              <a:t>myfun</a:t>
            </a:r>
            <a:r>
              <a:rPr lang="en-US" sz="1400" dirty="0"/>
              <a:t>() needs to be called for execution as done in the statement </a:t>
            </a:r>
            <a:r>
              <a:rPr lang="en-US" sz="1400" b="1" dirty="0" err="1"/>
              <a:t>myfun</a:t>
            </a:r>
            <a:r>
              <a:rPr lang="en-US" sz="1400" b="1" dirty="0" smtClean="0"/>
              <a:t>()</a:t>
            </a:r>
            <a:r>
              <a:rPr lang="en-US" sz="1400" dirty="0" smtClean="0"/>
              <a:t>.</a:t>
            </a:r>
          </a:p>
          <a:p>
            <a:pPr lvl="2"/>
            <a:endParaRPr lang="en-US" sz="1400" dirty="0"/>
          </a:p>
          <a:p>
            <a:pPr lvl="2"/>
            <a:r>
              <a:rPr lang="en-US" sz="1400" dirty="0"/>
              <a:t>You will get the following error shown in the figure below:</a:t>
            </a:r>
          </a:p>
          <a:p>
            <a:endParaRPr lang="en-US" dirty="0" smtClean="0"/>
          </a:p>
          <a:p>
            <a:endParaRPr lang="en-US" dirty="0"/>
          </a:p>
          <a:p>
            <a:endParaRPr lang="en-US" dirty="0" smtClean="0"/>
          </a:p>
          <a:p>
            <a:pPr lvl="2"/>
            <a:endParaRPr lang="en-US" sz="1600" dirty="0" smtClean="0"/>
          </a:p>
          <a:p>
            <a:pPr lvl="2"/>
            <a:endParaRPr lang="en-US" sz="1600" dirty="0"/>
          </a:p>
          <a:p>
            <a:pPr lvl="2"/>
            <a:endParaRPr lang="en-US" sz="1600" dirty="0" smtClean="0"/>
          </a:p>
          <a:p>
            <a:pPr lvl="2"/>
            <a:endParaRPr lang="en-US" sz="1600" dirty="0"/>
          </a:p>
          <a:p>
            <a:pPr lvl="2"/>
            <a:endParaRPr lang="en-US" sz="1600" dirty="0" smtClean="0"/>
          </a:p>
          <a:p>
            <a:pPr lvl="2"/>
            <a:endParaRPr lang="en-US" sz="1600" dirty="0"/>
          </a:p>
          <a:p>
            <a:pPr lvl="2"/>
            <a:endParaRPr lang="en-US" sz="1600" dirty="0" smtClean="0"/>
          </a:p>
          <a:p>
            <a:pPr lvl="2"/>
            <a:endParaRPr lang="en-US" sz="1600" dirty="0"/>
          </a:p>
          <a:p>
            <a:pPr lvl="2"/>
            <a:r>
              <a:rPr lang="en-US" sz="1400" dirty="0" smtClean="0"/>
              <a:t>This </a:t>
            </a:r>
            <a:r>
              <a:rPr lang="en-US" sz="1400" dirty="0"/>
              <a:t>error occurs because the global variable $x is not accessible in the function </a:t>
            </a:r>
            <a:r>
              <a:rPr lang="en-US" sz="1400" dirty="0" err="1"/>
              <a:t>myfun</a:t>
            </a:r>
            <a:r>
              <a:rPr lang="en-US" sz="1400" dirty="0"/>
              <a:t>().</a:t>
            </a:r>
          </a:p>
          <a:p>
            <a:pPr lvl="2"/>
            <a:r>
              <a:rPr lang="en-US" sz="1400" dirty="0"/>
              <a:t>And local variable $y of function </a:t>
            </a:r>
            <a:r>
              <a:rPr lang="en-US" sz="1400" dirty="0" err="1"/>
              <a:t>myfun</a:t>
            </a:r>
            <a:r>
              <a:rPr lang="en-US" sz="1400" dirty="0"/>
              <a:t>() is not accessible outside the function.</a:t>
            </a:r>
          </a:p>
          <a:p>
            <a:pPr lvl="2"/>
            <a:r>
              <a:rPr lang="en-US" sz="1400" dirty="0"/>
              <a:t>Now just comment the following statements given below in the code:</a:t>
            </a:r>
          </a:p>
          <a:p>
            <a:endParaRPr lang="en-US" sz="1600" dirty="0"/>
          </a:p>
          <a:p>
            <a:pPr lvl="2"/>
            <a:endParaRPr lang="en-US" sz="1600" dirty="0" smtClean="0"/>
          </a:p>
          <a:p>
            <a:pPr lvl="2"/>
            <a:endParaRPr lang="en-US" sz="1600" dirty="0"/>
          </a:p>
          <a:p>
            <a:pPr lvl="2"/>
            <a:endParaRPr lang="en-US" sz="1600" dirty="0" smtClean="0"/>
          </a:p>
          <a:p>
            <a:pPr lvl="2"/>
            <a:endParaRPr lang="en-US" sz="1600" dirty="0"/>
          </a:p>
          <a:p>
            <a:pPr lvl="2"/>
            <a:r>
              <a:rPr lang="en-US" sz="1600" dirty="0" smtClean="0"/>
              <a:t>We </a:t>
            </a:r>
            <a:r>
              <a:rPr lang="en-US" sz="1600" dirty="0"/>
              <a:t>will get the following output</a:t>
            </a:r>
            <a:r>
              <a:rPr lang="en-US" sz="1600" dirty="0" smtClean="0"/>
              <a:t>:</a:t>
            </a:r>
            <a:endParaRPr lang="en-US" sz="2000" dirty="0"/>
          </a:p>
          <a:p>
            <a:endParaRPr lang="en-US" dirty="0"/>
          </a:p>
        </p:txBody>
      </p:sp>
      <p:pic>
        <p:nvPicPr>
          <p:cNvPr id="3" name="Picture 2" descr="global_var_error_output">
            <a:hlinkClick r:id="rId2"/>
          </p:cNvPr>
          <p:cNvPicPr/>
          <p:nvPr/>
        </p:nvPicPr>
        <p:blipFill>
          <a:blip r:embed="rId3"/>
          <a:srcRect/>
          <a:stretch>
            <a:fillRect/>
          </a:stretch>
        </p:blipFill>
        <p:spPr bwMode="auto">
          <a:xfrm>
            <a:off x="2133600" y="1981200"/>
            <a:ext cx="2860675" cy="2445385"/>
          </a:xfrm>
          <a:prstGeom prst="rect">
            <a:avLst/>
          </a:prstGeom>
          <a:noFill/>
          <a:ln w="9525">
            <a:noFill/>
            <a:miter lim="800000"/>
            <a:headEnd/>
            <a:tailEnd/>
          </a:ln>
        </p:spPr>
      </p:pic>
      <p:sp>
        <p:nvSpPr>
          <p:cNvPr id="1025" name="Rectangle 1"/>
          <p:cNvSpPr>
            <a:spLocks noChangeArrowheads="1"/>
          </p:cNvSpPr>
          <p:nvPr/>
        </p:nvSpPr>
        <p:spPr bwMode="auto">
          <a:xfrm>
            <a:off x="0" y="0"/>
            <a:ext cx="1143262" cy="18466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914400" marR="0" lvl="2" indent="0" algn="l" defTabSz="914400" rtl="0" eaLnBrk="1" fontAlgn="base" latinLnBrk="0" hangingPunct="1">
              <a:lnSpc>
                <a:spcPct val="100000"/>
              </a:lnSpc>
              <a:spcBef>
                <a:spcPct val="0"/>
              </a:spcBef>
              <a:spcAft>
                <a:spcPct val="0"/>
              </a:spcAft>
              <a:buClrTx/>
              <a:buSzPct val="100000"/>
              <a:tabLst>
                <a:tab pos="1371600" algn="l"/>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1524000" y="5334000"/>
            <a:ext cx="6629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echo "Value of </a:t>
            </a:r>
            <a:r>
              <a:rPr lang="en-US" dirty="0" err="1" smtClean="0"/>
              <a:t>var</a:t>
            </a:r>
            <a:r>
              <a:rPr lang="en-US" dirty="0" smtClean="0"/>
              <a:t> x inside </a:t>
            </a:r>
            <a:r>
              <a:rPr lang="en-US" dirty="0" err="1" smtClean="0"/>
              <a:t>myfun</a:t>
            </a:r>
            <a:r>
              <a:rPr lang="en-US" dirty="0" smtClean="0"/>
              <a:t> = ".$x;</a:t>
            </a:r>
          </a:p>
          <a:p>
            <a:r>
              <a:rPr lang="en-US" dirty="0" smtClean="0"/>
              <a:t>echo "Value of </a:t>
            </a:r>
            <a:r>
              <a:rPr lang="en-US" dirty="0" err="1" smtClean="0"/>
              <a:t>var</a:t>
            </a:r>
            <a:r>
              <a:rPr lang="en-US" dirty="0" smtClean="0"/>
              <a:t> y outside </a:t>
            </a:r>
            <a:r>
              <a:rPr lang="en-US" dirty="0" err="1" smtClean="0"/>
              <a:t>myfun</a:t>
            </a:r>
            <a:r>
              <a:rPr lang="en-US" dirty="0" smtClean="0"/>
              <a:t> = ".$y;</a:t>
            </a:r>
          </a:p>
          <a:p>
            <a:pPr algn="ct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lobal_var_error_free_output">
            <a:hlinkClick r:id="rId2"/>
          </p:cNvPr>
          <p:cNvPicPr/>
          <p:nvPr/>
        </p:nvPicPr>
        <p:blipFill>
          <a:blip r:embed="rId3"/>
          <a:srcRect/>
          <a:stretch>
            <a:fillRect/>
          </a:stretch>
        </p:blipFill>
        <p:spPr bwMode="auto">
          <a:xfrm>
            <a:off x="914400" y="304800"/>
            <a:ext cx="2860675" cy="1981200"/>
          </a:xfrm>
          <a:prstGeom prst="rect">
            <a:avLst/>
          </a:prstGeom>
          <a:noFill/>
          <a:ln w="9525">
            <a:noFill/>
            <a:miter lim="800000"/>
            <a:headEnd/>
            <a:tailEnd/>
          </a:ln>
        </p:spPr>
      </p:pic>
      <p:sp>
        <p:nvSpPr>
          <p:cNvPr id="4" name="TextBox 3"/>
          <p:cNvSpPr txBox="1"/>
          <p:nvPr/>
        </p:nvSpPr>
        <p:spPr>
          <a:xfrm>
            <a:off x="3733800" y="381000"/>
            <a:ext cx="4724400" cy="2154436"/>
          </a:xfrm>
          <a:prstGeom prst="rect">
            <a:avLst/>
          </a:prstGeom>
          <a:noFill/>
        </p:spPr>
        <p:txBody>
          <a:bodyPr wrap="square" rtlCol="0">
            <a:spAutoFit/>
          </a:bodyPr>
          <a:lstStyle/>
          <a:p>
            <a:r>
              <a:rPr lang="en-US" i="1" dirty="0"/>
              <a:t>fig 3</a:t>
            </a:r>
            <a:endParaRPr lang="en-US" sz="2000" dirty="0"/>
          </a:p>
          <a:p>
            <a:pPr lvl="2">
              <a:buFont typeface="Wingdings" pitchFamily="2" charset="2"/>
              <a:buChar char="§"/>
            </a:pPr>
            <a:r>
              <a:rPr lang="en-US" sz="1400" dirty="0"/>
              <a:t>But meaning of global is accessible everywhere, and here we see that the global variable $x is not accessible inside the function </a:t>
            </a:r>
            <a:r>
              <a:rPr lang="en-US" sz="1400" dirty="0" err="1"/>
              <a:t>myfun</a:t>
            </a:r>
            <a:r>
              <a:rPr lang="en-US" sz="1400" dirty="0"/>
              <a:t>().</a:t>
            </a:r>
          </a:p>
          <a:p>
            <a:pPr lvl="2">
              <a:buFont typeface="Wingdings" pitchFamily="2" charset="2"/>
              <a:buChar char="§"/>
            </a:pPr>
            <a:r>
              <a:rPr lang="en-US" sz="1400" dirty="0"/>
              <a:t>We can make it accessible by using keyword global before the variable $x inside function </a:t>
            </a:r>
            <a:r>
              <a:rPr lang="en-US" sz="1400" dirty="0" err="1"/>
              <a:t>myfun</a:t>
            </a:r>
            <a:r>
              <a:rPr lang="en-US" sz="1400" dirty="0"/>
              <a:t>(). It is shown below:</a:t>
            </a:r>
          </a:p>
          <a:p>
            <a:endParaRPr lang="en-US" dirty="0"/>
          </a:p>
        </p:txBody>
      </p:sp>
      <p:sp>
        <p:nvSpPr>
          <p:cNvPr id="5" name="Rectangle 4"/>
          <p:cNvSpPr/>
          <p:nvPr/>
        </p:nvSpPr>
        <p:spPr>
          <a:xfrm>
            <a:off x="990600" y="2362200"/>
            <a:ext cx="70866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smtClean="0"/>
          </a:p>
          <a:p>
            <a:endParaRPr lang="en-US" sz="1100" dirty="0"/>
          </a:p>
          <a:p>
            <a:endParaRPr lang="en-US" sz="1100" dirty="0" smtClean="0"/>
          </a:p>
          <a:p>
            <a:endParaRPr lang="en-US" sz="1100" dirty="0"/>
          </a:p>
          <a:p>
            <a:r>
              <a:rPr lang="en-US" sz="1100" dirty="0" smtClean="0"/>
              <a:t>&lt;?</a:t>
            </a:r>
            <a:r>
              <a:rPr lang="en-US" sz="1100" dirty="0" err="1" smtClean="0"/>
              <a:t>php</a:t>
            </a:r>
            <a:endParaRPr lang="en-US" sz="1100" dirty="0" smtClean="0"/>
          </a:p>
          <a:p>
            <a:endParaRPr lang="en-US" sz="1100" dirty="0"/>
          </a:p>
          <a:p>
            <a:r>
              <a:rPr lang="en-US" sz="1100" dirty="0"/>
              <a:t>$x=10;  //global variable</a:t>
            </a:r>
          </a:p>
          <a:p>
            <a:r>
              <a:rPr lang="en-US" sz="1100" dirty="0"/>
              <a:t>//echo $x;</a:t>
            </a:r>
          </a:p>
          <a:p>
            <a:r>
              <a:rPr lang="en-US" sz="1100" dirty="0"/>
              <a:t> </a:t>
            </a:r>
          </a:p>
          <a:p>
            <a:r>
              <a:rPr lang="en-US" sz="1100" dirty="0"/>
              <a:t>function </a:t>
            </a:r>
            <a:r>
              <a:rPr lang="en-US" sz="1100" dirty="0" err="1"/>
              <a:t>myfun</a:t>
            </a:r>
            <a:r>
              <a:rPr lang="en-US" sz="1100" dirty="0"/>
              <a:t>()</a:t>
            </a:r>
          </a:p>
          <a:p>
            <a:r>
              <a:rPr lang="en-US" sz="1100" dirty="0"/>
              <a:t>{</a:t>
            </a:r>
          </a:p>
          <a:p>
            <a:r>
              <a:rPr lang="en-US" sz="1100" dirty="0"/>
              <a:t>   global $x;  //accessing global variable inside function</a:t>
            </a:r>
          </a:p>
          <a:p>
            <a:r>
              <a:rPr lang="en-US" sz="1100" dirty="0"/>
              <a:t>   $y=20;  //local variable</a:t>
            </a:r>
          </a:p>
          <a:p>
            <a:r>
              <a:rPr lang="en-US" sz="1100" dirty="0"/>
              <a:t>   </a:t>
            </a:r>
          </a:p>
          <a:p>
            <a:r>
              <a:rPr lang="en-US" sz="1100" dirty="0"/>
              <a:t>   echo "Value of </a:t>
            </a:r>
            <a:r>
              <a:rPr lang="en-US" sz="1100" dirty="0" err="1"/>
              <a:t>var</a:t>
            </a:r>
            <a:r>
              <a:rPr lang="en-US" sz="1100" dirty="0"/>
              <a:t> x inside </a:t>
            </a:r>
            <a:r>
              <a:rPr lang="en-US" sz="1100" dirty="0" err="1"/>
              <a:t>myfun</a:t>
            </a:r>
            <a:r>
              <a:rPr lang="en-US" sz="1100" dirty="0"/>
              <a:t> = ".$x;</a:t>
            </a:r>
          </a:p>
          <a:p>
            <a:r>
              <a:rPr lang="en-US" sz="1100" dirty="0"/>
              <a:t>   echo "&lt;</a:t>
            </a:r>
            <a:r>
              <a:rPr lang="en-US" sz="1100" dirty="0" err="1"/>
              <a:t>br</a:t>
            </a:r>
            <a:r>
              <a:rPr lang="en-US" sz="1100" dirty="0"/>
              <a:t>&gt;";</a:t>
            </a:r>
          </a:p>
          <a:p>
            <a:r>
              <a:rPr lang="en-US" sz="1100" dirty="0"/>
              <a:t>   echo "Value of </a:t>
            </a:r>
            <a:r>
              <a:rPr lang="en-US" sz="1100" dirty="0" err="1"/>
              <a:t>var</a:t>
            </a:r>
            <a:r>
              <a:rPr lang="en-US" sz="1100" dirty="0"/>
              <a:t> y inside </a:t>
            </a:r>
            <a:r>
              <a:rPr lang="en-US" sz="1100" dirty="0" err="1"/>
              <a:t>myfun</a:t>
            </a:r>
            <a:r>
              <a:rPr lang="en-US" sz="1100" dirty="0"/>
              <a:t> = ".$y;</a:t>
            </a:r>
          </a:p>
          <a:p>
            <a:r>
              <a:rPr lang="en-US" sz="1100" dirty="0"/>
              <a:t>   echo "&lt;</a:t>
            </a:r>
            <a:r>
              <a:rPr lang="en-US" sz="1100" dirty="0" err="1"/>
              <a:t>br</a:t>
            </a:r>
            <a:r>
              <a:rPr lang="en-US" sz="1100" dirty="0"/>
              <a:t>&gt;";</a:t>
            </a:r>
          </a:p>
          <a:p>
            <a:r>
              <a:rPr lang="en-US" sz="1100" dirty="0"/>
              <a:t>}</a:t>
            </a:r>
          </a:p>
          <a:p>
            <a:r>
              <a:rPr lang="en-US" sz="1100" dirty="0"/>
              <a:t> </a:t>
            </a:r>
          </a:p>
          <a:p>
            <a:r>
              <a:rPr lang="en-US" sz="1100" dirty="0" err="1"/>
              <a:t>myfun</a:t>
            </a:r>
            <a:r>
              <a:rPr lang="en-US" sz="1100" dirty="0" smtClean="0"/>
              <a:t>();</a:t>
            </a:r>
          </a:p>
          <a:p>
            <a:r>
              <a:rPr lang="en-US" sz="1100" dirty="0"/>
              <a:t>echo "Value of </a:t>
            </a:r>
            <a:r>
              <a:rPr lang="en-US" sz="1100" dirty="0" err="1"/>
              <a:t>var</a:t>
            </a:r>
            <a:r>
              <a:rPr lang="en-US" sz="1100" dirty="0"/>
              <a:t> x outside </a:t>
            </a:r>
            <a:r>
              <a:rPr lang="en-US" sz="1100" dirty="0" err="1"/>
              <a:t>myfun</a:t>
            </a:r>
            <a:r>
              <a:rPr lang="en-US" sz="1100" dirty="0"/>
              <a:t> = ".$x;</a:t>
            </a:r>
          </a:p>
          <a:p>
            <a:r>
              <a:rPr lang="en-US" sz="1100" dirty="0"/>
              <a:t>echo "&lt;</a:t>
            </a:r>
            <a:r>
              <a:rPr lang="en-US" sz="1100" dirty="0" err="1"/>
              <a:t>br</a:t>
            </a:r>
            <a:r>
              <a:rPr lang="en-US" sz="1100" dirty="0"/>
              <a:t>&gt;";</a:t>
            </a:r>
          </a:p>
          <a:p>
            <a:r>
              <a:rPr lang="en-US" sz="1100" dirty="0"/>
              <a:t>//echo "Value of </a:t>
            </a:r>
            <a:r>
              <a:rPr lang="en-US" sz="1100" dirty="0" err="1"/>
              <a:t>var</a:t>
            </a:r>
            <a:r>
              <a:rPr lang="en-US" sz="1100" dirty="0"/>
              <a:t> y outside </a:t>
            </a:r>
            <a:r>
              <a:rPr lang="en-US" sz="1100" dirty="0" err="1"/>
              <a:t>myfun</a:t>
            </a:r>
            <a:r>
              <a:rPr lang="en-US" sz="1100" dirty="0"/>
              <a:t> = ".$y;</a:t>
            </a:r>
          </a:p>
          <a:p>
            <a:r>
              <a:rPr lang="en-US" sz="1100" dirty="0"/>
              <a:t> </a:t>
            </a:r>
          </a:p>
          <a:p>
            <a:r>
              <a:rPr lang="en-US" sz="1100" dirty="0"/>
              <a:t>?&gt;</a:t>
            </a:r>
          </a:p>
          <a:p>
            <a:endParaRPr lang="en-US" sz="1400" dirty="0"/>
          </a:p>
          <a:p>
            <a:r>
              <a:rPr lang="en-US" dirty="0"/>
              <a:t> </a:t>
            </a:r>
          </a:p>
          <a:p>
            <a:pPr algn="ct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0"/>
            <a:ext cx="8077200" cy="8833187"/>
          </a:xfrm>
          <a:prstGeom prst="rect">
            <a:avLst/>
          </a:prstGeom>
          <a:noFill/>
        </p:spPr>
        <p:txBody>
          <a:bodyPr wrap="square" rtlCol="0">
            <a:spAutoFit/>
          </a:bodyPr>
          <a:lstStyle/>
          <a:p>
            <a:pPr lvl="2">
              <a:buFont typeface="Arial" pitchFamily="34" charset="0"/>
              <a:buChar char="•"/>
            </a:pPr>
            <a:r>
              <a:rPr lang="en-US" sz="1400" dirty="0"/>
              <a:t>In the above code we have a statement </a:t>
            </a:r>
            <a:r>
              <a:rPr lang="en-US" sz="1400" b="1" dirty="0"/>
              <a:t>global $x;</a:t>
            </a:r>
            <a:r>
              <a:rPr lang="en-US" sz="1400" dirty="0"/>
              <a:t> written inside the function </a:t>
            </a:r>
            <a:r>
              <a:rPr lang="en-US" sz="1400" dirty="0" err="1"/>
              <a:t>myfun</a:t>
            </a:r>
            <a:r>
              <a:rPr lang="en-US" sz="1400" dirty="0"/>
              <a:t>(). This allows access to global variable inside the function.</a:t>
            </a:r>
          </a:p>
          <a:p>
            <a:pPr lvl="2">
              <a:buFont typeface="Arial" pitchFamily="34" charset="0"/>
              <a:buChar char="•"/>
            </a:pPr>
            <a:r>
              <a:rPr lang="en-US" sz="1400" dirty="0"/>
              <a:t>Now let us see the output of the above code</a:t>
            </a:r>
            <a:r>
              <a:rPr lang="en-US" sz="1400" dirty="0" smtClean="0"/>
              <a:t>:</a:t>
            </a:r>
          </a:p>
          <a:p>
            <a:pPr lvl="2">
              <a:buFont typeface="Arial" pitchFamily="34" charset="0"/>
              <a:buChar char="•"/>
            </a:pPr>
            <a:endParaRPr lang="en-US" sz="1400" dirty="0"/>
          </a:p>
          <a:p>
            <a:pPr lvl="2">
              <a:buFont typeface="Arial" pitchFamily="34" charset="0"/>
              <a:buChar char="•"/>
            </a:pPr>
            <a:endParaRPr lang="en-US" sz="1400" dirty="0" smtClean="0"/>
          </a:p>
          <a:p>
            <a:pPr lvl="2">
              <a:buFont typeface="Arial" pitchFamily="34" charset="0"/>
              <a:buChar char="•"/>
            </a:pPr>
            <a:endParaRPr lang="en-US" sz="1400" dirty="0"/>
          </a:p>
          <a:p>
            <a:pPr lvl="2">
              <a:buFont typeface="Arial" pitchFamily="34" charset="0"/>
              <a:buChar char="•"/>
            </a:pPr>
            <a:endParaRPr lang="en-US" sz="1400" dirty="0" smtClean="0"/>
          </a:p>
          <a:p>
            <a:pPr lvl="2">
              <a:buFont typeface="Arial" pitchFamily="34" charset="0"/>
              <a:buChar char="•"/>
            </a:pPr>
            <a:endParaRPr lang="en-US" sz="1400" dirty="0"/>
          </a:p>
          <a:p>
            <a:pPr lvl="2">
              <a:buFont typeface="Arial" pitchFamily="34" charset="0"/>
              <a:buChar char="•"/>
            </a:pPr>
            <a:endParaRPr lang="en-US" sz="1400" dirty="0" smtClean="0"/>
          </a:p>
          <a:p>
            <a:pPr lvl="2">
              <a:buFont typeface="Arial" pitchFamily="34" charset="0"/>
              <a:buChar char="•"/>
            </a:pPr>
            <a:endParaRPr lang="en-US" sz="1400" dirty="0"/>
          </a:p>
          <a:p>
            <a:pPr lvl="2">
              <a:buFont typeface="Arial" pitchFamily="34" charset="0"/>
              <a:buChar char="•"/>
            </a:pPr>
            <a:endParaRPr lang="en-US" sz="1400" dirty="0" smtClean="0"/>
          </a:p>
          <a:p>
            <a:pPr lvl="2">
              <a:buFont typeface="Arial" pitchFamily="34" charset="0"/>
              <a:buChar char="•"/>
            </a:pPr>
            <a:endParaRPr lang="en-US" sz="1400" dirty="0"/>
          </a:p>
          <a:p>
            <a:pPr lvl="2">
              <a:buFont typeface="Arial" pitchFamily="34" charset="0"/>
              <a:buChar char="•"/>
            </a:pPr>
            <a:endParaRPr lang="en-US" sz="1400" dirty="0" smtClean="0"/>
          </a:p>
          <a:p>
            <a:pPr lvl="2">
              <a:buFont typeface="Wingdings" pitchFamily="2" charset="2"/>
              <a:buChar char="Ø"/>
            </a:pPr>
            <a:r>
              <a:rPr lang="en-US" sz="1200" dirty="0" smtClean="0"/>
              <a:t>The </a:t>
            </a:r>
            <a:r>
              <a:rPr lang="en-US" sz="1200" dirty="0"/>
              <a:t>statement </a:t>
            </a:r>
            <a:r>
              <a:rPr lang="en-US" sz="1200" b="1" dirty="0"/>
              <a:t>Value of </a:t>
            </a:r>
            <a:r>
              <a:rPr lang="en-US" sz="1200" b="1" dirty="0" err="1"/>
              <a:t>var</a:t>
            </a:r>
            <a:r>
              <a:rPr lang="en-US" sz="1200" b="1" dirty="0"/>
              <a:t> x inside </a:t>
            </a:r>
            <a:r>
              <a:rPr lang="en-US" sz="1200" b="1" dirty="0" err="1"/>
              <a:t>myfun</a:t>
            </a:r>
            <a:r>
              <a:rPr lang="en-US" sz="1200" b="1" dirty="0"/>
              <a:t> = 10</a:t>
            </a:r>
            <a:r>
              <a:rPr lang="en-US" sz="1200" dirty="0"/>
              <a:t> proves that now the value of $x is accessible in function </a:t>
            </a:r>
            <a:r>
              <a:rPr lang="en-US" sz="1200" dirty="0" err="1"/>
              <a:t>myfun</a:t>
            </a:r>
            <a:r>
              <a:rPr lang="en-US" sz="1200" dirty="0"/>
              <a:t>().</a:t>
            </a:r>
          </a:p>
          <a:p>
            <a:pPr lvl="2">
              <a:buFont typeface="Wingdings" pitchFamily="2" charset="2"/>
              <a:buChar char="Ø"/>
            </a:pPr>
            <a:r>
              <a:rPr lang="en-US" sz="1200" dirty="0"/>
              <a:t>The </a:t>
            </a:r>
            <a:r>
              <a:rPr lang="en-US" sz="1200" dirty="0" smtClean="0"/>
              <a:t>statement</a:t>
            </a:r>
          </a:p>
          <a:p>
            <a:pPr lvl="2"/>
            <a:endParaRPr lang="en-US" sz="1200" dirty="0"/>
          </a:p>
          <a:p>
            <a:r>
              <a:rPr lang="en-US" sz="1200" dirty="0" smtClean="0"/>
              <a:t>	echo </a:t>
            </a:r>
            <a:r>
              <a:rPr lang="en-US" sz="1200" dirty="0"/>
              <a:t>"Value of </a:t>
            </a:r>
            <a:r>
              <a:rPr lang="en-US" sz="1200" dirty="0" err="1"/>
              <a:t>var</a:t>
            </a:r>
            <a:r>
              <a:rPr lang="en-US" sz="1200" dirty="0"/>
              <a:t> y outside </a:t>
            </a:r>
            <a:r>
              <a:rPr lang="en-US" sz="1200" dirty="0" err="1"/>
              <a:t>myfun</a:t>
            </a:r>
            <a:r>
              <a:rPr lang="en-US" sz="1200" dirty="0"/>
              <a:t> = ".$y; </a:t>
            </a:r>
          </a:p>
          <a:p>
            <a:r>
              <a:rPr lang="en-US" sz="1200" dirty="0" smtClean="0"/>
              <a:t>	Is </a:t>
            </a:r>
            <a:r>
              <a:rPr lang="en-US" sz="1200" dirty="0"/>
              <a:t>commented in the program because it will give error since the local variables are not accessible outside </a:t>
            </a:r>
            <a:r>
              <a:rPr lang="en-US" sz="1200" dirty="0" smtClean="0"/>
              <a:t>	the </a:t>
            </a:r>
            <a:r>
              <a:rPr lang="en-US" sz="1200" dirty="0"/>
              <a:t>function</a:t>
            </a:r>
            <a:r>
              <a:rPr lang="en-US" sz="1200" dirty="0" smtClean="0"/>
              <a:t>.</a:t>
            </a:r>
          </a:p>
          <a:p>
            <a:endParaRPr lang="en-US" sz="1200" dirty="0"/>
          </a:p>
          <a:p>
            <a:pPr lvl="2">
              <a:buFont typeface="Wingdings" pitchFamily="2" charset="2"/>
              <a:buChar char="Ø"/>
            </a:pPr>
            <a:r>
              <a:rPr lang="en-US" sz="1200" dirty="0"/>
              <a:t>You might have noticed a period (.) in the echo statement. For example let us see the following statement:</a:t>
            </a:r>
          </a:p>
          <a:p>
            <a:r>
              <a:rPr lang="en-US" sz="1200" dirty="0" smtClean="0"/>
              <a:t>	</a:t>
            </a:r>
          </a:p>
          <a:p>
            <a:r>
              <a:rPr lang="en-US" sz="1200" dirty="0"/>
              <a:t>	</a:t>
            </a:r>
            <a:r>
              <a:rPr lang="en-US" sz="1200" dirty="0" smtClean="0"/>
              <a:t>echo </a:t>
            </a:r>
            <a:r>
              <a:rPr lang="en-US" sz="1200" dirty="0"/>
              <a:t>"Value of </a:t>
            </a:r>
            <a:r>
              <a:rPr lang="en-US" sz="1200" dirty="0" err="1"/>
              <a:t>var</a:t>
            </a:r>
            <a:r>
              <a:rPr lang="en-US" sz="1200" dirty="0"/>
              <a:t> y outside </a:t>
            </a:r>
            <a:r>
              <a:rPr lang="en-US" sz="1200" dirty="0" err="1"/>
              <a:t>myfun</a:t>
            </a:r>
            <a:r>
              <a:rPr lang="en-US" sz="1200" dirty="0"/>
              <a:t> = ".$y; </a:t>
            </a:r>
            <a:endParaRPr lang="en-US" sz="1200" dirty="0" smtClean="0"/>
          </a:p>
          <a:p>
            <a:endParaRPr lang="en-US" sz="1200" dirty="0"/>
          </a:p>
          <a:p>
            <a:pPr lvl="2">
              <a:buFont typeface="Wingdings" pitchFamily="2" charset="2"/>
              <a:buChar char="Ø"/>
            </a:pPr>
            <a:r>
              <a:rPr lang="en-US" sz="1200" dirty="0"/>
              <a:t>Here we have a period (.) in between a string </a:t>
            </a:r>
            <a:r>
              <a:rPr lang="en-US" sz="1200" b="1" dirty="0"/>
              <a:t>“Value of </a:t>
            </a:r>
            <a:r>
              <a:rPr lang="en-US" sz="1200" b="1" dirty="0" err="1"/>
              <a:t>var</a:t>
            </a:r>
            <a:r>
              <a:rPr lang="en-US" sz="1200" b="1" dirty="0"/>
              <a:t> y outside </a:t>
            </a:r>
            <a:r>
              <a:rPr lang="en-US" sz="1200" b="1" dirty="0" err="1"/>
              <a:t>myfun</a:t>
            </a:r>
            <a:r>
              <a:rPr lang="en-US" sz="1200" b="1" dirty="0"/>
              <a:t> = “</a:t>
            </a:r>
            <a:r>
              <a:rPr lang="en-US" sz="1200" dirty="0"/>
              <a:t> and </a:t>
            </a:r>
            <a:r>
              <a:rPr lang="en-US" sz="1200" b="1" dirty="0"/>
              <a:t>variable $y</a:t>
            </a:r>
            <a:r>
              <a:rPr lang="en-US" sz="1200" dirty="0"/>
              <a:t>. This period is used for concatenating/joining two values.</a:t>
            </a:r>
          </a:p>
          <a:p>
            <a:pPr lvl="1"/>
            <a:endParaRPr lang="en-US" sz="1200" b="1" dirty="0" smtClean="0"/>
          </a:p>
          <a:p>
            <a:pPr lvl="1"/>
            <a:r>
              <a:rPr lang="en-US" sz="1200" b="1" dirty="0" smtClean="0"/>
              <a:t>Demonstration </a:t>
            </a:r>
            <a:r>
              <a:rPr lang="en-US" sz="1200" b="1" dirty="0"/>
              <a:t>of Static Scope of variables:</a:t>
            </a:r>
            <a:endParaRPr lang="en-US" sz="1200" dirty="0"/>
          </a:p>
          <a:p>
            <a:pPr lvl="2">
              <a:buFont typeface="Wingdings" pitchFamily="2" charset="2"/>
              <a:buChar char="Ø"/>
            </a:pPr>
            <a:r>
              <a:rPr lang="en-US" sz="1200" dirty="0"/>
              <a:t>We discussed that static scope means the value of a variable is retained within multiple function calls.</a:t>
            </a:r>
          </a:p>
          <a:p>
            <a:pPr lvl="2">
              <a:buFont typeface="Wingdings" pitchFamily="2" charset="2"/>
              <a:buChar char="Ø"/>
            </a:pPr>
            <a:r>
              <a:rPr lang="en-US" sz="1200" dirty="0"/>
              <a:t>Let us try to demonstrate it.</a:t>
            </a:r>
          </a:p>
          <a:p>
            <a:pPr lvl="2">
              <a:buFont typeface="Wingdings" pitchFamily="2" charset="2"/>
              <a:buChar char="Ø"/>
            </a:pPr>
            <a:r>
              <a:rPr lang="en-US" sz="1200" dirty="0"/>
              <a:t>Write the following code in index.php file by commenting all the previous code</a:t>
            </a:r>
            <a:r>
              <a:rPr lang="en-US" sz="1200" dirty="0" smtClean="0"/>
              <a:t>:</a:t>
            </a:r>
            <a:endParaRPr lang="en-US" sz="1200" dirty="0"/>
          </a:p>
          <a:p>
            <a:pPr lvl="2">
              <a:buFont typeface="Arial" pitchFamily="34" charset="0"/>
              <a:buChar char="•"/>
            </a:pPr>
            <a:endParaRPr lang="en-US" sz="1400" dirty="0" smtClean="0"/>
          </a:p>
          <a:p>
            <a:pPr lvl="2"/>
            <a:endParaRPr lang="en-US" sz="1400" dirty="0"/>
          </a:p>
          <a:p>
            <a:pPr lvl="2">
              <a:buFont typeface="Arial" pitchFamily="34" charset="0"/>
              <a:buChar char="•"/>
            </a:pPr>
            <a:endParaRPr lang="en-US" sz="1400" dirty="0" smtClean="0"/>
          </a:p>
          <a:p>
            <a:pPr lvl="2">
              <a:buFont typeface="Arial" pitchFamily="34" charset="0"/>
              <a:buChar char="•"/>
            </a:pPr>
            <a:endParaRPr lang="en-US" sz="1400" dirty="0"/>
          </a:p>
          <a:p>
            <a:pPr lvl="2">
              <a:buFont typeface="Arial" pitchFamily="34" charset="0"/>
              <a:buChar char="•"/>
            </a:pPr>
            <a:endParaRPr lang="en-US" sz="1400" dirty="0" smtClean="0"/>
          </a:p>
          <a:p>
            <a:pPr lvl="2">
              <a:buFont typeface="Arial" pitchFamily="34" charset="0"/>
              <a:buChar char="•"/>
            </a:pPr>
            <a:endParaRPr lang="en-US" sz="1400" dirty="0"/>
          </a:p>
          <a:p>
            <a:pPr lvl="2">
              <a:buFont typeface="Arial" pitchFamily="34" charset="0"/>
              <a:buChar char="•"/>
            </a:pPr>
            <a:endParaRPr lang="en-US" sz="1400" dirty="0" smtClean="0"/>
          </a:p>
          <a:p>
            <a:pPr lvl="2">
              <a:buFont typeface="Arial" pitchFamily="34" charset="0"/>
              <a:buChar char="•"/>
            </a:pPr>
            <a:endParaRPr lang="en-US" sz="1400" dirty="0"/>
          </a:p>
          <a:p>
            <a:pPr lvl="2">
              <a:buFont typeface="Arial" pitchFamily="34" charset="0"/>
              <a:buChar char="•"/>
            </a:pPr>
            <a:endParaRPr lang="en-US" sz="1400" dirty="0" smtClean="0"/>
          </a:p>
          <a:p>
            <a:pPr lvl="2"/>
            <a:endParaRPr lang="en-US" sz="1400" dirty="0"/>
          </a:p>
          <a:p>
            <a:endParaRPr lang="en-US" dirty="0"/>
          </a:p>
        </p:txBody>
      </p:sp>
      <p:pic>
        <p:nvPicPr>
          <p:cNvPr id="3" name="Picture 2" descr="global_var_accessible_inside_function">
            <a:hlinkClick r:id="rId2"/>
          </p:cNvPr>
          <p:cNvPicPr/>
          <p:nvPr/>
        </p:nvPicPr>
        <p:blipFill>
          <a:blip r:embed="rId3"/>
          <a:srcRect/>
          <a:stretch>
            <a:fillRect/>
          </a:stretch>
        </p:blipFill>
        <p:spPr bwMode="auto">
          <a:xfrm>
            <a:off x="1600200" y="990600"/>
            <a:ext cx="6553200" cy="1905001"/>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200</TotalTime>
  <Words>1014</Words>
  <Application>Microsoft Office PowerPoint</Application>
  <PresentationFormat>On-screen Show (4:3)</PresentationFormat>
  <Paragraphs>624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Trek</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MyPC</dc:creator>
  <cp:lastModifiedBy>MyPC</cp:lastModifiedBy>
  <cp:revision>21</cp:revision>
  <dcterms:created xsi:type="dcterms:W3CDTF">2021-04-22T03:43:51Z</dcterms:created>
  <dcterms:modified xsi:type="dcterms:W3CDTF">2021-04-22T07:04:27Z</dcterms:modified>
</cp:coreProperties>
</file>