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70" r:id="rId2"/>
    <p:sldId id="271" r:id="rId3"/>
    <p:sldId id="269" r:id="rId4"/>
    <p:sldId id="256" r:id="rId5"/>
    <p:sldId id="258" r:id="rId6"/>
    <p:sldId id="259" r:id="rId7"/>
    <p:sldId id="267" r:id="rId8"/>
    <p:sldId id="261" r:id="rId9"/>
    <p:sldId id="262" r:id="rId10"/>
    <p:sldId id="263" r:id="rId11"/>
    <p:sldId id="264" r:id="rId12"/>
    <p:sldId id="268" r:id="rId13"/>
    <p:sldId id="265" r:id="rId14"/>
    <p:sldId id="266" r:id="rId15"/>
    <p:sldId id="272"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horzBarState="maximized">
    <p:restoredLeft sz="15987" autoAdjust="0"/>
    <p:restoredTop sz="94660"/>
  </p:normalViewPr>
  <p:slideViewPr>
    <p:cSldViewPr snapToGrid="0">
      <p:cViewPr varScale="1">
        <p:scale>
          <a:sx n="79" d="100"/>
          <a:sy n="79" d="100"/>
        </p:scale>
        <p:origin x="-672" y="-7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70BC1078-46ED-40F9-8930-935BAD7C2B02}" type="datetimeFigureOut">
              <a:rPr lang="zh-CN" altLang="en-US" smtClean="0"/>
              <a:pPr/>
              <a:t>2021/6/17</a:t>
            </a:fld>
            <a:endParaRPr lang="zh-CN" alt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zh-CN" alt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D5B52ADC-5BFA-4FBD-BEE2-16096B7F416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BC1078-46ED-40F9-8930-935BAD7C2B02}" type="datetimeFigureOut">
              <a:rPr lang="zh-CN" altLang="en-US" smtClean="0"/>
              <a:pPr/>
              <a:t>2021/6/17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BC1078-46ED-40F9-8930-935BAD7C2B02}" type="datetimeFigureOut">
              <a:rPr lang="zh-CN" altLang="en-US" smtClean="0"/>
              <a:pPr/>
              <a:t>2021/6/17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70BC1078-46ED-40F9-8930-935BAD7C2B02}" type="datetimeFigureOut">
              <a:rPr lang="zh-CN" altLang="en-US" smtClean="0"/>
              <a:pPr/>
              <a:t>2021/6/17</a:t>
            </a:fld>
            <a:endParaRPr lang="zh-CN" altLang="en-US"/>
          </a:p>
        </p:txBody>
      </p:sp>
      <p:sp>
        <p:nvSpPr>
          <p:cNvPr id="5" name="Footer Placeholder 4"/>
          <p:cNvSpPr>
            <a:spLocks noGrp="1"/>
          </p:cNvSpPr>
          <p:nvPr>
            <p:ph type="ftr" sz="quarter" idx="11"/>
          </p:nvPr>
        </p:nvSpPr>
        <p:spPr>
          <a:xfrm>
            <a:off x="457200" y="6480969"/>
            <a:ext cx="4260056" cy="300831"/>
          </a:xfrm>
        </p:spPr>
        <p:txBody>
          <a:bodyPr/>
          <a:lstStyle/>
          <a:p>
            <a:endParaRPr lang="zh-CN" altLang="en-US"/>
          </a:p>
        </p:txBody>
      </p:sp>
      <p:sp>
        <p:nvSpPr>
          <p:cNvPr id="6" name="Slide Number Placeholder 5"/>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70BC1078-46ED-40F9-8930-935BAD7C2B02}" type="datetimeFigureOut">
              <a:rPr lang="zh-CN" altLang="en-US" smtClean="0"/>
              <a:pPr/>
              <a:t>2021/6/17</a:t>
            </a:fld>
            <a:endParaRPr lang="zh-CN" altLang="en-US"/>
          </a:p>
        </p:txBody>
      </p:sp>
      <p:sp>
        <p:nvSpPr>
          <p:cNvPr id="5" name="Footer Placeholder 4"/>
          <p:cNvSpPr>
            <a:spLocks noGrp="1"/>
          </p:cNvSpPr>
          <p:nvPr>
            <p:ph type="ftr" sz="quarter" idx="11"/>
          </p:nvPr>
        </p:nvSpPr>
        <p:spPr>
          <a:xfrm>
            <a:off x="2619376" y="6480969"/>
            <a:ext cx="4260056" cy="300831"/>
          </a:xfrm>
        </p:spPr>
        <p:txBody>
          <a:bodyPr/>
          <a:lstStyle/>
          <a:p>
            <a:endParaRPr lang="zh-CN" altLang="en-US"/>
          </a:p>
        </p:txBody>
      </p:sp>
      <p:sp>
        <p:nvSpPr>
          <p:cNvPr id="6" name="Slide Number Placeholder 5"/>
          <p:cNvSpPr>
            <a:spLocks noGrp="1"/>
          </p:cNvSpPr>
          <p:nvPr>
            <p:ph type="sldNum" sz="quarter" idx="12"/>
          </p:nvPr>
        </p:nvSpPr>
        <p:spPr>
          <a:xfrm>
            <a:off x="8451056" y="809624"/>
            <a:ext cx="502920" cy="300831"/>
          </a:xfrm>
        </p:spPr>
        <p:txBody>
          <a:bodyPr/>
          <a:lstStyle/>
          <a:p>
            <a:fld id="{D5B52ADC-5BFA-4FBD-BEE2-16096B7F4166}" type="slidenum">
              <a:rPr lang="zh-CN" altLang="en-US" smtClean="0"/>
              <a:pPr/>
              <a:t>‹#›</a:t>
            </a:fld>
            <a:endParaRPr lang="zh-CN" alt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70BC1078-46ED-40F9-8930-935BAD7C2B02}" type="datetimeFigureOut">
              <a:rPr lang="zh-CN" altLang="en-US" smtClean="0"/>
              <a:pPr/>
              <a:t>2021/6/17</a:t>
            </a:fld>
            <a:endParaRPr lang="zh-CN" altLang="en-US"/>
          </a:p>
        </p:txBody>
      </p:sp>
      <p:sp>
        <p:nvSpPr>
          <p:cNvPr id="6" name="Footer Placeholder 5"/>
          <p:cNvSpPr>
            <a:spLocks noGrp="1"/>
          </p:cNvSpPr>
          <p:nvPr>
            <p:ph type="ftr" sz="quarter" idx="11"/>
          </p:nvPr>
        </p:nvSpPr>
        <p:spPr>
          <a:xfrm>
            <a:off x="457200" y="6480969"/>
            <a:ext cx="4260056" cy="301752"/>
          </a:xfrm>
        </p:spPr>
        <p:txBody>
          <a:bodyPr/>
          <a:lstStyle/>
          <a:p>
            <a:endParaRPr lang="zh-CN" altLang="en-US"/>
          </a:p>
        </p:txBody>
      </p:sp>
      <p:sp>
        <p:nvSpPr>
          <p:cNvPr id="7" name="Slide Number Placeholder 6"/>
          <p:cNvSpPr>
            <a:spLocks noGrp="1"/>
          </p:cNvSpPr>
          <p:nvPr>
            <p:ph type="sldNum" sz="quarter" idx="12"/>
          </p:nvPr>
        </p:nvSpPr>
        <p:spPr>
          <a:xfrm>
            <a:off x="7589520" y="6480969"/>
            <a:ext cx="502920" cy="301752"/>
          </a:xfrm>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70BC1078-46ED-40F9-8930-935BAD7C2B02}" type="datetimeFigureOut">
              <a:rPr lang="zh-CN" altLang="en-US" smtClean="0"/>
              <a:pPr/>
              <a:t>2021/6/17</a:t>
            </a:fld>
            <a:endParaRPr lang="zh-CN" altLang="en-US"/>
          </a:p>
        </p:txBody>
      </p:sp>
      <p:sp>
        <p:nvSpPr>
          <p:cNvPr id="8" name="Footer Placeholder 7"/>
          <p:cNvSpPr>
            <a:spLocks noGrp="1"/>
          </p:cNvSpPr>
          <p:nvPr>
            <p:ph type="ftr" sz="quarter" idx="11"/>
          </p:nvPr>
        </p:nvSpPr>
        <p:spPr>
          <a:xfrm>
            <a:off x="457200" y="6480969"/>
            <a:ext cx="4261104" cy="301752"/>
          </a:xfrm>
        </p:spPr>
        <p:txBody>
          <a:bodyPr/>
          <a:lstStyle/>
          <a:p>
            <a:endParaRPr lang="zh-CN" alt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D5B52ADC-5BFA-4FBD-BEE2-16096B7F4166}"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0BC1078-46ED-40F9-8930-935BAD7C2B02}" type="datetimeFigureOut">
              <a:rPr lang="zh-CN" altLang="en-US" smtClean="0"/>
              <a:pPr/>
              <a:t>2021/6/17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70BC1078-46ED-40F9-8930-935BAD7C2B02}" type="datetimeFigureOut">
              <a:rPr lang="zh-CN" altLang="en-US" smtClean="0"/>
              <a:pPr/>
              <a:t>2021/6/17</a:t>
            </a:fld>
            <a:endParaRPr lang="zh-CN" altLang="en-US"/>
          </a:p>
        </p:txBody>
      </p:sp>
      <p:sp>
        <p:nvSpPr>
          <p:cNvPr id="3" name="Footer Placeholder 2"/>
          <p:cNvSpPr>
            <a:spLocks noGrp="1"/>
          </p:cNvSpPr>
          <p:nvPr>
            <p:ph type="ftr" sz="quarter" idx="11"/>
          </p:nvPr>
        </p:nvSpPr>
        <p:spPr>
          <a:xfrm>
            <a:off x="457200" y="6481890"/>
            <a:ext cx="4260056" cy="300831"/>
          </a:xfrm>
        </p:spPr>
        <p:txBody>
          <a:bodyPr/>
          <a:lstStyle/>
          <a:p>
            <a:endParaRPr lang="zh-CN" altLang="en-US"/>
          </a:p>
        </p:txBody>
      </p:sp>
      <p:sp>
        <p:nvSpPr>
          <p:cNvPr id="4" name="Slide Number Placeholder 3"/>
          <p:cNvSpPr>
            <a:spLocks noGrp="1"/>
          </p:cNvSpPr>
          <p:nvPr>
            <p:ph type="sldNum" sz="quarter" idx="12"/>
          </p:nvPr>
        </p:nvSpPr>
        <p:spPr>
          <a:xfrm>
            <a:off x="7589520" y="6480969"/>
            <a:ext cx="502920" cy="301752"/>
          </a:xfrm>
        </p:spPr>
        <p:txBody>
          <a:bodyPr/>
          <a:lstStyle/>
          <a:p>
            <a:fld id="{D5B52ADC-5BFA-4FBD-BEE2-16096B7F416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70BC1078-46ED-40F9-8930-935BAD7C2B02}" type="datetimeFigureOut">
              <a:rPr lang="zh-CN" altLang="en-US" smtClean="0"/>
              <a:pPr/>
              <a:t>2021/6/17</a:t>
            </a:fld>
            <a:endParaRPr lang="zh-CN" alt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zh-CN" alt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D5B52ADC-5BFA-4FBD-BEE2-16096B7F4166}"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70BC1078-46ED-40F9-8930-935BAD7C2B02}" type="datetimeFigureOut">
              <a:rPr lang="zh-CN" altLang="en-US" smtClean="0"/>
              <a:pPr/>
              <a:t>2021/6/17</a:t>
            </a:fld>
            <a:endParaRPr lang="zh-CN" alt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zh-CN" alt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D5B52ADC-5BFA-4FBD-BEE2-16096B7F4166}"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0BC1078-46ED-40F9-8930-935BAD7C2B02}" type="datetimeFigureOut">
              <a:rPr lang="zh-CN" altLang="en-US" smtClean="0"/>
              <a:pPr/>
              <a:t>2021/6/17</a:t>
            </a:fld>
            <a:endParaRPr lang="zh-CN" alt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D5B52ADC-5BFA-4FBD-BEE2-16096B7F4166}"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audio" Target="file:///E:\PHP\Control%20Structure-%20JUSAY270-0.wav"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audio" Target="file:///E:\PHP\Control%20Structure-%20JUSAY263-0.wav"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audio" Target="file:///E:\PHP\Control%20Structure-%20JUSAY264-0.wav"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audio" Target="file:///E:\PHP\Control%20Structure-%20JUSAY268-0.wav"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audio" Target="file:///E:\PHP\Control%20Structure-%20JUSAY265-0.wav"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audio" Target="file:///E:\PHP\Control%20Structure-%20JUSAY266-0.wav"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audio" Target="file:///E:\PHP\Control%20Structure-%20JUSAY272-0.wa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audio" Target="file:///E:\PHP\Control%20Structure-%20JUSAY271-0.wa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audio" Target="file:///E:\PHP\Control%20Structure-%20JUSAY269-0.wa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audio" Target="file:///E:\PHP\Control%20Structure-%20JUSAY256-0.wav"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audio" Target="file:///E:\PHP\Control%20Structure-%20JUSAY258-0.wav"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audio" Target="file:///E:\PHP\Control%20Structure-%20JUSAY259-0.wav"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audio" Target="file:///E:\PHP\Control%20Structure-%20JUSAY267-0.wav"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audio" Target="file:///E:\PHP\Control%20Structure-%20JUSAY261-0.wa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audio" Target="file:///E:\PHP\Control%20Structure-%20JUSAY262-0.wa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70710" y="1136469"/>
            <a:ext cx="7485016" cy="4611188"/>
          </a:xfrm>
        </p:spPr>
        <p:txBody>
          <a:bodyPr/>
          <a:lstStyle/>
          <a:p>
            <a:pPr algn="ctr"/>
            <a:r>
              <a:rPr lang="en-PH" sz="7200" b="1" dirty="0" smtClean="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latin typeface="AR DARLING" pitchFamily="2" charset="0"/>
              </a:rPr>
              <a:t>CO</a:t>
            </a:r>
            <a:r>
              <a:rPr lang="en-PH" sz="7200" b="1" dirty="0" smtClean="0">
                <a:ln w="12700">
                  <a:solidFill>
                    <a:schemeClr val="tx2">
                      <a:satMod val="155000"/>
                    </a:schemeClr>
                  </a:solidFill>
                  <a:prstDash val="solid"/>
                </a:ln>
                <a:solidFill>
                  <a:schemeClr val="accent6">
                    <a:lumMod val="50000"/>
                  </a:schemeClr>
                </a:solidFill>
                <a:effectLst>
                  <a:outerShdw blurRad="41275" dist="20320" dir="1800000" algn="tl" rotWithShape="0">
                    <a:srgbClr val="000000">
                      <a:alpha val="40000"/>
                    </a:srgbClr>
                  </a:outerShdw>
                </a:effectLst>
                <a:latin typeface="AR DARLING" pitchFamily="2" charset="0"/>
              </a:rPr>
              <a:t>NT</a:t>
            </a:r>
            <a:r>
              <a:rPr lang="en-PH" sz="7200" b="1" dirty="0" smtClean="0">
                <a:ln w="12700">
                  <a:solidFill>
                    <a:schemeClr val="tx2">
                      <a:satMod val="155000"/>
                    </a:schemeClr>
                  </a:solidFill>
                  <a:prstDash val="solid"/>
                </a:ln>
                <a:solidFill>
                  <a:srgbClr val="FFC000"/>
                </a:solidFill>
                <a:effectLst>
                  <a:outerShdw blurRad="41275" dist="20320" dir="1800000" algn="tl" rotWithShape="0">
                    <a:srgbClr val="000000">
                      <a:alpha val="40000"/>
                    </a:srgbClr>
                  </a:outerShdw>
                </a:effectLst>
                <a:latin typeface="AR DARLING" pitchFamily="2" charset="0"/>
              </a:rPr>
              <a:t>ROL</a:t>
            </a:r>
            <a:r>
              <a:rPr lang="en-PH" sz="7200" b="1" dirty="0" smtClean="0">
                <a:ln w="12700">
                  <a:solidFill>
                    <a:schemeClr val="tx2">
                      <a:satMod val="155000"/>
                    </a:schemeClr>
                  </a:solidFill>
                  <a:prstDash val="solid"/>
                </a:ln>
                <a:solidFill>
                  <a:schemeClr val="accent6">
                    <a:lumMod val="50000"/>
                  </a:schemeClr>
                </a:solidFill>
                <a:effectLst>
                  <a:outerShdw blurRad="41275" dist="20320" dir="1800000" algn="tl" rotWithShape="0">
                    <a:srgbClr val="000000">
                      <a:alpha val="40000"/>
                    </a:srgbClr>
                  </a:outerShdw>
                </a:effectLst>
                <a:latin typeface="AR DARLING" pitchFamily="2" charset="0"/>
              </a:rPr>
              <a:t> </a:t>
            </a:r>
            <a:r>
              <a:rPr lang="en-PH" sz="7200" b="1" dirty="0" smtClean="0">
                <a:ln w="12700">
                  <a:solidFill>
                    <a:schemeClr val="tx2">
                      <a:satMod val="155000"/>
                    </a:schemeClr>
                  </a:solidFill>
                  <a:prstDash val="solid"/>
                </a:ln>
                <a:solidFill>
                  <a:schemeClr val="accent1"/>
                </a:solidFill>
                <a:effectLst>
                  <a:outerShdw blurRad="41275" dist="20320" dir="1800000" algn="tl" rotWithShape="0">
                    <a:srgbClr val="000000">
                      <a:alpha val="40000"/>
                    </a:srgbClr>
                  </a:outerShdw>
                </a:effectLst>
                <a:latin typeface="AR DARLING" pitchFamily="2" charset="0"/>
              </a:rPr>
              <a:t>STR</a:t>
            </a:r>
            <a:r>
              <a:rPr lang="en-PH" sz="7200" b="1" dirty="0" smtClean="0">
                <a:ln w="12700">
                  <a:solidFill>
                    <a:schemeClr val="tx2">
                      <a:satMod val="155000"/>
                    </a:schemeClr>
                  </a:solidFill>
                  <a:prstDash val="solid"/>
                </a:ln>
                <a:solidFill>
                  <a:schemeClr val="tx2">
                    <a:lumMod val="25000"/>
                  </a:schemeClr>
                </a:solidFill>
                <a:effectLst>
                  <a:outerShdw blurRad="41275" dist="20320" dir="1800000" algn="tl" rotWithShape="0">
                    <a:srgbClr val="000000">
                      <a:alpha val="40000"/>
                    </a:srgbClr>
                  </a:outerShdw>
                </a:effectLst>
                <a:latin typeface="AR DARLING" pitchFamily="2" charset="0"/>
              </a:rPr>
              <a:t>UC</a:t>
            </a:r>
            <a:r>
              <a:rPr lang="en-PH" sz="7200" b="1" dirty="0" smtClean="0">
                <a:ln w="12700">
                  <a:solidFill>
                    <a:schemeClr val="tx2">
                      <a:satMod val="155000"/>
                    </a:schemeClr>
                  </a:solidFill>
                  <a:prstDash val="solid"/>
                </a:ln>
                <a:solidFill>
                  <a:schemeClr val="accent6">
                    <a:lumMod val="60000"/>
                    <a:lumOff val="40000"/>
                  </a:schemeClr>
                </a:solidFill>
                <a:effectLst>
                  <a:outerShdw blurRad="41275" dist="20320" dir="1800000" algn="tl" rotWithShape="0">
                    <a:srgbClr val="000000">
                      <a:alpha val="40000"/>
                    </a:srgbClr>
                  </a:outerShdw>
                </a:effectLst>
                <a:latin typeface="AR DARLING" pitchFamily="2" charset="0"/>
              </a:rPr>
              <a:t>TURE</a:t>
            </a:r>
            <a:r>
              <a:rPr lang="en-PH" sz="7200" b="1" dirty="0" smtClean="0">
                <a:ln w="12700">
                  <a:solidFill>
                    <a:schemeClr val="tx2">
                      <a:satMod val="155000"/>
                    </a:schemeClr>
                  </a:solidFill>
                  <a:prstDash val="solid"/>
                </a:ln>
                <a:solidFill>
                  <a:schemeClr val="accent6">
                    <a:lumMod val="50000"/>
                  </a:schemeClr>
                </a:solidFill>
                <a:effectLst>
                  <a:outerShdw blurRad="41275" dist="20320" dir="1800000" algn="tl" rotWithShape="0">
                    <a:srgbClr val="000000">
                      <a:alpha val="40000"/>
                    </a:srgbClr>
                  </a:outerShdw>
                </a:effectLst>
                <a:latin typeface="AR DARLING" pitchFamily="2" charset="0"/>
              </a:rPr>
              <a:t> </a:t>
            </a:r>
            <a:r>
              <a:rPr lang="en-PH" sz="7200" b="1" dirty="0" smtClean="0">
                <a:ln w="12700">
                  <a:solidFill>
                    <a:schemeClr val="tx2">
                      <a:satMod val="155000"/>
                    </a:schemeClr>
                  </a:solidFill>
                  <a:prstDash val="solid"/>
                </a:ln>
                <a:solidFill>
                  <a:srgbClr val="7030A0"/>
                </a:solidFill>
                <a:effectLst>
                  <a:outerShdw blurRad="41275" dist="20320" dir="1800000" algn="tl" rotWithShape="0">
                    <a:srgbClr val="000000">
                      <a:alpha val="40000"/>
                    </a:srgbClr>
                  </a:outerShdw>
                </a:effectLst>
                <a:latin typeface="AR DARLING" pitchFamily="2" charset="0"/>
              </a:rPr>
              <a:t>IN</a:t>
            </a:r>
            <a:r>
              <a:rPr lang="en-PH" sz="7200" b="1" dirty="0" smtClean="0">
                <a:ln w="12700">
                  <a:solidFill>
                    <a:schemeClr val="tx2">
                      <a:satMod val="155000"/>
                    </a:schemeClr>
                  </a:solidFill>
                  <a:prstDash val="solid"/>
                </a:ln>
                <a:solidFill>
                  <a:schemeClr val="accent6">
                    <a:lumMod val="50000"/>
                  </a:schemeClr>
                </a:solidFill>
                <a:effectLst>
                  <a:outerShdw blurRad="41275" dist="20320" dir="1800000" algn="tl" rotWithShape="0">
                    <a:srgbClr val="000000">
                      <a:alpha val="40000"/>
                    </a:srgbClr>
                  </a:outerShdw>
                </a:effectLst>
                <a:latin typeface="AR DARLING" pitchFamily="2" charset="0"/>
              </a:rPr>
              <a:t> </a:t>
            </a:r>
            <a:r>
              <a:rPr lang="en-PH" sz="72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AR DARLING" pitchFamily="2" charset="0"/>
              </a:rPr>
              <a:t>P</a:t>
            </a:r>
            <a:r>
              <a:rPr lang="en-PH" sz="7200" b="1" dirty="0" smtClean="0">
                <a:ln w="12700">
                  <a:solidFill>
                    <a:schemeClr val="tx2">
                      <a:satMod val="155000"/>
                    </a:schemeClr>
                  </a:solidFill>
                  <a:prstDash val="solid"/>
                </a:ln>
                <a:solidFill>
                  <a:schemeClr val="accent1">
                    <a:lumMod val="20000"/>
                    <a:lumOff val="80000"/>
                  </a:schemeClr>
                </a:solidFill>
                <a:effectLst>
                  <a:outerShdw blurRad="41275" dist="20320" dir="1800000" algn="tl" rotWithShape="0">
                    <a:srgbClr val="000000">
                      <a:alpha val="40000"/>
                    </a:srgbClr>
                  </a:outerShdw>
                </a:effectLst>
                <a:latin typeface="AR DARLING" pitchFamily="2" charset="0"/>
              </a:rPr>
              <a:t>H</a:t>
            </a:r>
            <a:r>
              <a:rPr lang="en-PH" sz="7200" b="1" dirty="0" smtClean="0">
                <a:ln w="12700">
                  <a:solidFill>
                    <a:schemeClr val="tx2">
                      <a:satMod val="155000"/>
                    </a:schemeClr>
                  </a:solidFill>
                  <a:prstDash val="solid"/>
                </a:ln>
                <a:solidFill>
                  <a:srgbClr val="92D050"/>
                </a:solidFill>
                <a:effectLst>
                  <a:outerShdw blurRad="41275" dist="20320" dir="1800000" algn="tl" rotWithShape="0">
                    <a:srgbClr val="000000">
                      <a:alpha val="40000"/>
                    </a:srgbClr>
                  </a:outerShdw>
                </a:effectLst>
                <a:latin typeface="AR DARLING" pitchFamily="2" charset="0"/>
              </a:rPr>
              <a:t>P</a:t>
            </a:r>
          </a:p>
          <a:p>
            <a:endParaRPr lang="en-PH" dirty="0"/>
          </a:p>
        </p:txBody>
      </p:sp>
      <p:pic>
        <p:nvPicPr>
          <p:cNvPr id="5" name="Control Structure- JUSAY270-0.wav">
            <a:hlinkClick r:id="" action="ppaction://media"/>
          </p:cNvPr>
          <p:cNvPicPr>
            <a:picLocks noRot="1" noChangeAspect="1"/>
          </p:cNvPicPr>
          <p:nvPr>
            <a:audioFile r:link="rId1"/>
          </p:nvPr>
        </p:nvPicPr>
        <p:blipFill>
          <a:blip r:embed="rId3"/>
          <a:stretch>
            <a:fillRect/>
          </a:stretch>
        </p:blipFill>
        <p:spPr>
          <a:xfrm>
            <a:off x="8696325" y="6410325"/>
            <a:ext cx="304800" cy="304800"/>
          </a:xfrm>
          <a:prstGeom prst="rect">
            <a:avLst/>
          </a:prstGeom>
        </p:spPr>
      </p:pic>
    </p:spTree>
  </p:cSld>
  <p:clrMapOvr>
    <a:masterClrMapping/>
  </p:clrMapOvr>
  <p:transition advTm="276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048652"/>
          <p:cNvSpPr>
            <a:spLocks noGrp="1"/>
          </p:cNvSpPr>
          <p:nvPr>
            <p:ph type="title"/>
          </p:nvPr>
        </p:nvSpPr>
        <p:spPr>
          <a:xfrm>
            <a:off x="628650" y="365126"/>
            <a:ext cx="7886700" cy="6259336"/>
          </a:xfrm>
        </p:spPr>
        <p:txBody>
          <a:bodyPr>
            <a:normAutofit fontScale="90000"/>
          </a:bodyPr>
          <a:lstStyle/>
          <a:p>
            <a:r>
              <a:rPr lang="en-US" sz="2666" dirty="0" smtClean="0"/>
              <a:t/>
            </a:r>
            <a:br>
              <a:rPr lang="en-US" sz="2666" dirty="0" smtClean="0"/>
            </a:br>
            <a:r>
              <a:rPr lang="en-US" sz="4000" b="1" dirty="0" smtClean="0">
                <a:solidFill>
                  <a:srgbClr val="FFFF00"/>
                </a:solidFill>
              </a:rPr>
              <a:t>It has the following basic syntax.</a:t>
            </a:r>
            <a:r>
              <a:rPr lang="en-US" sz="4000" dirty="0" smtClean="0"/>
              <a:t/>
            </a:r>
            <a:br>
              <a:rPr lang="en-US" sz="4000" dirty="0" smtClean="0"/>
            </a:br>
            <a:r>
              <a:rPr lang="en-US" sz="2666" dirty="0" smtClean="0"/>
              <a:t/>
            </a:r>
            <a:br>
              <a:rPr lang="en-US" sz="2666" dirty="0" smtClean="0"/>
            </a:br>
            <a:r>
              <a:rPr lang="en-US" sz="2666" b="1" dirty="0" smtClean="0">
                <a:solidFill>
                  <a:schemeClr val="bg1"/>
                </a:solidFill>
              </a:rPr>
              <a:t>&lt;?</a:t>
            </a:r>
            <a:r>
              <a:rPr lang="en-US" sz="2666" b="1" dirty="0" err="1">
                <a:solidFill>
                  <a:schemeClr val="bg1"/>
                </a:solidFill>
              </a:rPr>
              <a:t>php</a:t>
            </a:r>
            <a:r>
              <a:rPr lang="en-US" sz="2666" b="1" dirty="0">
                <a:solidFill>
                  <a:schemeClr val="bg1"/>
                </a:solidFill>
              </a:rPr>
              <a:t/>
            </a:r>
            <a:br>
              <a:rPr lang="en-US" sz="2666" b="1" dirty="0">
                <a:solidFill>
                  <a:schemeClr val="bg1"/>
                </a:solidFill>
              </a:rPr>
            </a:br>
            <a:r>
              <a:rPr lang="en-US" sz="2666" b="1" dirty="0">
                <a:solidFill>
                  <a:schemeClr val="bg1"/>
                </a:solidFill>
              </a:rPr>
              <a:t>switch(condition){</a:t>
            </a:r>
            <a:br>
              <a:rPr lang="en-US" sz="2666" b="1" dirty="0">
                <a:solidFill>
                  <a:schemeClr val="bg1"/>
                </a:solidFill>
              </a:rPr>
            </a:br>
            <a:r>
              <a:rPr lang="en-US" sz="2666" b="1" dirty="0">
                <a:solidFill>
                  <a:schemeClr val="bg1"/>
                </a:solidFill>
              </a:rPr>
              <a:t>case value:</a:t>
            </a:r>
            <a:br>
              <a:rPr lang="en-US" sz="2666" b="1" dirty="0">
                <a:solidFill>
                  <a:schemeClr val="bg1"/>
                </a:solidFill>
              </a:rPr>
            </a:br>
            <a:r>
              <a:rPr lang="en-US" sz="2666" b="1" dirty="0">
                <a:solidFill>
                  <a:schemeClr val="bg1"/>
                </a:solidFill>
              </a:rPr>
              <a:t>//block of code to be executed</a:t>
            </a:r>
            <a:br>
              <a:rPr lang="en-US" sz="2666" b="1" dirty="0">
                <a:solidFill>
                  <a:schemeClr val="bg1"/>
                </a:solidFill>
              </a:rPr>
            </a:br>
            <a:r>
              <a:rPr lang="en-US" sz="2666" b="1" dirty="0">
                <a:solidFill>
                  <a:schemeClr val="bg1"/>
                </a:solidFill>
              </a:rPr>
              <a:t>break;</a:t>
            </a:r>
            <a:br>
              <a:rPr lang="en-US" sz="2666" b="1" dirty="0">
                <a:solidFill>
                  <a:schemeClr val="bg1"/>
                </a:solidFill>
              </a:rPr>
            </a:br>
            <a:r>
              <a:rPr lang="en-US" sz="2666" b="1" dirty="0">
                <a:solidFill>
                  <a:schemeClr val="bg1"/>
                </a:solidFill>
              </a:rPr>
              <a:t>case value2:</a:t>
            </a:r>
            <a:br>
              <a:rPr lang="en-US" sz="2666" b="1" dirty="0">
                <a:solidFill>
                  <a:schemeClr val="bg1"/>
                </a:solidFill>
              </a:rPr>
            </a:br>
            <a:r>
              <a:rPr lang="en-US" sz="2666" b="1" dirty="0">
                <a:solidFill>
                  <a:schemeClr val="bg1"/>
                </a:solidFill>
              </a:rPr>
              <a:t>//block of code to be executed</a:t>
            </a:r>
            <a:br>
              <a:rPr lang="en-US" sz="2666" b="1" dirty="0">
                <a:solidFill>
                  <a:schemeClr val="bg1"/>
                </a:solidFill>
              </a:rPr>
            </a:br>
            <a:r>
              <a:rPr lang="en-US" sz="2666" b="1" dirty="0">
                <a:solidFill>
                  <a:schemeClr val="bg1"/>
                </a:solidFill>
              </a:rPr>
              <a:t>break;</a:t>
            </a:r>
            <a:br>
              <a:rPr lang="en-US" sz="2666" b="1" dirty="0">
                <a:solidFill>
                  <a:schemeClr val="bg1"/>
                </a:solidFill>
              </a:rPr>
            </a:br>
            <a:r>
              <a:rPr lang="en-US" sz="2666" b="1" dirty="0">
                <a:solidFill>
                  <a:schemeClr val="bg1"/>
                </a:solidFill>
              </a:rPr>
              <a:t>default:</a:t>
            </a:r>
            <a:br>
              <a:rPr lang="en-US" sz="2666" b="1" dirty="0">
                <a:solidFill>
                  <a:schemeClr val="bg1"/>
                </a:solidFill>
              </a:rPr>
            </a:br>
            <a:r>
              <a:rPr lang="en-US" sz="2666" b="1" dirty="0">
                <a:solidFill>
                  <a:schemeClr val="bg1"/>
                </a:solidFill>
              </a:rPr>
              <a:t>//default block code</a:t>
            </a:r>
            <a:br>
              <a:rPr lang="en-US" sz="2666" b="1" dirty="0">
                <a:solidFill>
                  <a:schemeClr val="bg1"/>
                </a:solidFill>
              </a:rPr>
            </a:br>
            <a:r>
              <a:rPr lang="en-US" sz="2666" b="1" dirty="0">
                <a:solidFill>
                  <a:schemeClr val="bg1"/>
                </a:solidFill>
              </a:rPr>
              <a:t>break;</a:t>
            </a:r>
            <a:br>
              <a:rPr lang="en-US" sz="2666" b="1" dirty="0">
                <a:solidFill>
                  <a:schemeClr val="bg1"/>
                </a:solidFill>
              </a:rPr>
            </a:br>
            <a:r>
              <a:rPr lang="en-US" sz="2666" b="1" dirty="0">
                <a:solidFill>
                  <a:schemeClr val="bg1"/>
                </a:solidFill>
              </a:rPr>
              <a:t>}</a:t>
            </a:r>
            <a:br>
              <a:rPr lang="en-US" sz="2666" b="1" dirty="0">
                <a:solidFill>
                  <a:schemeClr val="bg1"/>
                </a:solidFill>
              </a:rPr>
            </a:br>
            <a:r>
              <a:rPr lang="en-US" sz="2666" b="1" dirty="0">
                <a:solidFill>
                  <a:schemeClr val="bg1"/>
                </a:solidFill>
              </a:rPr>
              <a:t>?&gt;</a:t>
            </a:r>
          </a:p>
        </p:txBody>
      </p:sp>
      <p:pic>
        <p:nvPicPr>
          <p:cNvPr id="4" name="Control Structure- JUSAY263-0.wav">
            <a:hlinkClick r:id="" action="ppaction://media"/>
          </p:cNvPr>
          <p:cNvPicPr>
            <a:picLocks noRot="1" noChangeAspect="1"/>
          </p:cNvPicPr>
          <p:nvPr>
            <a:audioFile r:link="rId1"/>
          </p:nvPr>
        </p:nvPicPr>
        <p:blipFill>
          <a:blip r:embed="rId3"/>
          <a:stretch>
            <a:fillRect/>
          </a:stretch>
        </p:blipFill>
        <p:spPr>
          <a:xfrm>
            <a:off x="8696325" y="6410325"/>
            <a:ext cx="304800" cy="304800"/>
          </a:xfrm>
          <a:prstGeom prst="rect">
            <a:avLst/>
          </a:prstGeom>
        </p:spPr>
      </p:pic>
    </p:spTree>
  </p:cSld>
  <p:clrMapOvr>
    <a:masterClrMapping/>
  </p:clrMapOvr>
  <p:transition advTm="164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048653"/>
          <p:cNvSpPr>
            <a:spLocks noGrp="1"/>
          </p:cNvSpPr>
          <p:nvPr>
            <p:ph type="title"/>
          </p:nvPr>
        </p:nvSpPr>
        <p:spPr>
          <a:xfrm>
            <a:off x="628650" y="365126"/>
            <a:ext cx="7886700" cy="6272251"/>
          </a:xfrm>
        </p:spPr>
        <p:txBody>
          <a:bodyPr>
            <a:normAutofit/>
          </a:bodyPr>
          <a:lstStyle/>
          <a:p>
            <a:r>
              <a:rPr lang="en-US" sz="4000" b="1" dirty="0">
                <a:solidFill>
                  <a:srgbClr val="92D050"/>
                </a:solidFill>
                <a:latin typeface="Ravie" pitchFamily="82" charset="0"/>
              </a:rPr>
              <a:t>HERE</a:t>
            </a:r>
            <a:r>
              <a:rPr lang="en-US" sz="4000" b="1" dirty="0" smtClean="0">
                <a:solidFill>
                  <a:srgbClr val="92D050"/>
                </a:solidFill>
                <a:latin typeface="Ravie" pitchFamily="82" charset="0"/>
              </a:rPr>
              <a:t>,</a:t>
            </a:r>
            <a:br>
              <a:rPr lang="en-US" sz="4000" b="1" dirty="0" smtClean="0">
                <a:solidFill>
                  <a:srgbClr val="92D050"/>
                </a:solidFill>
                <a:latin typeface="Ravie" pitchFamily="82" charset="0"/>
              </a:rPr>
            </a:br>
            <a:r>
              <a:rPr lang="en-US" sz="2666" dirty="0"/>
              <a:t/>
            </a:r>
            <a:br>
              <a:rPr lang="en-US" sz="2666" dirty="0"/>
            </a:br>
            <a:r>
              <a:rPr lang="en-US" sz="2666" b="1" dirty="0">
                <a:solidFill>
                  <a:schemeClr val="accent6">
                    <a:lumMod val="50000"/>
                  </a:schemeClr>
                </a:solidFill>
              </a:rPr>
              <a:t>“switch(…){…}” is the control structure block code</a:t>
            </a:r>
            <a:br>
              <a:rPr lang="en-US" sz="2666" b="1" dirty="0">
                <a:solidFill>
                  <a:schemeClr val="accent6">
                    <a:lumMod val="50000"/>
                  </a:schemeClr>
                </a:solidFill>
              </a:rPr>
            </a:br>
            <a:r>
              <a:rPr lang="en-US" sz="2666" b="1" dirty="0">
                <a:solidFill>
                  <a:schemeClr val="accent6">
                    <a:lumMod val="50000"/>
                  </a:schemeClr>
                </a:solidFill>
              </a:rPr>
              <a:t>“case value: case…” are the blocks of code to be executed depending on the value of the condition</a:t>
            </a:r>
            <a:br>
              <a:rPr lang="en-US" sz="2666" b="1" dirty="0">
                <a:solidFill>
                  <a:schemeClr val="accent6">
                    <a:lumMod val="50000"/>
                  </a:schemeClr>
                </a:solidFill>
              </a:rPr>
            </a:br>
            <a:r>
              <a:rPr lang="en-US" sz="2666" b="1" dirty="0">
                <a:solidFill>
                  <a:schemeClr val="accent6">
                    <a:lumMod val="50000"/>
                  </a:schemeClr>
                </a:solidFill>
              </a:rPr>
              <a:t>“default:” is the block of code to be executed when no value matches with the condition</a:t>
            </a:r>
            <a:r>
              <a:rPr lang="en-US" sz="2666" dirty="0"/>
              <a:t/>
            </a:r>
            <a:br>
              <a:rPr lang="en-US" sz="2666" dirty="0"/>
            </a:br>
            <a:endParaRPr lang="en-US" sz="2666" dirty="0"/>
          </a:p>
        </p:txBody>
      </p:sp>
      <p:pic>
        <p:nvPicPr>
          <p:cNvPr id="4" name="Control Structure- JUSAY264-0.wav">
            <a:hlinkClick r:id="" action="ppaction://media"/>
          </p:cNvPr>
          <p:cNvPicPr>
            <a:picLocks noRot="1" noChangeAspect="1"/>
          </p:cNvPicPr>
          <p:nvPr>
            <a:audioFile r:link="rId1"/>
          </p:nvPr>
        </p:nvPicPr>
        <p:blipFill>
          <a:blip r:embed="rId3"/>
          <a:stretch>
            <a:fillRect/>
          </a:stretch>
        </p:blipFill>
        <p:spPr>
          <a:xfrm>
            <a:off x="8696325" y="6410325"/>
            <a:ext cx="304800" cy="304800"/>
          </a:xfrm>
          <a:prstGeom prst="rect">
            <a:avLst/>
          </a:prstGeom>
        </p:spPr>
      </p:pic>
    </p:spTree>
  </p:cSld>
  <p:clrMapOvr>
    <a:masterClrMapping/>
  </p:clrMapOvr>
  <p:transition advTm="2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6" y="235132"/>
            <a:ext cx="7239000" cy="2168434"/>
          </a:xfrm>
        </p:spPr>
        <p:txBody>
          <a:bodyPr>
            <a:normAutofit fontScale="90000"/>
          </a:bodyPr>
          <a:lstStyle/>
          <a:p>
            <a:r>
              <a:rPr lang="en-US" dirty="0" smtClean="0">
                <a:solidFill>
                  <a:schemeClr val="accent4">
                    <a:lumMod val="50000"/>
                  </a:schemeClr>
                </a:solidFill>
              </a:rPr>
              <a:t>How it works</a:t>
            </a:r>
            <a:br>
              <a:rPr lang="en-US" dirty="0" smtClean="0">
                <a:solidFill>
                  <a:schemeClr val="accent4">
                    <a:lumMod val="50000"/>
                  </a:schemeClr>
                </a:solidFill>
              </a:rPr>
            </a:br>
            <a:r>
              <a:rPr lang="en-US" dirty="0" smtClean="0">
                <a:solidFill>
                  <a:schemeClr val="accent4">
                    <a:lumMod val="50000"/>
                  </a:schemeClr>
                </a:solidFill>
              </a:rPr>
              <a:t>The flow chart shown below illustrates how the switch control structure works</a:t>
            </a:r>
            <a:endParaRPr lang="en-PH" dirty="0">
              <a:solidFill>
                <a:schemeClr val="accent4">
                  <a:lumMod val="50000"/>
                </a:schemeClr>
              </a:solidFill>
            </a:endParaRPr>
          </a:p>
        </p:txBody>
      </p:sp>
      <p:pic>
        <p:nvPicPr>
          <p:cNvPr id="2050" name="Picture 2" descr="E:\Screenshot_20210525-175545 (2).png"/>
          <p:cNvPicPr>
            <a:picLocks noChangeAspect="1" noChangeArrowheads="1"/>
          </p:cNvPicPr>
          <p:nvPr/>
        </p:nvPicPr>
        <p:blipFill>
          <a:blip r:embed="rId3"/>
          <a:srcRect/>
          <a:stretch>
            <a:fillRect/>
          </a:stretch>
        </p:blipFill>
        <p:spPr bwMode="auto">
          <a:xfrm>
            <a:off x="731520" y="2534195"/>
            <a:ext cx="7419703" cy="3997234"/>
          </a:xfrm>
          <a:prstGeom prst="rect">
            <a:avLst/>
          </a:prstGeom>
          <a:noFill/>
        </p:spPr>
      </p:pic>
      <p:pic>
        <p:nvPicPr>
          <p:cNvPr id="5" name="Control Structure- JUSAY268-0.wav">
            <a:hlinkClick r:id="" action="ppaction://media"/>
          </p:cNvPr>
          <p:cNvPicPr>
            <a:picLocks noRot="1" noChangeAspect="1"/>
          </p:cNvPicPr>
          <p:nvPr>
            <a:audioFile r:link="rId1"/>
          </p:nvPr>
        </p:nvPicPr>
        <p:blipFill>
          <a:blip r:embed="rId4"/>
          <a:stretch>
            <a:fillRect/>
          </a:stretch>
        </p:blipFill>
        <p:spPr>
          <a:xfrm>
            <a:off x="8696325" y="6410325"/>
            <a:ext cx="304800" cy="304800"/>
          </a:xfrm>
          <a:prstGeom prst="rect">
            <a:avLst/>
          </a:prstGeom>
        </p:spPr>
      </p:pic>
    </p:spTree>
  </p:cSld>
  <p:clrMapOvr>
    <a:masterClrMapping/>
  </p:clrMapOvr>
  <p:transition advTm="210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048654"/>
          <p:cNvSpPr>
            <a:spLocks noGrp="1"/>
          </p:cNvSpPr>
          <p:nvPr>
            <p:ph type="title"/>
          </p:nvPr>
        </p:nvSpPr>
        <p:spPr>
          <a:xfrm>
            <a:off x="124229" y="302560"/>
            <a:ext cx="8610997" cy="6252879"/>
          </a:xfrm>
        </p:spPr>
        <p:txBody>
          <a:bodyPr>
            <a:normAutofit fontScale="90000"/>
          </a:bodyPr>
          <a:lstStyle/>
          <a:p>
            <a:r>
              <a:rPr lang="en-US" sz="2800" b="1" dirty="0">
                <a:solidFill>
                  <a:srgbClr val="FFC000"/>
                </a:solidFill>
              </a:rPr>
              <a:t>The code below uses the switch control structure to display a message depending on the day of the week.</a:t>
            </a:r>
            <a:r>
              <a:rPr lang="en-US" sz="2000" dirty="0"/>
              <a:t/>
            </a:r>
            <a:br>
              <a:rPr lang="en-US" sz="2000" dirty="0"/>
            </a:br>
            <a:r>
              <a:rPr lang="en-US" sz="2000" b="1" dirty="0">
                <a:solidFill>
                  <a:schemeClr val="bg1"/>
                </a:solidFill>
              </a:rPr>
              <a:t>&lt;?</a:t>
            </a:r>
            <a:r>
              <a:rPr lang="en-US" sz="2000" b="1" dirty="0" err="1">
                <a:solidFill>
                  <a:schemeClr val="bg1"/>
                </a:solidFill>
              </a:rPr>
              <a:t>php</a:t>
            </a:r>
            <a:r>
              <a:rPr lang="en-US" sz="2000" b="1" dirty="0">
                <a:solidFill>
                  <a:schemeClr val="bg1"/>
                </a:solidFill>
              </a:rPr>
              <a:t/>
            </a:r>
            <a:br>
              <a:rPr lang="en-US" sz="2000" b="1" dirty="0">
                <a:solidFill>
                  <a:schemeClr val="bg1"/>
                </a:solidFill>
              </a:rPr>
            </a:br>
            <a:r>
              <a:rPr lang="en-US" sz="2000" b="1" dirty="0">
                <a:solidFill>
                  <a:schemeClr val="bg1"/>
                </a:solidFill>
              </a:rPr>
              <a:t>$today = "</a:t>
            </a:r>
            <a:r>
              <a:rPr lang="en-US" sz="2000" b="1" dirty="0" err="1">
                <a:solidFill>
                  <a:schemeClr val="bg1"/>
                </a:solidFill>
              </a:rPr>
              <a:t>wednesday</a:t>
            </a:r>
            <a:r>
              <a:rPr lang="en-US" sz="2000" b="1" dirty="0">
                <a:solidFill>
                  <a:schemeClr val="bg1"/>
                </a:solidFill>
              </a:rPr>
              <a:t>";</a:t>
            </a:r>
            <a:br>
              <a:rPr lang="en-US" sz="2000" b="1" dirty="0">
                <a:solidFill>
                  <a:schemeClr val="bg1"/>
                </a:solidFill>
              </a:rPr>
            </a:br>
            <a:r>
              <a:rPr lang="en-US" sz="2000" b="1" dirty="0">
                <a:solidFill>
                  <a:schemeClr val="bg1"/>
                </a:solidFill>
              </a:rPr>
              <a:t>switch($today){</a:t>
            </a:r>
            <a:br>
              <a:rPr lang="en-US" sz="2000" b="1" dirty="0">
                <a:solidFill>
                  <a:schemeClr val="bg1"/>
                </a:solidFill>
              </a:rPr>
            </a:br>
            <a:r>
              <a:rPr lang="en-US" sz="2000" b="1" dirty="0">
                <a:solidFill>
                  <a:schemeClr val="bg1"/>
                </a:solidFill>
              </a:rPr>
              <a:t>case "</a:t>
            </a:r>
            <a:r>
              <a:rPr lang="en-US" sz="2000" b="1" dirty="0" err="1">
                <a:solidFill>
                  <a:schemeClr val="bg1"/>
                </a:solidFill>
              </a:rPr>
              <a:t>sunday</a:t>
            </a:r>
            <a:r>
              <a:rPr lang="en-US" sz="2000" b="1" dirty="0">
                <a:solidFill>
                  <a:schemeClr val="bg1"/>
                </a:solidFill>
              </a:rPr>
              <a:t>":</a:t>
            </a:r>
            <a:br>
              <a:rPr lang="en-US" sz="2000" b="1" dirty="0">
                <a:solidFill>
                  <a:schemeClr val="bg1"/>
                </a:solidFill>
              </a:rPr>
            </a:br>
            <a:r>
              <a:rPr lang="en-US" sz="2000" b="1" dirty="0">
                <a:solidFill>
                  <a:schemeClr val="bg1"/>
                </a:solidFill>
              </a:rPr>
              <a:t>echo "pray for us sinners.";</a:t>
            </a:r>
            <a:br>
              <a:rPr lang="en-US" sz="2000" b="1" dirty="0">
                <a:solidFill>
                  <a:schemeClr val="bg1"/>
                </a:solidFill>
              </a:rPr>
            </a:br>
            <a:r>
              <a:rPr lang="en-US" sz="2000" b="1" dirty="0">
                <a:solidFill>
                  <a:schemeClr val="bg1"/>
                </a:solidFill>
              </a:rPr>
              <a:t>break;</a:t>
            </a:r>
            <a:br>
              <a:rPr lang="en-US" sz="2000" b="1" dirty="0">
                <a:solidFill>
                  <a:schemeClr val="bg1"/>
                </a:solidFill>
              </a:rPr>
            </a:br>
            <a:r>
              <a:rPr lang="en-US" sz="2000" b="1" dirty="0">
                <a:solidFill>
                  <a:schemeClr val="bg1"/>
                </a:solidFill>
              </a:rPr>
              <a:t>case "</a:t>
            </a:r>
            <a:r>
              <a:rPr lang="en-US" sz="2000" b="1" dirty="0" err="1">
                <a:solidFill>
                  <a:schemeClr val="bg1"/>
                </a:solidFill>
              </a:rPr>
              <a:t>wednesday</a:t>
            </a:r>
            <a:r>
              <a:rPr lang="en-US" sz="2000" b="1" dirty="0">
                <a:solidFill>
                  <a:schemeClr val="bg1"/>
                </a:solidFill>
              </a:rPr>
              <a:t>":</a:t>
            </a:r>
            <a:br>
              <a:rPr lang="en-US" sz="2000" b="1" dirty="0">
                <a:solidFill>
                  <a:schemeClr val="bg1"/>
                </a:solidFill>
              </a:rPr>
            </a:br>
            <a:r>
              <a:rPr lang="en-US" sz="2000" b="1" dirty="0">
                <a:solidFill>
                  <a:schemeClr val="bg1"/>
                </a:solidFill>
              </a:rPr>
              <a:t>echo "ladies night, take her out for dinner";</a:t>
            </a:r>
            <a:br>
              <a:rPr lang="en-US" sz="2000" b="1" dirty="0">
                <a:solidFill>
                  <a:schemeClr val="bg1"/>
                </a:solidFill>
              </a:rPr>
            </a:br>
            <a:r>
              <a:rPr lang="en-US" sz="2000" b="1" dirty="0">
                <a:solidFill>
                  <a:schemeClr val="bg1"/>
                </a:solidFill>
              </a:rPr>
              <a:t>break;</a:t>
            </a:r>
            <a:br>
              <a:rPr lang="en-US" sz="2000" b="1" dirty="0">
                <a:solidFill>
                  <a:schemeClr val="bg1"/>
                </a:solidFill>
              </a:rPr>
            </a:br>
            <a:r>
              <a:rPr lang="en-US" sz="2000" b="1" dirty="0">
                <a:solidFill>
                  <a:schemeClr val="bg1"/>
                </a:solidFill>
              </a:rPr>
              <a:t>case "</a:t>
            </a:r>
            <a:r>
              <a:rPr lang="en-US" sz="2000" b="1" dirty="0" err="1">
                <a:solidFill>
                  <a:schemeClr val="bg1"/>
                </a:solidFill>
              </a:rPr>
              <a:t>saturday</a:t>
            </a:r>
            <a:r>
              <a:rPr lang="en-US" sz="2000" b="1" dirty="0">
                <a:solidFill>
                  <a:schemeClr val="bg1"/>
                </a:solidFill>
              </a:rPr>
              <a:t>":</a:t>
            </a:r>
            <a:br>
              <a:rPr lang="en-US" sz="2000" b="1" dirty="0">
                <a:solidFill>
                  <a:schemeClr val="bg1"/>
                </a:solidFill>
              </a:rPr>
            </a:br>
            <a:r>
              <a:rPr lang="en-US" sz="2000" b="1" dirty="0">
                <a:solidFill>
                  <a:schemeClr val="bg1"/>
                </a:solidFill>
              </a:rPr>
              <a:t>echo "take care as you go out tonight.";</a:t>
            </a:r>
            <a:br>
              <a:rPr lang="en-US" sz="2000" b="1" dirty="0">
                <a:solidFill>
                  <a:schemeClr val="bg1"/>
                </a:solidFill>
              </a:rPr>
            </a:br>
            <a:r>
              <a:rPr lang="en-US" sz="2000" b="1" dirty="0">
                <a:solidFill>
                  <a:schemeClr val="bg1"/>
                </a:solidFill>
              </a:rPr>
              <a:t>break;</a:t>
            </a:r>
            <a:br>
              <a:rPr lang="en-US" sz="2000" b="1" dirty="0">
                <a:solidFill>
                  <a:schemeClr val="bg1"/>
                </a:solidFill>
              </a:rPr>
            </a:br>
            <a:r>
              <a:rPr lang="en-US" sz="2000" b="1" dirty="0">
                <a:solidFill>
                  <a:schemeClr val="bg1"/>
                </a:solidFill>
              </a:rPr>
              <a:t>default:</a:t>
            </a:r>
            <a:br>
              <a:rPr lang="en-US" sz="2000" b="1" dirty="0">
                <a:solidFill>
                  <a:schemeClr val="bg1"/>
                </a:solidFill>
              </a:rPr>
            </a:br>
            <a:r>
              <a:rPr lang="en-US" sz="2000" b="1" dirty="0">
                <a:solidFill>
                  <a:schemeClr val="bg1"/>
                </a:solidFill>
              </a:rPr>
              <a:t>echo "have a nice day at work";</a:t>
            </a:r>
            <a:br>
              <a:rPr lang="en-US" sz="2000" b="1" dirty="0">
                <a:solidFill>
                  <a:schemeClr val="bg1"/>
                </a:solidFill>
              </a:rPr>
            </a:br>
            <a:r>
              <a:rPr lang="en-US" sz="2000" b="1" dirty="0">
                <a:solidFill>
                  <a:schemeClr val="bg1"/>
                </a:solidFill>
              </a:rPr>
              <a:t>break;</a:t>
            </a:r>
            <a:br>
              <a:rPr lang="en-US" sz="2000" b="1" dirty="0">
                <a:solidFill>
                  <a:schemeClr val="bg1"/>
                </a:solidFill>
              </a:rPr>
            </a:br>
            <a:r>
              <a:rPr lang="en-US" sz="2000" b="1" dirty="0">
                <a:solidFill>
                  <a:schemeClr val="bg1"/>
                </a:solidFill>
              </a:rPr>
              <a:t>}</a:t>
            </a:r>
            <a:br>
              <a:rPr lang="en-US" sz="2000" b="1" dirty="0">
                <a:solidFill>
                  <a:schemeClr val="bg1"/>
                </a:solidFill>
              </a:rPr>
            </a:br>
            <a:r>
              <a:rPr lang="en-US" sz="2000" b="1" dirty="0">
                <a:solidFill>
                  <a:schemeClr val="bg1"/>
                </a:solidFill>
              </a:rPr>
              <a:t>?&gt;</a:t>
            </a:r>
          </a:p>
        </p:txBody>
      </p:sp>
      <p:pic>
        <p:nvPicPr>
          <p:cNvPr id="4" name="Control Structure- JUSAY265-0.wav">
            <a:hlinkClick r:id="" action="ppaction://media"/>
          </p:cNvPr>
          <p:cNvPicPr>
            <a:picLocks noRot="1" noChangeAspect="1"/>
          </p:cNvPicPr>
          <p:nvPr>
            <a:audioFile r:link="rId1"/>
          </p:nvPr>
        </p:nvPicPr>
        <p:blipFill>
          <a:blip r:embed="rId3"/>
          <a:stretch>
            <a:fillRect/>
          </a:stretch>
        </p:blipFill>
        <p:spPr>
          <a:xfrm>
            <a:off x="8696325" y="6410325"/>
            <a:ext cx="304800" cy="304800"/>
          </a:xfrm>
          <a:prstGeom prst="rect">
            <a:avLst/>
          </a:prstGeom>
        </p:spPr>
      </p:pic>
    </p:spTree>
  </p:cSld>
  <p:clrMapOvr>
    <a:masterClrMapping/>
  </p:clrMapOvr>
  <p:transition advTm="153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048655"/>
          <p:cNvSpPr>
            <a:spLocks noGrp="1"/>
          </p:cNvSpPr>
          <p:nvPr>
            <p:ph type="title"/>
          </p:nvPr>
        </p:nvSpPr>
        <p:spPr>
          <a:xfrm>
            <a:off x="613954" y="274319"/>
            <a:ext cx="8360229" cy="6128367"/>
          </a:xfrm>
        </p:spPr>
        <p:txBody>
          <a:bodyPr>
            <a:normAutofit/>
          </a:bodyPr>
          <a:lstStyle/>
          <a:p>
            <a:r>
              <a:rPr lang="en-US" sz="3200" b="1" dirty="0">
                <a:solidFill>
                  <a:srgbClr val="FFFF00"/>
                </a:solidFill>
              </a:rPr>
              <a:t>Control structures are used to control the execution of the program</a:t>
            </a:r>
            <a:br>
              <a:rPr lang="en-US" sz="3200" b="1" dirty="0">
                <a:solidFill>
                  <a:srgbClr val="FFFF00"/>
                </a:solidFill>
              </a:rPr>
            </a:br>
            <a:r>
              <a:rPr lang="en-US" sz="3200" b="1" dirty="0">
                <a:solidFill>
                  <a:srgbClr val="FFFF00"/>
                </a:solidFill>
              </a:rPr>
              <a:t>The if then... else is when you have more than route block of code to execute depending on the value of the condition</a:t>
            </a:r>
            <a:br>
              <a:rPr lang="en-US" sz="3200" b="1" dirty="0">
                <a:solidFill>
                  <a:srgbClr val="FFFF00"/>
                </a:solidFill>
              </a:rPr>
            </a:br>
            <a:r>
              <a:rPr lang="en-US" sz="3200" b="1" dirty="0">
                <a:solidFill>
                  <a:srgbClr val="FFFF00"/>
                </a:solidFill>
              </a:rPr>
              <a:t>Switch… case is used to when you have a number of block codes, and you only have to execute one of them depending on the value of the set case.</a:t>
            </a:r>
          </a:p>
        </p:txBody>
      </p:sp>
      <p:sp>
        <p:nvSpPr>
          <p:cNvPr id="3" name="Right Arrow 2"/>
          <p:cNvSpPr/>
          <p:nvPr/>
        </p:nvSpPr>
        <p:spPr>
          <a:xfrm>
            <a:off x="222067" y="718457"/>
            <a:ext cx="769403" cy="484632"/>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Right Arrow 3"/>
          <p:cNvSpPr/>
          <p:nvPr/>
        </p:nvSpPr>
        <p:spPr>
          <a:xfrm>
            <a:off x="261256" y="1672047"/>
            <a:ext cx="769402" cy="484632"/>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ight Arrow 4"/>
          <p:cNvSpPr/>
          <p:nvPr/>
        </p:nvSpPr>
        <p:spPr>
          <a:xfrm>
            <a:off x="326570" y="3618411"/>
            <a:ext cx="730213" cy="484632"/>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7" name="Control Structure- JUSAY266-0.wav">
            <a:hlinkClick r:id="" action="ppaction://media"/>
          </p:cNvPr>
          <p:cNvPicPr>
            <a:picLocks noRot="1" noChangeAspect="1"/>
          </p:cNvPicPr>
          <p:nvPr>
            <a:audioFile r:link="rId1"/>
          </p:nvPr>
        </p:nvPicPr>
        <p:blipFill>
          <a:blip r:embed="rId3"/>
          <a:stretch>
            <a:fillRect/>
          </a:stretch>
        </p:blipFill>
        <p:spPr>
          <a:xfrm>
            <a:off x="8696325" y="6410325"/>
            <a:ext cx="304800" cy="304800"/>
          </a:xfrm>
          <a:prstGeom prst="rect">
            <a:avLst/>
          </a:prstGeom>
        </p:spPr>
      </p:pic>
    </p:spTree>
  </p:cSld>
  <p:clrMapOvr>
    <a:masterClrMapping/>
  </p:clrMapOvr>
  <p:transition advTm="184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71" y="3876813"/>
            <a:ext cx="7239000" cy="1362075"/>
          </a:xfrm>
        </p:spPr>
        <p:txBody>
          <a:bodyPr>
            <a:normAutofit/>
          </a:bodyPr>
          <a:lstStyle/>
          <a:p>
            <a:r>
              <a:rPr lang="en-PH" sz="8000" dirty="0" smtClean="0"/>
              <a:t>THANK YOU !</a:t>
            </a:r>
            <a:endParaRPr lang="en-PH" sz="8000" dirty="0"/>
          </a:p>
        </p:txBody>
      </p:sp>
      <p:pic>
        <p:nvPicPr>
          <p:cNvPr id="4" name="Control Structure- JUSAY272-0.wav">
            <a:hlinkClick r:id="" action="ppaction://media"/>
          </p:cNvPr>
          <p:cNvPicPr>
            <a:picLocks noRot="1" noChangeAspect="1"/>
          </p:cNvPicPr>
          <p:nvPr>
            <a:audioFile r:link="rId1"/>
          </p:nvPr>
        </p:nvPicPr>
        <p:blipFill>
          <a:blip r:embed="rId3"/>
          <a:stretch>
            <a:fillRect/>
          </a:stretch>
        </p:blipFill>
        <p:spPr>
          <a:xfrm>
            <a:off x="8696325" y="6410325"/>
            <a:ext cx="304800" cy="304800"/>
          </a:xfrm>
          <a:prstGeom prst="rect">
            <a:avLst/>
          </a:prstGeom>
        </p:spPr>
      </p:pic>
    </p:spTree>
  </p:cSld>
  <p:clrMapOvr>
    <a:masterClrMapping/>
  </p:clrMapOvr>
  <p:transition advTm="158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7914" y="4062549"/>
            <a:ext cx="6908074" cy="2246810"/>
          </a:xfrm>
          <a:solidFill>
            <a:srgbClr val="92D050"/>
          </a:solidFill>
          <a:effectLst>
            <a:glow rad="228600">
              <a:schemeClr val="accent2">
                <a:satMod val="175000"/>
                <a:alpha val="40000"/>
              </a:schemeClr>
            </a:glow>
          </a:effectLst>
        </p:spPr>
        <p:txBody>
          <a:bodyPr>
            <a:normAutofit fontScale="90000"/>
          </a:bodyPr>
          <a:lstStyle/>
          <a:p>
            <a:r>
              <a:rPr lang="en-PH" sz="4400" dirty="0" smtClean="0">
                <a:solidFill>
                  <a:schemeClr val="tx2">
                    <a:lumMod val="75000"/>
                  </a:schemeClr>
                </a:solidFill>
                <a:latin typeface="AR HERMANN" pitchFamily="2" charset="0"/>
              </a:rPr>
              <a:t>Present By:</a:t>
            </a:r>
            <a:r>
              <a:rPr lang="en-PH" dirty="0" smtClean="0">
                <a:solidFill>
                  <a:schemeClr val="tx2">
                    <a:lumMod val="75000"/>
                  </a:schemeClr>
                </a:solidFill>
                <a:latin typeface="AR HERMANN" pitchFamily="2" charset="0"/>
              </a:rPr>
              <a:t/>
            </a:r>
            <a:br>
              <a:rPr lang="en-PH" dirty="0" smtClean="0">
                <a:solidFill>
                  <a:schemeClr val="tx2">
                    <a:lumMod val="75000"/>
                  </a:schemeClr>
                </a:solidFill>
                <a:latin typeface="AR HERMANN" pitchFamily="2" charset="0"/>
              </a:rPr>
            </a:br>
            <a:r>
              <a:rPr lang="en-PH" dirty="0" smtClean="0">
                <a:solidFill>
                  <a:schemeClr val="tx2">
                    <a:lumMod val="75000"/>
                  </a:schemeClr>
                </a:solidFill>
                <a:latin typeface="AR HERMANN" pitchFamily="2" charset="0"/>
              </a:rPr>
              <a:t>           </a:t>
            </a:r>
            <a:r>
              <a:rPr lang="en-PH" sz="4400" dirty="0" err="1" smtClean="0">
                <a:solidFill>
                  <a:srgbClr val="FFFF00"/>
                </a:solidFill>
                <a:latin typeface="AR CHRISTY" pitchFamily="2" charset="0"/>
              </a:rPr>
              <a:t>Jusayan</a:t>
            </a:r>
            <a:r>
              <a:rPr lang="en-PH" sz="4400" dirty="0" smtClean="0">
                <a:solidFill>
                  <a:srgbClr val="FFFF00"/>
                </a:solidFill>
                <a:latin typeface="AR CHRISTY" pitchFamily="2" charset="0"/>
              </a:rPr>
              <a:t>, </a:t>
            </a:r>
            <a:r>
              <a:rPr lang="en-PH" sz="4400" dirty="0" err="1" smtClean="0">
                <a:solidFill>
                  <a:srgbClr val="FFFF00"/>
                </a:solidFill>
                <a:latin typeface="AR CHRISTY" pitchFamily="2" charset="0"/>
              </a:rPr>
              <a:t>Juvelyn</a:t>
            </a:r>
            <a:r>
              <a:rPr lang="en-PH" sz="4400" dirty="0" smtClean="0">
                <a:solidFill>
                  <a:srgbClr val="FFFF00"/>
                </a:solidFill>
                <a:latin typeface="AR CHRISTY" pitchFamily="2" charset="0"/>
              </a:rPr>
              <a:t> s.</a:t>
            </a:r>
            <a:br>
              <a:rPr lang="en-PH" sz="4400" dirty="0" smtClean="0">
                <a:solidFill>
                  <a:srgbClr val="FFFF00"/>
                </a:solidFill>
                <a:latin typeface="AR CHRISTY" pitchFamily="2" charset="0"/>
              </a:rPr>
            </a:br>
            <a:r>
              <a:rPr lang="en-PH" sz="4400" dirty="0" smtClean="0">
                <a:solidFill>
                  <a:srgbClr val="FFFF00"/>
                </a:solidFill>
                <a:latin typeface="AR CHRISTY" pitchFamily="2" charset="0"/>
              </a:rPr>
              <a:t>                         BSIT-2A</a:t>
            </a:r>
            <a:r>
              <a:rPr lang="en-PH" dirty="0" smtClean="0">
                <a:latin typeface="AR CHRISTY" pitchFamily="2" charset="0"/>
              </a:rPr>
              <a:t/>
            </a:r>
            <a:br>
              <a:rPr lang="en-PH" dirty="0" smtClean="0">
                <a:latin typeface="AR CHRISTY" pitchFamily="2" charset="0"/>
              </a:rPr>
            </a:br>
            <a:endParaRPr lang="en-PH" dirty="0"/>
          </a:p>
        </p:txBody>
      </p:sp>
      <p:sp>
        <p:nvSpPr>
          <p:cNvPr id="3" name="Text Placeholder 2"/>
          <p:cNvSpPr>
            <a:spLocks noGrp="1"/>
          </p:cNvSpPr>
          <p:nvPr>
            <p:ph type="body" idx="1"/>
          </p:nvPr>
        </p:nvSpPr>
        <p:spPr>
          <a:xfrm>
            <a:off x="513807" y="822961"/>
            <a:ext cx="6853644" cy="2037805"/>
          </a:xfrm>
          <a:solidFill>
            <a:schemeClr val="accent3"/>
          </a:solidFill>
          <a:effectLst>
            <a:glow rad="139700">
              <a:schemeClr val="accent5">
                <a:satMod val="175000"/>
                <a:alpha val="40000"/>
              </a:schemeClr>
            </a:glow>
          </a:effectLst>
        </p:spPr>
        <p:txBody>
          <a:bodyPr/>
          <a:lstStyle/>
          <a:p>
            <a:r>
              <a:rPr lang="en-PH" sz="4400" b="1" dirty="0" smtClean="0">
                <a:solidFill>
                  <a:schemeClr val="accent4">
                    <a:lumMod val="40000"/>
                    <a:lumOff val="60000"/>
                  </a:schemeClr>
                </a:solidFill>
                <a:latin typeface="AR HERMANN" pitchFamily="2" charset="0"/>
              </a:rPr>
              <a:t>Present To</a:t>
            </a:r>
            <a:r>
              <a:rPr lang="en-PH" dirty="0" smtClean="0">
                <a:solidFill>
                  <a:schemeClr val="accent4">
                    <a:lumMod val="40000"/>
                    <a:lumOff val="60000"/>
                  </a:schemeClr>
                </a:solidFill>
                <a:latin typeface="AR HERMANN" pitchFamily="2" charset="0"/>
              </a:rPr>
              <a:t>:</a:t>
            </a:r>
            <a:r>
              <a:rPr lang="en-PH" dirty="0" smtClean="0">
                <a:solidFill>
                  <a:schemeClr val="tx2">
                    <a:lumMod val="75000"/>
                  </a:schemeClr>
                </a:solidFill>
                <a:latin typeface="AR HERMANN" pitchFamily="2" charset="0"/>
              </a:rPr>
              <a:t/>
            </a:r>
            <a:br>
              <a:rPr lang="en-PH" dirty="0" smtClean="0">
                <a:solidFill>
                  <a:schemeClr val="tx2">
                    <a:lumMod val="75000"/>
                  </a:schemeClr>
                </a:solidFill>
                <a:latin typeface="AR HERMANN" pitchFamily="2" charset="0"/>
              </a:rPr>
            </a:br>
            <a:r>
              <a:rPr lang="en-PH" dirty="0" smtClean="0">
                <a:solidFill>
                  <a:srgbClr val="00B0F0"/>
                </a:solidFill>
                <a:latin typeface="AR HERMANN" pitchFamily="2" charset="0"/>
              </a:rPr>
              <a:t>                     </a:t>
            </a:r>
            <a:r>
              <a:rPr lang="en-PH" sz="4800" dirty="0" err="1" smtClean="0">
                <a:solidFill>
                  <a:srgbClr val="00B0F0"/>
                </a:solidFill>
                <a:latin typeface="AR CHRISTY" pitchFamily="2" charset="0"/>
              </a:rPr>
              <a:t>Nitura</a:t>
            </a:r>
            <a:r>
              <a:rPr lang="en-PH" sz="4800" dirty="0" smtClean="0">
                <a:solidFill>
                  <a:srgbClr val="00B0F0"/>
                </a:solidFill>
                <a:latin typeface="AR CHRISTY" pitchFamily="2" charset="0"/>
              </a:rPr>
              <a:t>, Jayson</a:t>
            </a:r>
            <a:endParaRPr lang="en-PH" sz="4800" dirty="0">
              <a:solidFill>
                <a:srgbClr val="00B0F0"/>
              </a:solidFill>
            </a:endParaRPr>
          </a:p>
        </p:txBody>
      </p:sp>
      <p:pic>
        <p:nvPicPr>
          <p:cNvPr id="5" name="Control Structure- JUSAY271-0.wav">
            <a:hlinkClick r:id="" action="ppaction://media"/>
          </p:cNvPr>
          <p:cNvPicPr>
            <a:picLocks noRot="1" noChangeAspect="1"/>
          </p:cNvPicPr>
          <p:nvPr>
            <a:audioFile r:link="rId1"/>
          </p:nvPr>
        </p:nvPicPr>
        <p:blipFill>
          <a:blip r:embed="rId3"/>
          <a:stretch>
            <a:fillRect/>
          </a:stretch>
        </p:blipFill>
        <p:spPr>
          <a:xfrm>
            <a:off x="8696325" y="6410325"/>
            <a:ext cx="304800" cy="304800"/>
          </a:xfrm>
          <a:prstGeom prst="rect">
            <a:avLst/>
          </a:prstGeom>
        </p:spPr>
      </p:pic>
    </p:spTree>
  </p:cSld>
  <p:clrMapOvr>
    <a:masterClrMapping/>
  </p:clrMapOvr>
  <p:transition advTm="287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271464"/>
            <a:ext cx="8227423" cy="2367233"/>
          </a:xfrm>
        </p:spPr>
        <p:txBody>
          <a:bodyPr>
            <a:normAutofit fontScale="90000"/>
          </a:bodyPr>
          <a:lstStyle/>
          <a:p>
            <a:r>
              <a:rPr lang="en-PH" dirty="0" smtClean="0">
                <a:solidFill>
                  <a:schemeClr val="accent1">
                    <a:lumMod val="60000"/>
                    <a:lumOff val="40000"/>
                  </a:schemeClr>
                </a:solidFill>
                <a:latin typeface="Ravie" pitchFamily="82" charset="0"/>
              </a:rPr>
              <a:t>Control Structure</a:t>
            </a:r>
            <a:r>
              <a:rPr lang="en-PH" dirty="0" smtClean="0">
                <a:solidFill>
                  <a:schemeClr val="accent4">
                    <a:lumMod val="50000"/>
                  </a:schemeClr>
                </a:solidFill>
                <a:latin typeface="Ravie" pitchFamily="82" charset="0"/>
              </a:rPr>
              <a:t/>
            </a:r>
            <a:br>
              <a:rPr lang="en-PH" dirty="0" smtClean="0">
                <a:solidFill>
                  <a:schemeClr val="accent4">
                    <a:lumMod val="50000"/>
                  </a:schemeClr>
                </a:solidFill>
                <a:latin typeface="Ravie" pitchFamily="82" charset="0"/>
              </a:rPr>
            </a:br>
            <a:r>
              <a:rPr lang="en-PH" dirty="0" smtClean="0"/>
              <a:t>	- </a:t>
            </a:r>
            <a:r>
              <a:rPr lang="en-PH" dirty="0" smtClean="0">
                <a:solidFill>
                  <a:schemeClr val="bg2">
                    <a:lumMod val="75000"/>
                  </a:schemeClr>
                </a:solidFill>
              </a:rPr>
              <a:t>Code execution can be grouped into as  shown below. categories </a:t>
            </a:r>
            <a:br>
              <a:rPr lang="en-PH" dirty="0" smtClean="0">
                <a:solidFill>
                  <a:schemeClr val="bg2">
                    <a:lumMod val="75000"/>
                  </a:schemeClr>
                </a:solidFill>
              </a:rPr>
            </a:br>
            <a:endParaRPr lang="en-PH" dirty="0"/>
          </a:p>
        </p:txBody>
      </p:sp>
      <p:sp>
        <p:nvSpPr>
          <p:cNvPr id="5" name="Oval 4"/>
          <p:cNvSpPr/>
          <p:nvPr/>
        </p:nvSpPr>
        <p:spPr>
          <a:xfrm>
            <a:off x="418011" y="2508069"/>
            <a:ext cx="4219303" cy="28607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accent5">
                    <a:lumMod val="75000"/>
                  </a:schemeClr>
                </a:solidFill>
                <a:latin typeface="Ravie" pitchFamily="82" charset="0"/>
              </a:rPr>
              <a:t>Sequential</a:t>
            </a:r>
            <a:r>
              <a:rPr lang="en-PH" dirty="0" smtClean="0"/>
              <a:t> - </a:t>
            </a:r>
            <a:r>
              <a:rPr lang="en-PH" dirty="0" smtClean="0">
                <a:solidFill>
                  <a:schemeClr val="bg1">
                    <a:lumMod val="95000"/>
                    <a:lumOff val="5000"/>
                  </a:schemeClr>
                </a:solidFill>
              </a:rPr>
              <a:t>this one involves executing all the codes in the order in which they have been written. </a:t>
            </a:r>
          </a:p>
          <a:p>
            <a:pPr algn="ctr"/>
            <a:endParaRPr lang="en-PH" dirty="0"/>
          </a:p>
        </p:txBody>
      </p:sp>
      <p:sp>
        <p:nvSpPr>
          <p:cNvPr id="6" name="Oval 5"/>
          <p:cNvSpPr/>
          <p:nvPr/>
        </p:nvSpPr>
        <p:spPr>
          <a:xfrm>
            <a:off x="4676504" y="2651761"/>
            <a:ext cx="4258490" cy="2834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smtClean="0">
              <a:solidFill>
                <a:schemeClr val="accent5">
                  <a:lumMod val="75000"/>
                </a:schemeClr>
              </a:solidFill>
              <a:latin typeface="Ravie" pitchFamily="82" charset="0"/>
            </a:endParaRPr>
          </a:p>
          <a:p>
            <a:pPr algn="ctr"/>
            <a:r>
              <a:rPr lang="en-PH" dirty="0" smtClean="0">
                <a:solidFill>
                  <a:schemeClr val="accent5">
                    <a:lumMod val="75000"/>
                  </a:schemeClr>
                </a:solidFill>
                <a:latin typeface="Ravie" pitchFamily="82" charset="0"/>
              </a:rPr>
              <a:t>Decision</a:t>
            </a:r>
            <a:r>
              <a:rPr lang="en-PH" dirty="0" smtClean="0">
                <a:solidFill>
                  <a:schemeClr val="accent2">
                    <a:lumMod val="50000"/>
                  </a:schemeClr>
                </a:solidFill>
                <a:latin typeface="Ravie" pitchFamily="82" charset="0"/>
              </a:rPr>
              <a:t> </a:t>
            </a:r>
            <a:r>
              <a:rPr lang="en-PH" dirty="0" smtClean="0"/>
              <a:t>- </a:t>
            </a:r>
            <a:r>
              <a:rPr lang="en-PH" dirty="0" smtClean="0">
                <a:solidFill>
                  <a:schemeClr val="bg1">
                    <a:lumMod val="95000"/>
                    <a:lumOff val="5000"/>
                  </a:schemeClr>
                </a:solidFill>
              </a:rPr>
              <a:t>this one involves making a choice given a number of option. The code executed depends on the value of the condition.</a:t>
            </a:r>
          </a:p>
          <a:p>
            <a:pPr algn="ctr"/>
            <a:endParaRPr lang="en-PH" dirty="0"/>
          </a:p>
        </p:txBody>
      </p:sp>
      <p:pic>
        <p:nvPicPr>
          <p:cNvPr id="8" name="Control Structure- JUSAY269-0.wav">
            <a:hlinkClick r:id="" action="ppaction://media"/>
          </p:cNvPr>
          <p:cNvPicPr>
            <a:picLocks noRot="1" noChangeAspect="1"/>
          </p:cNvPicPr>
          <p:nvPr>
            <a:audioFile r:link="rId1"/>
          </p:nvPr>
        </p:nvPicPr>
        <p:blipFill>
          <a:blip r:embed="rId3"/>
          <a:stretch>
            <a:fillRect/>
          </a:stretch>
        </p:blipFill>
        <p:spPr>
          <a:xfrm>
            <a:off x="8696325" y="6410325"/>
            <a:ext cx="304800" cy="304800"/>
          </a:xfrm>
          <a:prstGeom prst="rect">
            <a:avLst/>
          </a:prstGeom>
        </p:spPr>
      </p:pic>
    </p:spTree>
  </p:cSld>
  <p:clrMapOvr>
    <a:masterClrMapping/>
  </p:clrMapOvr>
  <p:transition advTm="303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rot="14549">
            <a:off x="913771" y="761269"/>
            <a:ext cx="7772400" cy="5195008"/>
          </a:xfrm>
        </p:spPr>
        <p:txBody>
          <a:bodyPr>
            <a:normAutofit fontScale="90000"/>
          </a:bodyPr>
          <a:lstStyle/>
          <a:p>
            <a:pPr algn="l"/>
            <a:r>
              <a:rPr lang="en-US" altLang="zh-CN" sz="4000" b="1" dirty="0">
                <a:solidFill>
                  <a:schemeClr val="accent6">
                    <a:lumMod val="40000"/>
                    <a:lumOff val="60000"/>
                  </a:schemeClr>
                </a:solidFill>
                <a:latin typeface="Ravie" pitchFamily="82" charset="0"/>
              </a:rPr>
              <a:t>PHP IF </a:t>
            </a:r>
            <a:r>
              <a:rPr lang="en-US" altLang="zh-CN" sz="4000" b="1" dirty="0" smtClean="0">
                <a:solidFill>
                  <a:schemeClr val="accent6">
                    <a:lumMod val="40000"/>
                    <a:lumOff val="60000"/>
                  </a:schemeClr>
                </a:solidFill>
                <a:latin typeface="Ravie" pitchFamily="82" charset="0"/>
              </a:rPr>
              <a:t>Else</a:t>
            </a:r>
            <a:r>
              <a:rPr lang="en-US" altLang="zh-CN" sz="2400" b="1" dirty="0" smtClean="0">
                <a:solidFill>
                  <a:schemeClr val="accent6">
                    <a:lumMod val="40000"/>
                    <a:lumOff val="60000"/>
                  </a:schemeClr>
                </a:solidFill>
                <a:latin typeface="Ravie" pitchFamily="82" charset="0"/>
              </a:rPr>
              <a:t/>
            </a:r>
            <a:br>
              <a:rPr lang="en-US" altLang="zh-CN" sz="2400" b="1" dirty="0" smtClean="0">
                <a:solidFill>
                  <a:schemeClr val="accent6">
                    <a:lumMod val="40000"/>
                    <a:lumOff val="60000"/>
                  </a:schemeClr>
                </a:solidFill>
                <a:latin typeface="Ravie" pitchFamily="82" charset="0"/>
              </a:rPr>
            </a:br>
            <a:r>
              <a:rPr lang="en-US" altLang="zh-CN" sz="2400" b="1" dirty="0">
                <a:solidFill>
                  <a:schemeClr val="accent6">
                    <a:lumMod val="40000"/>
                    <a:lumOff val="60000"/>
                  </a:schemeClr>
                </a:solidFill>
                <a:latin typeface="Ravie" pitchFamily="82" charset="0"/>
              </a:rPr>
              <a:t/>
            </a:r>
            <a:br>
              <a:rPr lang="en-US" altLang="zh-CN" sz="2400" b="1" dirty="0">
                <a:solidFill>
                  <a:schemeClr val="accent6">
                    <a:lumMod val="40000"/>
                    <a:lumOff val="60000"/>
                  </a:schemeClr>
                </a:solidFill>
                <a:latin typeface="Ravie" pitchFamily="82" charset="0"/>
              </a:rPr>
            </a:br>
            <a:r>
              <a:rPr lang="en-US" altLang="zh-CN" sz="2700" b="1" dirty="0">
                <a:solidFill>
                  <a:schemeClr val="bg1"/>
                </a:solidFill>
              </a:rPr>
              <a:t>If… then... else is the simplest control structure. It evaluates the conditions using Boolean logic</a:t>
            </a:r>
            <a:br>
              <a:rPr lang="en-US" altLang="zh-CN" sz="2700" b="1" dirty="0">
                <a:solidFill>
                  <a:schemeClr val="bg1"/>
                </a:solidFill>
              </a:rPr>
            </a:br>
            <a:r>
              <a:rPr lang="en-US" altLang="zh-CN" sz="2700" b="1" dirty="0">
                <a:solidFill>
                  <a:schemeClr val="bg1"/>
                </a:solidFill>
              </a:rPr>
              <a:t>When to use if… then… else</a:t>
            </a:r>
            <a:br>
              <a:rPr lang="en-US" altLang="zh-CN" sz="2700" b="1" dirty="0">
                <a:solidFill>
                  <a:schemeClr val="bg1"/>
                </a:solidFill>
              </a:rPr>
            </a:br>
            <a:r>
              <a:rPr lang="en-US" altLang="zh-CN" sz="2700" b="1" dirty="0">
                <a:solidFill>
                  <a:schemeClr val="bg1"/>
                </a:solidFill>
              </a:rPr>
              <a:t>You have a block of code that should be executed only if a certain condition is true</a:t>
            </a:r>
            <a:br>
              <a:rPr lang="en-US" altLang="zh-CN" sz="2700" b="1" dirty="0">
                <a:solidFill>
                  <a:schemeClr val="bg1"/>
                </a:solidFill>
              </a:rPr>
            </a:br>
            <a:r>
              <a:rPr lang="en-US" altLang="zh-CN" sz="2700" b="1" dirty="0">
                <a:solidFill>
                  <a:schemeClr val="bg1"/>
                </a:solidFill>
              </a:rPr>
              <a:t>You have two options, and you have to select one.</a:t>
            </a:r>
            <a:br>
              <a:rPr lang="en-US" altLang="zh-CN" sz="2700" b="1" dirty="0">
                <a:solidFill>
                  <a:schemeClr val="bg1"/>
                </a:solidFill>
              </a:rPr>
            </a:br>
            <a:r>
              <a:rPr lang="en-US" altLang="zh-CN" sz="2700" b="1" dirty="0">
                <a:solidFill>
                  <a:schemeClr val="bg1"/>
                </a:solidFill>
              </a:rPr>
              <a:t>If… then… else if… is used when you have to select more than two options and you have to select one or more</a:t>
            </a:r>
            <a:r>
              <a:rPr lang="en-US" altLang="zh-CN" sz="2400" dirty="0"/>
              <a:t/>
            </a:r>
            <a:br>
              <a:rPr lang="en-US" altLang="zh-CN" sz="2400" dirty="0"/>
            </a:br>
            <a:r>
              <a:rPr lang="en-US" altLang="zh-CN" sz="2400" dirty="0"/>
              <a:t/>
            </a:r>
            <a:br>
              <a:rPr lang="en-US" altLang="zh-CN" sz="2400" dirty="0"/>
            </a:br>
            <a:endParaRPr lang="en-US" altLang="zh-CN" sz="2400" dirty="0"/>
          </a:p>
        </p:txBody>
      </p:sp>
      <p:pic>
        <p:nvPicPr>
          <p:cNvPr id="4" name="Control Structure- JUSAY256-0.wav">
            <a:hlinkClick r:id="" action="ppaction://media"/>
          </p:cNvPr>
          <p:cNvPicPr>
            <a:picLocks noRot="1" noChangeAspect="1"/>
          </p:cNvPicPr>
          <p:nvPr>
            <a:audioFile r:link="rId1"/>
          </p:nvPr>
        </p:nvPicPr>
        <p:blipFill>
          <a:blip r:embed="rId3"/>
          <a:stretch>
            <a:fillRect/>
          </a:stretch>
        </p:blipFill>
        <p:spPr>
          <a:xfrm>
            <a:off x="8696325" y="6410325"/>
            <a:ext cx="304800" cy="304800"/>
          </a:xfrm>
          <a:prstGeom prst="rect">
            <a:avLst/>
          </a:prstGeom>
        </p:spPr>
      </p:pic>
    </p:spTree>
  </p:cSld>
  <p:clrMapOvr>
    <a:masterClrMapping/>
  </p:clrMapOvr>
  <p:transition advTm="22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Content Placeholder 1048647"/>
          <p:cNvSpPr>
            <a:spLocks noGrp="1"/>
          </p:cNvSpPr>
          <p:nvPr>
            <p:ph idx="1"/>
          </p:nvPr>
        </p:nvSpPr>
        <p:spPr>
          <a:xfrm>
            <a:off x="457200" y="770709"/>
            <a:ext cx="8321040" cy="5684099"/>
          </a:xfrm>
        </p:spPr>
        <p:txBody>
          <a:bodyPr/>
          <a:lstStyle/>
          <a:p>
            <a:r>
              <a:rPr lang="en-US" altLang="zh-CN" sz="3200" b="1" dirty="0" smtClean="0">
                <a:solidFill>
                  <a:schemeClr val="bg1"/>
                </a:solidFill>
                <a:latin typeface="+mj-lt"/>
              </a:rPr>
              <a:t>Syntax The syntax for if… then… else is;</a:t>
            </a:r>
            <a:br>
              <a:rPr lang="en-US" altLang="zh-CN" sz="3200" b="1" dirty="0" smtClean="0">
                <a:solidFill>
                  <a:schemeClr val="bg1"/>
                </a:solidFill>
                <a:latin typeface="+mj-lt"/>
              </a:rPr>
            </a:br>
            <a:endParaRPr lang="en-US" b="1" dirty="0" smtClean="0">
              <a:solidFill>
                <a:schemeClr val="bg1"/>
              </a:solidFill>
              <a:latin typeface="+mj-lt"/>
            </a:endParaRPr>
          </a:p>
          <a:p>
            <a:r>
              <a:rPr lang="en-US" dirty="0" smtClean="0"/>
              <a:t>&lt;?</a:t>
            </a:r>
            <a:r>
              <a:rPr lang="en-US" dirty="0" err="1"/>
              <a:t>php</a:t>
            </a:r>
            <a:endParaRPr lang="en-US" dirty="0"/>
          </a:p>
          <a:p>
            <a:r>
              <a:rPr lang="en-US" dirty="0"/>
              <a:t>if (condition is true) {</a:t>
            </a:r>
          </a:p>
          <a:p>
            <a:r>
              <a:rPr lang="en-US" dirty="0"/>
              <a:t>block one</a:t>
            </a:r>
          </a:p>
          <a:p>
            <a:r>
              <a:rPr lang="en-US" dirty="0"/>
              <a:t>else</a:t>
            </a:r>
          </a:p>
          <a:p>
            <a:r>
              <a:rPr lang="en-US" dirty="0"/>
              <a:t>block two</a:t>
            </a:r>
          </a:p>
          <a:p>
            <a:r>
              <a:rPr lang="en-US" dirty="0"/>
              <a:t>}</a:t>
            </a:r>
          </a:p>
          <a:p>
            <a:r>
              <a:rPr lang="en-US" dirty="0"/>
              <a:t>?&gt;</a:t>
            </a:r>
          </a:p>
        </p:txBody>
      </p:sp>
      <p:pic>
        <p:nvPicPr>
          <p:cNvPr id="4" name="Control Structure- JUSAY258-0.wav">
            <a:hlinkClick r:id="" action="ppaction://media"/>
          </p:cNvPr>
          <p:cNvPicPr>
            <a:picLocks noRot="1" noChangeAspect="1"/>
          </p:cNvPicPr>
          <p:nvPr>
            <a:audioFile r:link="rId1"/>
          </p:nvPr>
        </p:nvPicPr>
        <p:blipFill>
          <a:blip r:embed="rId3"/>
          <a:stretch>
            <a:fillRect/>
          </a:stretch>
        </p:blipFill>
        <p:spPr>
          <a:xfrm>
            <a:off x="8696325" y="6410325"/>
            <a:ext cx="304800" cy="304800"/>
          </a:xfrm>
          <a:prstGeom prst="rect">
            <a:avLst/>
          </a:prstGeom>
        </p:spPr>
      </p:pic>
    </p:spTree>
  </p:cSld>
  <p:clrMapOvr>
    <a:masterClrMapping/>
  </p:clrMapOvr>
  <p:transition advTm="272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048648"/>
          <p:cNvSpPr>
            <a:spLocks noGrp="1"/>
          </p:cNvSpPr>
          <p:nvPr>
            <p:ph type="title"/>
          </p:nvPr>
        </p:nvSpPr>
        <p:spPr>
          <a:xfrm>
            <a:off x="628649" y="751121"/>
            <a:ext cx="7886700" cy="5440673"/>
          </a:xfrm>
        </p:spPr>
        <p:txBody>
          <a:bodyPr>
            <a:normAutofit/>
          </a:bodyPr>
          <a:lstStyle/>
          <a:p>
            <a:r>
              <a:rPr lang="en-US" sz="4000" b="1" dirty="0" smtClean="0">
                <a:solidFill>
                  <a:srgbClr val="FFC000"/>
                </a:solidFill>
                <a:latin typeface="Ravie" pitchFamily="82" charset="0"/>
              </a:rPr>
              <a:t>HERE,</a:t>
            </a:r>
            <a:br>
              <a:rPr lang="en-US" sz="4000" b="1" dirty="0" smtClean="0">
                <a:solidFill>
                  <a:srgbClr val="FFC000"/>
                </a:solidFill>
                <a:latin typeface="Ravie" pitchFamily="82" charset="0"/>
              </a:rPr>
            </a:br>
            <a:r>
              <a:rPr lang="en-US" sz="2222" dirty="0"/>
              <a:t/>
            </a:r>
            <a:br>
              <a:rPr lang="en-US" sz="2222" dirty="0"/>
            </a:br>
            <a:r>
              <a:rPr lang="en-US" sz="3200" b="1" dirty="0">
                <a:solidFill>
                  <a:schemeClr val="bg1"/>
                </a:solidFill>
              </a:rPr>
              <a:t>“if (condition is true)” is the control structure</a:t>
            </a:r>
            <a:br>
              <a:rPr lang="en-US" sz="3200" b="1" dirty="0">
                <a:solidFill>
                  <a:schemeClr val="bg1"/>
                </a:solidFill>
              </a:rPr>
            </a:br>
            <a:r>
              <a:rPr lang="en-US" sz="3200" b="1" dirty="0">
                <a:solidFill>
                  <a:schemeClr val="bg1"/>
                </a:solidFill>
              </a:rPr>
              <a:t>“block one” is the code to be executed if the condition is true</a:t>
            </a:r>
            <a:br>
              <a:rPr lang="en-US" sz="3200" b="1" dirty="0">
                <a:solidFill>
                  <a:schemeClr val="bg1"/>
                </a:solidFill>
              </a:rPr>
            </a:br>
            <a:r>
              <a:rPr lang="en-US" sz="3200" b="1" dirty="0">
                <a:solidFill>
                  <a:schemeClr val="bg1"/>
                </a:solidFill>
              </a:rPr>
              <a:t>{…else…} is the fallback if the condition is false</a:t>
            </a:r>
            <a:br>
              <a:rPr lang="en-US" sz="3200" b="1" dirty="0">
                <a:solidFill>
                  <a:schemeClr val="bg1"/>
                </a:solidFill>
              </a:rPr>
            </a:br>
            <a:r>
              <a:rPr lang="en-US" sz="3200" b="1" dirty="0">
                <a:solidFill>
                  <a:schemeClr val="bg1"/>
                </a:solidFill>
              </a:rPr>
              <a:t>“block two” is the block of code executed if the condition is false</a:t>
            </a:r>
            <a:r>
              <a:rPr lang="en-US" sz="3200" dirty="0"/>
              <a:t/>
            </a:r>
            <a:br>
              <a:rPr lang="en-US" sz="3200" dirty="0"/>
            </a:br>
            <a:endParaRPr lang="en-US" sz="3200" dirty="0"/>
          </a:p>
        </p:txBody>
      </p:sp>
      <p:pic>
        <p:nvPicPr>
          <p:cNvPr id="4" name="Control Structure- JUSAY259-0.wav">
            <a:hlinkClick r:id="" action="ppaction://media"/>
          </p:cNvPr>
          <p:cNvPicPr>
            <a:picLocks noRot="1" noChangeAspect="1"/>
          </p:cNvPicPr>
          <p:nvPr>
            <a:audioFile r:link="rId1"/>
          </p:nvPr>
        </p:nvPicPr>
        <p:blipFill>
          <a:blip r:embed="rId3"/>
          <a:stretch>
            <a:fillRect/>
          </a:stretch>
        </p:blipFill>
        <p:spPr>
          <a:xfrm>
            <a:off x="8696325" y="6410325"/>
            <a:ext cx="304800" cy="304800"/>
          </a:xfrm>
          <a:prstGeom prst="rect">
            <a:avLst/>
          </a:prstGeom>
        </p:spPr>
      </p:pic>
    </p:spTree>
  </p:cSld>
  <p:clrMapOvr>
    <a:masterClrMapping/>
  </p:clrMapOvr>
  <p:transition advTm="182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76055"/>
            <a:ext cx="8229600" cy="2018506"/>
          </a:xfrm>
        </p:spPr>
        <p:txBody>
          <a:bodyPr>
            <a:normAutofit/>
          </a:bodyPr>
          <a:lstStyle/>
          <a:p>
            <a:r>
              <a:rPr lang="en-US" sz="3200" b="1" dirty="0" smtClean="0">
                <a:solidFill>
                  <a:srgbClr val="00B0F0"/>
                </a:solidFill>
                <a:latin typeface="Aharoni" pitchFamily="2" charset="-79"/>
                <a:cs typeface="Aharoni" pitchFamily="2" charset="-79"/>
              </a:rPr>
              <a:t>How it works The flow chart shown below illustrates how the if then… else control structure works</a:t>
            </a:r>
            <a:endParaRPr lang="en-PH" sz="3200" b="1" dirty="0">
              <a:solidFill>
                <a:srgbClr val="00B0F0"/>
              </a:solidFill>
              <a:latin typeface="Aharoni" pitchFamily="2" charset="-79"/>
              <a:cs typeface="Aharoni" pitchFamily="2" charset="-79"/>
            </a:endParaRPr>
          </a:p>
        </p:txBody>
      </p:sp>
      <p:pic>
        <p:nvPicPr>
          <p:cNvPr id="1027" name="Picture 3" descr="E:\Screenshot_20210525-175038 (2).png"/>
          <p:cNvPicPr>
            <a:picLocks noChangeAspect="1" noChangeArrowheads="1"/>
          </p:cNvPicPr>
          <p:nvPr/>
        </p:nvPicPr>
        <p:blipFill>
          <a:blip r:embed="rId3"/>
          <a:srcRect/>
          <a:stretch>
            <a:fillRect/>
          </a:stretch>
        </p:blipFill>
        <p:spPr bwMode="auto">
          <a:xfrm>
            <a:off x="901336" y="2181497"/>
            <a:ext cx="7485017" cy="4324077"/>
          </a:xfrm>
          <a:prstGeom prst="rect">
            <a:avLst/>
          </a:prstGeom>
          <a:noFill/>
        </p:spPr>
      </p:pic>
      <p:pic>
        <p:nvPicPr>
          <p:cNvPr id="5" name="Control Structure- JUSAY267-0.wav">
            <a:hlinkClick r:id="" action="ppaction://media"/>
          </p:cNvPr>
          <p:cNvPicPr>
            <a:picLocks noRot="1" noChangeAspect="1"/>
          </p:cNvPicPr>
          <p:nvPr>
            <a:audioFile r:link="rId1"/>
          </p:nvPr>
        </p:nvPicPr>
        <p:blipFill>
          <a:blip r:embed="rId4"/>
          <a:stretch>
            <a:fillRect/>
          </a:stretch>
        </p:blipFill>
        <p:spPr>
          <a:xfrm>
            <a:off x="8696325" y="6410325"/>
            <a:ext cx="304800" cy="304800"/>
          </a:xfrm>
          <a:prstGeom prst="rect">
            <a:avLst/>
          </a:prstGeom>
        </p:spPr>
      </p:pic>
    </p:spTree>
  </p:cSld>
  <p:clrMapOvr>
    <a:masterClrMapping/>
  </p:clrMapOvr>
  <p:transition advTm="213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048650"/>
          <p:cNvSpPr>
            <a:spLocks noGrp="1"/>
          </p:cNvSpPr>
          <p:nvPr>
            <p:ph type="title"/>
          </p:nvPr>
        </p:nvSpPr>
        <p:spPr>
          <a:xfrm>
            <a:off x="628650" y="365126"/>
            <a:ext cx="7886700" cy="6104348"/>
          </a:xfrm>
        </p:spPr>
        <p:txBody>
          <a:bodyPr>
            <a:normAutofit fontScale="90000"/>
          </a:bodyPr>
          <a:lstStyle/>
          <a:p>
            <a:r>
              <a:rPr lang="en-US" sz="2800" b="1" dirty="0" smtClean="0">
                <a:solidFill>
                  <a:srgbClr val="92D050"/>
                </a:solidFill>
              </a:rPr>
              <a:t>Let’s see this in action The code below uses “if… then… else” to determine the larger value between two numbers.</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&lt;?</a:t>
            </a:r>
            <a:r>
              <a:rPr lang="en-US" sz="2800" b="1" dirty="0" err="1">
                <a:solidFill>
                  <a:schemeClr val="bg1"/>
                </a:solidFill>
              </a:rPr>
              <a:t>php</a:t>
            </a:r>
            <a:r>
              <a:rPr lang="en-US" sz="2800" b="1" dirty="0">
                <a:solidFill>
                  <a:schemeClr val="bg1"/>
                </a:solidFill>
              </a:rPr>
              <a:t/>
            </a:r>
            <a:br>
              <a:rPr lang="en-US" sz="2800" b="1" dirty="0">
                <a:solidFill>
                  <a:schemeClr val="bg1"/>
                </a:solidFill>
              </a:rPr>
            </a:br>
            <a:r>
              <a:rPr lang="en-US" sz="2800" b="1" dirty="0">
                <a:solidFill>
                  <a:schemeClr val="bg1"/>
                </a:solidFill>
              </a:rPr>
              <a:t>$</a:t>
            </a:r>
            <a:r>
              <a:rPr lang="en-US" sz="2800" b="1" dirty="0" err="1">
                <a:solidFill>
                  <a:schemeClr val="bg1"/>
                </a:solidFill>
              </a:rPr>
              <a:t>first_number</a:t>
            </a:r>
            <a:r>
              <a:rPr lang="en-US" sz="2800" b="1" dirty="0">
                <a:solidFill>
                  <a:schemeClr val="bg1"/>
                </a:solidFill>
              </a:rPr>
              <a:t> = 7;</a:t>
            </a:r>
            <a:br>
              <a:rPr lang="en-US" sz="2800" b="1" dirty="0">
                <a:solidFill>
                  <a:schemeClr val="bg1"/>
                </a:solidFill>
              </a:rPr>
            </a:br>
            <a:r>
              <a:rPr lang="en-US" sz="2800" b="1" dirty="0">
                <a:solidFill>
                  <a:schemeClr val="bg1"/>
                </a:solidFill>
              </a:rPr>
              <a:t>$</a:t>
            </a:r>
            <a:r>
              <a:rPr lang="en-US" sz="2800" b="1" dirty="0" err="1">
                <a:solidFill>
                  <a:schemeClr val="bg1"/>
                </a:solidFill>
              </a:rPr>
              <a:t>second_number</a:t>
            </a:r>
            <a:r>
              <a:rPr lang="en-US" sz="2800" b="1" dirty="0">
                <a:solidFill>
                  <a:schemeClr val="bg1"/>
                </a:solidFill>
              </a:rPr>
              <a:t> = 21;</a:t>
            </a:r>
            <a:br>
              <a:rPr lang="en-US" sz="2800" b="1" dirty="0">
                <a:solidFill>
                  <a:schemeClr val="bg1"/>
                </a:solidFill>
              </a:rPr>
            </a:br>
            <a:r>
              <a:rPr lang="en-US" sz="2800" b="1" dirty="0">
                <a:solidFill>
                  <a:schemeClr val="bg1"/>
                </a:solidFill>
              </a:rPr>
              <a:t>if ($</a:t>
            </a:r>
            <a:r>
              <a:rPr lang="en-US" sz="2800" b="1" dirty="0" err="1">
                <a:solidFill>
                  <a:schemeClr val="bg1"/>
                </a:solidFill>
              </a:rPr>
              <a:t>first_number</a:t>
            </a:r>
            <a:r>
              <a:rPr lang="en-US" sz="2800" b="1" dirty="0">
                <a:solidFill>
                  <a:schemeClr val="bg1"/>
                </a:solidFill>
              </a:rPr>
              <a:t> &gt; $</a:t>
            </a:r>
            <a:r>
              <a:rPr lang="en-US" sz="2800" b="1" dirty="0" err="1">
                <a:solidFill>
                  <a:schemeClr val="bg1"/>
                </a:solidFill>
              </a:rPr>
              <a:t>second_number</a:t>
            </a:r>
            <a:r>
              <a:rPr lang="en-US" sz="2800" b="1" dirty="0">
                <a:solidFill>
                  <a:schemeClr val="bg1"/>
                </a:solidFill>
              </a:rPr>
              <a:t>){</a:t>
            </a:r>
            <a:br>
              <a:rPr lang="en-US" sz="2800" b="1" dirty="0">
                <a:solidFill>
                  <a:schemeClr val="bg1"/>
                </a:solidFill>
              </a:rPr>
            </a:br>
            <a:r>
              <a:rPr lang="en-US" sz="2800" b="1" dirty="0">
                <a:solidFill>
                  <a:schemeClr val="bg1"/>
                </a:solidFill>
              </a:rPr>
              <a:t>echo "$</a:t>
            </a:r>
            <a:r>
              <a:rPr lang="en-US" sz="2800" b="1" dirty="0" err="1">
                <a:solidFill>
                  <a:schemeClr val="bg1"/>
                </a:solidFill>
              </a:rPr>
              <a:t>first_number</a:t>
            </a:r>
            <a:r>
              <a:rPr lang="en-US" sz="2800" b="1" dirty="0">
                <a:solidFill>
                  <a:schemeClr val="bg1"/>
                </a:solidFill>
              </a:rPr>
              <a:t> is greater than $</a:t>
            </a:r>
            <a:r>
              <a:rPr lang="en-US" sz="2800" b="1" dirty="0" err="1">
                <a:solidFill>
                  <a:schemeClr val="bg1"/>
                </a:solidFill>
              </a:rPr>
              <a:t>second_number</a:t>
            </a:r>
            <a:r>
              <a:rPr lang="en-US" sz="2800" b="1" dirty="0">
                <a:solidFill>
                  <a:schemeClr val="bg1"/>
                </a:solidFill>
              </a:rPr>
              <a:t>";</a:t>
            </a:r>
            <a:br>
              <a:rPr lang="en-US" sz="2800" b="1" dirty="0">
                <a:solidFill>
                  <a:schemeClr val="bg1"/>
                </a:solidFill>
              </a:rPr>
            </a:br>
            <a:r>
              <a:rPr lang="en-US" sz="2800" b="1" dirty="0">
                <a:solidFill>
                  <a:schemeClr val="bg1"/>
                </a:solidFill>
              </a:rPr>
              <a:t>}else{</a:t>
            </a:r>
            <a:br>
              <a:rPr lang="en-US" sz="2800" b="1" dirty="0">
                <a:solidFill>
                  <a:schemeClr val="bg1"/>
                </a:solidFill>
              </a:rPr>
            </a:br>
            <a:r>
              <a:rPr lang="en-US" sz="2800" b="1" dirty="0">
                <a:solidFill>
                  <a:schemeClr val="bg1"/>
                </a:solidFill>
              </a:rPr>
              <a:t>echo "$</a:t>
            </a:r>
            <a:r>
              <a:rPr lang="en-US" sz="2800" b="1" dirty="0" err="1">
                <a:solidFill>
                  <a:schemeClr val="bg1"/>
                </a:solidFill>
              </a:rPr>
              <a:t>second_number</a:t>
            </a:r>
            <a:r>
              <a:rPr lang="en-US" sz="2800" b="1" dirty="0">
                <a:solidFill>
                  <a:schemeClr val="bg1"/>
                </a:solidFill>
              </a:rPr>
              <a:t> is greater than $</a:t>
            </a:r>
            <a:r>
              <a:rPr lang="en-US" sz="2800" b="1" dirty="0" err="1">
                <a:solidFill>
                  <a:schemeClr val="bg1"/>
                </a:solidFill>
              </a:rPr>
              <a:t>first_number</a:t>
            </a:r>
            <a:r>
              <a:rPr lang="en-US" sz="2800" b="1" dirty="0">
                <a:solidFill>
                  <a:schemeClr val="bg1"/>
                </a:solidFill>
              </a:rPr>
              <a:t>";</a:t>
            </a:r>
            <a:br>
              <a:rPr lang="en-US" sz="2800" b="1" dirty="0">
                <a:solidFill>
                  <a:schemeClr val="bg1"/>
                </a:solidFill>
              </a:rPr>
            </a:br>
            <a:r>
              <a:rPr lang="en-US" sz="2800" b="1" dirty="0">
                <a:solidFill>
                  <a:schemeClr val="bg1"/>
                </a:solidFill>
              </a:rPr>
              <a:t>}</a:t>
            </a:r>
            <a:br>
              <a:rPr lang="en-US" sz="2800" b="1" dirty="0">
                <a:solidFill>
                  <a:schemeClr val="bg1"/>
                </a:solidFill>
              </a:rPr>
            </a:br>
            <a:r>
              <a:rPr lang="en-US" sz="2800" b="1" dirty="0">
                <a:solidFill>
                  <a:schemeClr val="bg1"/>
                </a:solidFill>
              </a:rPr>
              <a:t>?&gt;</a:t>
            </a:r>
          </a:p>
        </p:txBody>
      </p:sp>
      <p:pic>
        <p:nvPicPr>
          <p:cNvPr id="4" name="Control Structure- JUSAY261-0.wav">
            <a:hlinkClick r:id="" action="ppaction://media"/>
          </p:cNvPr>
          <p:cNvPicPr>
            <a:picLocks noRot="1" noChangeAspect="1"/>
          </p:cNvPicPr>
          <p:nvPr>
            <a:audioFile r:link="rId1"/>
          </p:nvPr>
        </p:nvPicPr>
        <p:blipFill>
          <a:blip r:embed="rId3"/>
          <a:stretch>
            <a:fillRect/>
          </a:stretch>
        </p:blipFill>
        <p:spPr>
          <a:xfrm>
            <a:off x="8696325" y="6410325"/>
            <a:ext cx="304800" cy="304800"/>
          </a:xfrm>
          <a:prstGeom prst="rect">
            <a:avLst/>
          </a:prstGeom>
        </p:spPr>
      </p:pic>
    </p:spTree>
  </p:cSld>
  <p:clrMapOvr>
    <a:masterClrMapping/>
  </p:clrMapOvr>
  <p:transition advTm="235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048651"/>
          <p:cNvSpPr>
            <a:spLocks noGrp="1"/>
          </p:cNvSpPr>
          <p:nvPr>
            <p:ph type="title"/>
          </p:nvPr>
        </p:nvSpPr>
        <p:spPr>
          <a:xfrm>
            <a:off x="720474" y="258318"/>
            <a:ext cx="7886700" cy="6298083"/>
          </a:xfrm>
        </p:spPr>
        <p:txBody>
          <a:bodyPr>
            <a:normAutofit/>
          </a:bodyPr>
          <a:lstStyle/>
          <a:p>
            <a:r>
              <a:rPr lang="en-US" sz="4000" b="1" dirty="0">
                <a:solidFill>
                  <a:schemeClr val="accent5">
                    <a:lumMod val="60000"/>
                    <a:lumOff val="40000"/>
                  </a:schemeClr>
                </a:solidFill>
                <a:latin typeface="Ravie" pitchFamily="82" charset="0"/>
              </a:rPr>
              <a:t>PHP Switch </a:t>
            </a:r>
            <a:r>
              <a:rPr lang="en-US" sz="4000" b="1" dirty="0" smtClean="0">
                <a:solidFill>
                  <a:schemeClr val="accent5">
                    <a:lumMod val="60000"/>
                    <a:lumOff val="40000"/>
                  </a:schemeClr>
                </a:solidFill>
                <a:latin typeface="Ravie" pitchFamily="82" charset="0"/>
              </a:rPr>
              <a:t>Case</a:t>
            </a:r>
            <a:r>
              <a:rPr lang="en-US" sz="3200" b="1" dirty="0" smtClean="0">
                <a:solidFill>
                  <a:schemeClr val="accent5">
                    <a:lumMod val="60000"/>
                    <a:lumOff val="40000"/>
                  </a:schemeClr>
                </a:solidFill>
                <a:latin typeface="Ravie" pitchFamily="82" charset="0"/>
              </a:rPr>
              <a:t/>
            </a:r>
            <a:br>
              <a:rPr lang="en-US" sz="3200" b="1" dirty="0" smtClean="0">
                <a:solidFill>
                  <a:schemeClr val="accent5">
                    <a:lumMod val="60000"/>
                    <a:lumOff val="40000"/>
                  </a:schemeClr>
                </a:solidFill>
                <a:latin typeface="Ravie" pitchFamily="82" charset="0"/>
              </a:rPr>
            </a:br>
            <a:r>
              <a:rPr lang="en-US" sz="3200" dirty="0"/>
              <a:t/>
            </a:r>
            <a:br>
              <a:rPr lang="en-US" sz="3200" dirty="0"/>
            </a:br>
            <a:r>
              <a:rPr lang="en-US" sz="3200" b="1" dirty="0">
                <a:solidFill>
                  <a:schemeClr val="bg2">
                    <a:lumMod val="20000"/>
                    <a:lumOff val="80000"/>
                  </a:schemeClr>
                </a:solidFill>
              </a:rPr>
              <a:t>Switch… case is similar to the if then… else control structure.</a:t>
            </a:r>
            <a:br>
              <a:rPr lang="en-US" sz="3200" b="1" dirty="0">
                <a:solidFill>
                  <a:schemeClr val="bg2">
                    <a:lumMod val="20000"/>
                    <a:lumOff val="80000"/>
                  </a:schemeClr>
                </a:solidFill>
              </a:rPr>
            </a:br>
            <a:r>
              <a:rPr lang="en-US" sz="3200" b="1" dirty="0">
                <a:solidFill>
                  <a:schemeClr val="bg2">
                    <a:lumMod val="20000"/>
                    <a:lumOff val="80000"/>
                  </a:schemeClr>
                </a:solidFill>
              </a:rPr>
              <a:t>It only executes a single block of code depending on the value of the condition.</a:t>
            </a:r>
            <a:br>
              <a:rPr lang="en-US" sz="3200" b="1" dirty="0">
                <a:solidFill>
                  <a:schemeClr val="bg2">
                    <a:lumMod val="20000"/>
                    <a:lumOff val="80000"/>
                  </a:schemeClr>
                </a:solidFill>
              </a:rPr>
            </a:br>
            <a:r>
              <a:rPr lang="en-US" sz="3200" b="1" dirty="0">
                <a:solidFill>
                  <a:schemeClr val="bg2">
                    <a:lumMod val="20000"/>
                    <a:lumOff val="80000"/>
                  </a:schemeClr>
                </a:solidFill>
              </a:rPr>
              <a:t>If no condition has been met then the default block of code is executed.</a:t>
            </a:r>
            <a:r>
              <a:rPr lang="en-US" sz="3200" dirty="0"/>
              <a:t/>
            </a:r>
            <a:br>
              <a:rPr lang="en-US" sz="3200" dirty="0"/>
            </a:br>
            <a:endParaRPr lang="en-US" sz="3200" dirty="0"/>
          </a:p>
        </p:txBody>
      </p:sp>
      <p:pic>
        <p:nvPicPr>
          <p:cNvPr id="4" name="Control Structure- JUSAY262-0.wav">
            <a:hlinkClick r:id="" action="ppaction://media"/>
          </p:cNvPr>
          <p:cNvPicPr>
            <a:picLocks noRot="1" noChangeAspect="1"/>
          </p:cNvPicPr>
          <p:nvPr>
            <a:audioFile r:link="rId1"/>
          </p:nvPr>
        </p:nvPicPr>
        <p:blipFill>
          <a:blip r:embed="rId3"/>
          <a:stretch>
            <a:fillRect/>
          </a:stretch>
        </p:blipFill>
        <p:spPr>
          <a:xfrm>
            <a:off x="8696325" y="6410325"/>
            <a:ext cx="304800" cy="304800"/>
          </a:xfrm>
          <a:prstGeom prst="rect">
            <a:avLst/>
          </a:prstGeom>
        </p:spPr>
      </p:pic>
    </p:spTree>
  </p:cSld>
  <p:clrMapOvr>
    <a:masterClrMapping/>
  </p:clrMapOvr>
  <p:transition advTm="173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37</TotalTime>
  <Words>157</Words>
  <Application>WPS Office</Application>
  <PresentationFormat>On-screen Show (4:3)</PresentationFormat>
  <Paragraphs>26</Paragraphs>
  <Slides>15</Slides>
  <Notes>0</Notes>
  <HiddenSlides>0</HiddenSlides>
  <MMClips>15</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Verve</vt:lpstr>
      <vt:lpstr>Slide 1</vt:lpstr>
      <vt:lpstr>Present By:            Jusayan, Juvelyn s.                          BSIT-2A </vt:lpstr>
      <vt:lpstr>Control Structure  - Code execution can be grouped into as  shown below. categories  </vt:lpstr>
      <vt:lpstr>PHP IF Else  If… then... else is the simplest control structure. It evaluates the conditions using Boolean logic When to use if… then… else You have a block of code that should be executed only if a certain condition is true You have two options, and you have to select one. If… then… else if… is used when you have to select more than two options and you have to select one or more  </vt:lpstr>
      <vt:lpstr>Slide 5</vt:lpstr>
      <vt:lpstr>HERE,  “if (condition is true)” is the control structure “block one” is the code to be executed if the condition is true {…else…} is the fallback if the condition is false “block two” is the block of code executed if the condition is false </vt:lpstr>
      <vt:lpstr>How it works The flow chart shown below illustrates how the if then… else control structure works</vt:lpstr>
      <vt:lpstr>Let’s see this in action The code below uses “if… then… else” to determine the larger value between two numbers.  &lt;?php $first_number = 7; $second_number = 21; if ($first_number &gt; $second_number){ echo "$first_number is greater than $second_number"; }else{ echo "$second_number is greater than $first_number"; } ?&gt;</vt:lpstr>
      <vt:lpstr>PHP Switch Case  Switch… case is similar to the if then… else control structure. It only executes a single block of code depending on the value of the condition. If no condition has been met then the default block of code is executed. </vt:lpstr>
      <vt:lpstr> It has the following basic syntax.  &lt;?php switch(condition){ case value: //block of code to be executed break; case value2: //block of code to be executed break; default: //default block code break; } ?&gt;</vt:lpstr>
      <vt:lpstr>HERE,  “switch(…){…}” is the control structure block code “case value: case…” are the blocks of code to be executed depending on the value of the condition “default:” is the block of code to be executed when no value matches with the condition </vt:lpstr>
      <vt:lpstr>How it works The flow chart shown below illustrates how the switch control structure works</vt:lpstr>
      <vt:lpstr>The code below uses the switch control structure to display a message depending on the day of the week. &lt;?php $today = "wednesday"; switch($today){ case "sunday": echo "pray for us sinners."; break; case "wednesday": echo "ladies night, take her out for dinner"; break; case "saturday": echo "take care as you go out tonight."; break; default: echo "have a nice day at work"; break; } ?&gt;</vt:lpstr>
      <vt:lpstr>Control structures are used to control the execution of the program The if then... else is when you have more than route block of code to execute depending on the value of the condition Switch… case is used to when you have a number of block codes, and you only have to execute one of them depending on the value of the set case.</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Structure  - Code execution can be grouped into as  shown below. categories  </dc:title>
  <dc:creator>Flare P1</dc:creator>
  <cp:lastModifiedBy>Jin Vibs</cp:lastModifiedBy>
  <cp:revision>6</cp:revision>
  <dcterms:created xsi:type="dcterms:W3CDTF">2015-05-11T17:30:45Z</dcterms:created>
  <dcterms:modified xsi:type="dcterms:W3CDTF">2021-06-17T11:10:08Z</dcterms:modified>
</cp:coreProperties>
</file>