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8"/>
  </p:notesMasterIdLst>
  <p:sldIdLst>
    <p:sldId id="256" r:id="rId2"/>
    <p:sldId id="257" r:id="rId3"/>
    <p:sldId id="258" r:id="rId4"/>
    <p:sldId id="260" r:id="rId5"/>
    <p:sldId id="278" r:id="rId6"/>
    <p:sldId id="259" r:id="rId7"/>
    <p:sldId id="261" r:id="rId8"/>
    <p:sldId id="262" r:id="rId9"/>
    <p:sldId id="263" r:id="rId10"/>
    <p:sldId id="279" r:id="rId11"/>
    <p:sldId id="264" r:id="rId12"/>
    <p:sldId id="265" r:id="rId13"/>
    <p:sldId id="266" r:id="rId14"/>
    <p:sldId id="267" r:id="rId15"/>
    <p:sldId id="268" r:id="rId16"/>
    <p:sldId id="269" r:id="rId17"/>
    <p:sldId id="271" r:id="rId18"/>
    <p:sldId id="270" r:id="rId19"/>
    <p:sldId id="272" r:id="rId20"/>
    <p:sldId id="273" r:id="rId21"/>
    <p:sldId id="274" r:id="rId22"/>
    <p:sldId id="275" r:id="rId23"/>
    <p:sldId id="280" r:id="rId24"/>
    <p:sldId id="281" r:id="rId25"/>
    <p:sldId id="276"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900"/>
    <a:srgbClr val="B4066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46" d="100"/>
          <a:sy n="46" d="100"/>
        </p:scale>
        <p:origin x="-2064" y="-57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72C10A-9B5E-4457-A212-80EA4DDB095C}" type="datetimeFigureOut">
              <a:rPr lang="en-US" smtClean="0"/>
              <a:t>5/26/2021</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80E558-4EAE-4DE1-8837-92B51750D587}" type="slidenum">
              <a:rPr lang="en-PH" smtClean="0"/>
              <a:t>‹#›</a:t>
            </a:fld>
            <a:endParaRPr lang="en-P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PH" dirty="0"/>
          </a:p>
        </p:txBody>
      </p:sp>
      <p:sp>
        <p:nvSpPr>
          <p:cNvPr id="4" name="Slide Number Placeholder 3"/>
          <p:cNvSpPr>
            <a:spLocks noGrp="1"/>
          </p:cNvSpPr>
          <p:nvPr>
            <p:ph type="sldNum" sz="quarter" idx="10"/>
          </p:nvPr>
        </p:nvSpPr>
        <p:spPr/>
        <p:txBody>
          <a:bodyPr/>
          <a:lstStyle/>
          <a:p>
            <a:fld id="{3380E558-4EAE-4DE1-8837-92B51750D587}" type="slidenum">
              <a:rPr lang="en-PH" smtClean="0"/>
              <a:t>6</a:t>
            </a:fld>
            <a:endParaRPr lang="en-PH"/>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3FBCE76-A011-4285-8914-8A277C3192E5}" type="datetimeFigureOut">
              <a:rPr lang="en-US" smtClean="0"/>
              <a:pPr/>
              <a:t>5/26/2021</a:t>
            </a:fld>
            <a:endParaRPr lang="en-PH"/>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PH"/>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74EB03E-A3C2-4CC5-8A18-1C9EF80D6107}" type="slidenum">
              <a:rPr lang="en-PH" smtClean="0"/>
              <a:pPr/>
              <a:t>‹#›</a:t>
            </a:fld>
            <a:endParaRPr lang="en-PH"/>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FBCE76-A011-4285-8914-8A277C3192E5}" type="datetimeFigureOut">
              <a:rPr lang="en-US" smtClean="0"/>
              <a:pPr/>
              <a:t>5/26/2021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74EB03E-A3C2-4CC5-8A18-1C9EF80D6107}" type="slidenum">
              <a:rPr lang="en-PH" smtClean="0"/>
              <a:pPr/>
              <a:t>‹#›</a:t>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FBCE76-A011-4285-8914-8A277C3192E5}" type="datetimeFigureOut">
              <a:rPr lang="en-US" smtClean="0"/>
              <a:pPr/>
              <a:t>5/26/2021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174EB03E-A3C2-4CC5-8A18-1C9EF80D6107}" type="slidenum">
              <a:rPr lang="en-PH" smtClean="0"/>
              <a:pPr/>
              <a:t>‹#›</a:t>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3FBCE76-A011-4285-8914-8A277C3192E5}" type="datetimeFigureOut">
              <a:rPr lang="en-US" smtClean="0"/>
              <a:pPr/>
              <a:t>5/26/2021</a:t>
            </a:fld>
            <a:endParaRPr lang="en-PH"/>
          </a:p>
        </p:txBody>
      </p:sp>
      <p:sp>
        <p:nvSpPr>
          <p:cNvPr id="9" name="Slide Number Placeholder 8"/>
          <p:cNvSpPr>
            <a:spLocks noGrp="1"/>
          </p:cNvSpPr>
          <p:nvPr>
            <p:ph type="sldNum" sz="quarter" idx="15"/>
          </p:nvPr>
        </p:nvSpPr>
        <p:spPr/>
        <p:txBody>
          <a:bodyPr rtlCol="0"/>
          <a:lstStyle/>
          <a:p>
            <a:fld id="{174EB03E-A3C2-4CC5-8A18-1C9EF80D6107}" type="slidenum">
              <a:rPr lang="en-PH" smtClean="0"/>
              <a:pPr/>
              <a:t>‹#›</a:t>
            </a:fld>
            <a:endParaRPr lang="en-PH"/>
          </a:p>
        </p:txBody>
      </p:sp>
      <p:sp>
        <p:nvSpPr>
          <p:cNvPr id="10" name="Footer Placeholder 9"/>
          <p:cNvSpPr>
            <a:spLocks noGrp="1"/>
          </p:cNvSpPr>
          <p:nvPr>
            <p:ph type="ftr" sz="quarter" idx="16"/>
          </p:nvPr>
        </p:nvSpPr>
        <p:spPr/>
        <p:txBody>
          <a:bodyPr rtlCol="0"/>
          <a:lstStyle/>
          <a:p>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3FBCE76-A011-4285-8914-8A277C3192E5}" type="datetimeFigureOut">
              <a:rPr lang="en-US" smtClean="0"/>
              <a:pPr/>
              <a:t>5/26/2021</a:t>
            </a:fld>
            <a:endParaRPr lang="en-PH"/>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PH"/>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74EB03E-A3C2-4CC5-8A18-1C9EF80D6107}" type="slidenum">
              <a:rPr lang="en-PH" smtClean="0"/>
              <a:pPr/>
              <a:t>‹#›</a:t>
            </a:fld>
            <a:endParaRPr lang="en-PH"/>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3FBCE76-A011-4285-8914-8A277C3192E5}" type="datetimeFigureOut">
              <a:rPr lang="en-US" smtClean="0"/>
              <a:pPr/>
              <a:t>5/26/2021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174EB03E-A3C2-4CC5-8A18-1C9EF80D6107}" type="slidenum">
              <a:rPr lang="en-PH" smtClean="0"/>
              <a:pPr/>
              <a:t>‹#›</a:t>
            </a:fld>
            <a:endParaRPr lang="en-PH"/>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3FBCE76-A011-4285-8914-8A277C3192E5}" type="datetimeFigureOut">
              <a:rPr lang="en-US" smtClean="0"/>
              <a:pPr/>
              <a:t>5/26/2021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174EB03E-A3C2-4CC5-8A18-1C9EF80D6107}" type="slidenum">
              <a:rPr lang="en-PH" smtClean="0"/>
              <a:pPr/>
              <a:t>‹#›</a:t>
            </a:fld>
            <a:endParaRPr lang="en-PH"/>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3FBCE76-A011-4285-8914-8A277C3192E5}" type="datetimeFigureOut">
              <a:rPr lang="en-US" smtClean="0"/>
              <a:pPr/>
              <a:t>5/26/2021</a:t>
            </a:fld>
            <a:endParaRPr lang="en-PH"/>
          </a:p>
        </p:txBody>
      </p:sp>
      <p:sp>
        <p:nvSpPr>
          <p:cNvPr id="7" name="Slide Number Placeholder 6"/>
          <p:cNvSpPr>
            <a:spLocks noGrp="1"/>
          </p:cNvSpPr>
          <p:nvPr>
            <p:ph type="sldNum" sz="quarter" idx="11"/>
          </p:nvPr>
        </p:nvSpPr>
        <p:spPr/>
        <p:txBody>
          <a:bodyPr rtlCol="0"/>
          <a:lstStyle/>
          <a:p>
            <a:fld id="{174EB03E-A3C2-4CC5-8A18-1C9EF80D6107}" type="slidenum">
              <a:rPr lang="en-PH" smtClean="0"/>
              <a:pPr/>
              <a:t>‹#›</a:t>
            </a:fld>
            <a:endParaRPr lang="en-PH"/>
          </a:p>
        </p:txBody>
      </p:sp>
      <p:sp>
        <p:nvSpPr>
          <p:cNvPr id="8" name="Footer Placeholder 7"/>
          <p:cNvSpPr>
            <a:spLocks noGrp="1"/>
          </p:cNvSpPr>
          <p:nvPr>
            <p:ph type="ftr" sz="quarter" idx="12"/>
          </p:nvPr>
        </p:nvSpPr>
        <p:spPr/>
        <p:txBody>
          <a:bodyPr rtlCol="0"/>
          <a:lstStyle/>
          <a:p>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BCE76-A011-4285-8914-8A277C3192E5}" type="datetimeFigureOut">
              <a:rPr lang="en-US" smtClean="0"/>
              <a:pPr/>
              <a:t>5/26/2021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174EB03E-A3C2-4CC5-8A18-1C9EF80D6107}" type="slidenum">
              <a:rPr lang="en-PH" smtClean="0"/>
              <a:pPr/>
              <a:t>‹#›</a:t>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3FBCE76-A011-4285-8914-8A277C3192E5}" type="datetimeFigureOut">
              <a:rPr lang="en-US" smtClean="0"/>
              <a:pPr/>
              <a:t>5/26/2021</a:t>
            </a:fld>
            <a:endParaRPr lang="en-PH"/>
          </a:p>
        </p:txBody>
      </p:sp>
      <p:sp>
        <p:nvSpPr>
          <p:cNvPr id="22" name="Slide Number Placeholder 21"/>
          <p:cNvSpPr>
            <a:spLocks noGrp="1"/>
          </p:cNvSpPr>
          <p:nvPr>
            <p:ph type="sldNum" sz="quarter" idx="15"/>
          </p:nvPr>
        </p:nvSpPr>
        <p:spPr/>
        <p:txBody>
          <a:bodyPr rtlCol="0"/>
          <a:lstStyle/>
          <a:p>
            <a:fld id="{174EB03E-A3C2-4CC5-8A18-1C9EF80D6107}" type="slidenum">
              <a:rPr lang="en-PH" smtClean="0"/>
              <a:pPr/>
              <a:t>‹#›</a:t>
            </a:fld>
            <a:endParaRPr lang="en-PH"/>
          </a:p>
        </p:txBody>
      </p:sp>
      <p:sp>
        <p:nvSpPr>
          <p:cNvPr id="23" name="Footer Placeholder 22"/>
          <p:cNvSpPr>
            <a:spLocks noGrp="1"/>
          </p:cNvSpPr>
          <p:nvPr>
            <p:ph type="ftr" sz="quarter" idx="16"/>
          </p:nvPr>
        </p:nvSpPr>
        <p:spPr/>
        <p:txBody>
          <a:bodyPr rtlCol="0"/>
          <a:lstStyle/>
          <a:p>
            <a:endParaRPr lang="en-PH"/>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3FBCE76-A011-4285-8914-8A277C3192E5}" type="datetimeFigureOut">
              <a:rPr lang="en-US" smtClean="0"/>
              <a:pPr/>
              <a:t>5/26/2021</a:t>
            </a:fld>
            <a:endParaRPr lang="en-PH"/>
          </a:p>
        </p:txBody>
      </p:sp>
      <p:sp>
        <p:nvSpPr>
          <p:cNvPr id="18" name="Slide Number Placeholder 17"/>
          <p:cNvSpPr>
            <a:spLocks noGrp="1"/>
          </p:cNvSpPr>
          <p:nvPr>
            <p:ph type="sldNum" sz="quarter" idx="11"/>
          </p:nvPr>
        </p:nvSpPr>
        <p:spPr/>
        <p:txBody>
          <a:bodyPr rtlCol="0"/>
          <a:lstStyle/>
          <a:p>
            <a:fld id="{174EB03E-A3C2-4CC5-8A18-1C9EF80D6107}" type="slidenum">
              <a:rPr lang="en-PH" smtClean="0"/>
              <a:pPr/>
              <a:t>‹#›</a:t>
            </a:fld>
            <a:endParaRPr lang="en-PH"/>
          </a:p>
        </p:txBody>
      </p:sp>
      <p:sp>
        <p:nvSpPr>
          <p:cNvPr id="21" name="Footer Placeholder 20"/>
          <p:cNvSpPr>
            <a:spLocks noGrp="1"/>
          </p:cNvSpPr>
          <p:nvPr>
            <p:ph type="ftr" sz="quarter" idx="12"/>
          </p:nvPr>
        </p:nvSpPr>
        <p:spPr/>
        <p:txBody>
          <a:bodyPr rtlCol="0"/>
          <a:lstStyle/>
          <a:p>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3FBCE76-A011-4285-8914-8A277C3192E5}" type="datetimeFigureOut">
              <a:rPr lang="en-US" smtClean="0"/>
              <a:pPr/>
              <a:t>5/26/2021</a:t>
            </a:fld>
            <a:endParaRPr lang="en-PH"/>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PH"/>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74EB03E-A3C2-4CC5-8A18-1C9EF80D6107}" type="slidenum">
              <a:rPr lang="en-PH" smtClean="0"/>
              <a:pPr/>
              <a:t>‹#›</a:t>
            </a:fld>
            <a:endParaRPr lang="en-PH"/>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304800"/>
            <a:ext cx="6324600" cy="1295400"/>
          </a:xfrm>
          <a:solidFill>
            <a:schemeClr val="tx1">
              <a:lumMod val="40000"/>
              <a:lumOff val="60000"/>
            </a:schemeClr>
          </a:solidFill>
          <a:ln w="76200">
            <a:solidFill>
              <a:schemeClr val="tx1"/>
            </a:solidFill>
          </a:ln>
          <a:effectLst>
            <a:glow rad="228600">
              <a:schemeClr val="accent3">
                <a:satMod val="175000"/>
                <a:alpha val="40000"/>
              </a:schemeClr>
            </a:glow>
          </a:effectLst>
        </p:spPr>
        <p:txBody>
          <a:bodyPr>
            <a:normAutofit/>
          </a:bodyPr>
          <a:lstStyle/>
          <a:p>
            <a:pPr algn="ctr"/>
            <a:r>
              <a:rPr lang="en-PH" sz="6000" dirty="0" smtClean="0">
                <a:solidFill>
                  <a:schemeClr val="bg2">
                    <a:lumMod val="50000"/>
                  </a:schemeClr>
                </a:solidFill>
                <a:latin typeface="Ravie" pitchFamily="82" charset="0"/>
              </a:rPr>
              <a:t>L</a:t>
            </a:r>
            <a:r>
              <a:rPr lang="en-PH" sz="6000" dirty="0" smtClean="0">
                <a:solidFill>
                  <a:srgbClr val="C00000"/>
                </a:solidFill>
                <a:latin typeface="Ravie" pitchFamily="82" charset="0"/>
              </a:rPr>
              <a:t>O</a:t>
            </a:r>
            <a:r>
              <a:rPr lang="en-PH" sz="6000" dirty="0" smtClean="0">
                <a:solidFill>
                  <a:schemeClr val="bg1">
                    <a:lumMod val="75000"/>
                  </a:schemeClr>
                </a:solidFill>
                <a:latin typeface="Ravie" pitchFamily="82" charset="0"/>
              </a:rPr>
              <a:t>O</a:t>
            </a:r>
            <a:r>
              <a:rPr lang="en-PH" sz="6000" dirty="0" smtClean="0">
                <a:solidFill>
                  <a:srgbClr val="002060"/>
                </a:solidFill>
                <a:latin typeface="Ravie" pitchFamily="82" charset="0"/>
              </a:rPr>
              <a:t>P</a:t>
            </a:r>
            <a:r>
              <a:rPr lang="en-PH" sz="6000" dirty="0" smtClean="0">
                <a:latin typeface="Ravie" pitchFamily="82" charset="0"/>
              </a:rPr>
              <a:t>S</a:t>
            </a:r>
            <a:endParaRPr lang="en-PH" sz="6000" dirty="0">
              <a:latin typeface="Ravie" pitchFamily="82" charset="0"/>
            </a:endParaRPr>
          </a:p>
        </p:txBody>
      </p:sp>
      <p:sp>
        <p:nvSpPr>
          <p:cNvPr id="4" name="TextBox 3"/>
          <p:cNvSpPr txBox="1"/>
          <p:nvPr/>
        </p:nvSpPr>
        <p:spPr>
          <a:xfrm>
            <a:off x="1905000" y="2209800"/>
            <a:ext cx="6172200" cy="1200329"/>
          </a:xfrm>
          <a:prstGeom prst="rect">
            <a:avLst/>
          </a:prstGeom>
          <a:solidFill>
            <a:srgbClr val="0C0900"/>
          </a:solidFill>
        </p:spPr>
        <p:txBody>
          <a:bodyPr wrap="square" rtlCol="0">
            <a:spAutoFit/>
          </a:bodyPr>
          <a:lstStyle/>
          <a:p>
            <a:r>
              <a:rPr lang="en-PH" sz="3600" dirty="0" smtClean="0">
                <a:solidFill>
                  <a:srgbClr val="00B0F0"/>
                </a:solidFill>
                <a:latin typeface="AR CHRISTY" pitchFamily="2" charset="0"/>
              </a:rPr>
              <a:t>Present To: </a:t>
            </a:r>
          </a:p>
          <a:p>
            <a:r>
              <a:rPr lang="en-PH" dirty="0"/>
              <a:t>	</a:t>
            </a:r>
            <a:r>
              <a:rPr lang="en-PH" dirty="0" smtClean="0"/>
              <a:t> </a:t>
            </a:r>
            <a:r>
              <a:rPr lang="en-PH" sz="3600" dirty="0" smtClean="0">
                <a:solidFill>
                  <a:srgbClr val="B4066E"/>
                </a:solidFill>
                <a:latin typeface="AR DARLING" pitchFamily="2" charset="0"/>
              </a:rPr>
              <a:t>Mr. NITURA, JASON</a:t>
            </a:r>
            <a:endParaRPr lang="en-PH" sz="3600" dirty="0">
              <a:solidFill>
                <a:srgbClr val="B4066E"/>
              </a:solidFill>
              <a:latin typeface="AR DARLING" pitchFamily="2" charset="0"/>
            </a:endParaRPr>
          </a:p>
        </p:txBody>
      </p:sp>
      <p:sp>
        <p:nvSpPr>
          <p:cNvPr id="6" name="TextBox 5"/>
          <p:cNvSpPr txBox="1"/>
          <p:nvPr/>
        </p:nvSpPr>
        <p:spPr>
          <a:xfrm>
            <a:off x="2514600" y="4092476"/>
            <a:ext cx="6400800" cy="2308324"/>
          </a:xfrm>
          <a:prstGeom prst="rect">
            <a:avLst/>
          </a:prstGeom>
          <a:solidFill>
            <a:srgbClr val="0C0900"/>
          </a:solidFill>
        </p:spPr>
        <p:txBody>
          <a:bodyPr wrap="square" rtlCol="0">
            <a:spAutoFit/>
          </a:bodyPr>
          <a:lstStyle/>
          <a:p>
            <a:r>
              <a:rPr lang="en-PH" sz="3600" dirty="0" smtClean="0">
                <a:solidFill>
                  <a:schemeClr val="bg2"/>
                </a:solidFill>
                <a:latin typeface="AR CHRISTY" pitchFamily="2" charset="0"/>
              </a:rPr>
              <a:t>Present BY: </a:t>
            </a:r>
          </a:p>
          <a:p>
            <a:r>
              <a:rPr lang="en-PH" dirty="0" smtClean="0"/>
              <a:t>              </a:t>
            </a:r>
            <a:r>
              <a:rPr lang="en-PH" sz="3600" dirty="0" smtClean="0">
                <a:solidFill>
                  <a:schemeClr val="accent1"/>
                </a:solidFill>
                <a:latin typeface="AR DARLING" pitchFamily="2" charset="0"/>
              </a:rPr>
              <a:t>JUSAYAN, JUVELYN S.</a:t>
            </a:r>
          </a:p>
          <a:p>
            <a:r>
              <a:rPr lang="en-PH" sz="3600" dirty="0">
                <a:solidFill>
                  <a:schemeClr val="accent1"/>
                </a:solidFill>
                <a:latin typeface="AR DARLING" pitchFamily="2" charset="0"/>
              </a:rPr>
              <a:t>	</a:t>
            </a:r>
            <a:r>
              <a:rPr lang="en-PH" sz="3600" dirty="0" smtClean="0">
                <a:solidFill>
                  <a:schemeClr val="accent1"/>
                </a:solidFill>
                <a:latin typeface="AR DARLING" pitchFamily="2" charset="0"/>
              </a:rPr>
              <a:t>	   </a:t>
            </a:r>
            <a:r>
              <a:rPr lang="en-PH" sz="3600" dirty="0" smtClean="0">
                <a:solidFill>
                  <a:schemeClr val="tx2">
                    <a:lumMod val="60000"/>
                    <a:lumOff val="40000"/>
                  </a:schemeClr>
                </a:solidFill>
                <a:latin typeface="AR DARLING" pitchFamily="2" charset="0"/>
              </a:rPr>
              <a:t>BSIT-2A</a:t>
            </a:r>
          </a:p>
          <a:p>
            <a:r>
              <a:rPr lang="en-PH" sz="3600" dirty="0">
                <a:solidFill>
                  <a:schemeClr val="accent1"/>
                </a:solidFill>
                <a:latin typeface="AR DARLING" pitchFamily="2" charset="0"/>
              </a:rPr>
              <a:t>	</a:t>
            </a:r>
            <a:r>
              <a:rPr lang="en-PH" sz="3600" dirty="0" smtClean="0">
                <a:solidFill>
                  <a:schemeClr val="accent1"/>
                </a:solidFill>
                <a:latin typeface="AR DARLING" pitchFamily="2" charset="0"/>
              </a:rPr>
              <a:t>		</a:t>
            </a:r>
            <a:endParaRPr lang="en-PH" sz="3600" dirty="0">
              <a:solidFill>
                <a:schemeClr val="accent1"/>
              </a:solidFill>
              <a:latin typeface="AR DARLING"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Screenshot_20210525-213049 (2).png"/>
          <p:cNvPicPr>
            <a:picLocks noChangeAspect="1" noChangeArrowheads="1"/>
          </p:cNvPicPr>
          <p:nvPr/>
        </p:nvPicPr>
        <p:blipFill>
          <a:blip r:embed="rId2"/>
          <a:srcRect/>
          <a:stretch>
            <a:fillRect/>
          </a:stretch>
        </p:blipFill>
        <p:spPr bwMode="auto">
          <a:xfrm>
            <a:off x="2133600" y="85725"/>
            <a:ext cx="6858000" cy="661987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0"/>
            <a:ext cx="6858000" cy="6858000"/>
          </a:xfrm>
          <a:solidFill>
            <a:schemeClr val="accent2">
              <a:lumMod val="60000"/>
              <a:lumOff val="40000"/>
            </a:schemeClr>
          </a:solidFill>
        </p:spPr>
        <p:txBody>
          <a:bodyPr>
            <a:normAutofit/>
          </a:bodyPr>
          <a:lstStyle/>
          <a:p>
            <a:endParaRPr lang="en-US" sz="4000" dirty="0" smtClean="0">
              <a:solidFill>
                <a:schemeClr val="accent1">
                  <a:lumMod val="50000"/>
                </a:schemeClr>
              </a:solidFill>
            </a:endParaRPr>
          </a:p>
          <a:p>
            <a:endParaRPr lang="en-US" sz="4000" dirty="0" smtClean="0">
              <a:solidFill>
                <a:schemeClr val="accent1">
                  <a:lumMod val="50000"/>
                </a:schemeClr>
              </a:solidFill>
            </a:endParaRPr>
          </a:p>
          <a:p>
            <a:r>
              <a:rPr lang="en-US" sz="4800" dirty="0" smtClean="0">
                <a:solidFill>
                  <a:schemeClr val="accent1">
                    <a:lumMod val="50000"/>
                  </a:schemeClr>
                </a:solidFill>
                <a:latin typeface="Algerian" pitchFamily="82" charset="0"/>
              </a:rPr>
              <a:t>Syntax</a:t>
            </a:r>
          </a:p>
          <a:p>
            <a:r>
              <a:rPr lang="en-US" sz="4000" dirty="0" smtClean="0">
                <a:solidFill>
                  <a:schemeClr val="accent1">
                    <a:lumMod val="50000"/>
                  </a:schemeClr>
                </a:solidFill>
              </a:rPr>
              <a:t/>
            </a:r>
            <a:br>
              <a:rPr lang="en-US" sz="4000" dirty="0" smtClean="0">
                <a:solidFill>
                  <a:schemeClr val="accent1">
                    <a:lumMod val="50000"/>
                  </a:schemeClr>
                </a:solidFill>
              </a:rPr>
            </a:br>
            <a:r>
              <a:rPr lang="en-US" sz="4000" dirty="0" smtClean="0">
                <a:solidFill>
                  <a:schemeClr val="accent1">
                    <a:lumMod val="50000"/>
                  </a:schemeClr>
                </a:solidFill>
              </a:rPr>
              <a:t>while (condition) {</a:t>
            </a:r>
            <a:br>
              <a:rPr lang="en-US" sz="4000" dirty="0" smtClean="0">
                <a:solidFill>
                  <a:schemeClr val="accent1">
                    <a:lumMod val="50000"/>
                  </a:schemeClr>
                </a:solidFill>
              </a:rPr>
            </a:br>
            <a:r>
              <a:rPr lang="en-US" sz="4000" dirty="0" smtClean="0">
                <a:solidFill>
                  <a:schemeClr val="accent1">
                    <a:lumMod val="50000"/>
                  </a:schemeClr>
                </a:solidFill>
              </a:rPr>
              <a:t>   code to be executed;</a:t>
            </a:r>
            <a:br>
              <a:rPr lang="en-US" sz="4000" dirty="0" smtClean="0">
                <a:solidFill>
                  <a:schemeClr val="accent1">
                    <a:lumMod val="50000"/>
                  </a:schemeClr>
                </a:solidFill>
              </a:rPr>
            </a:br>
            <a:r>
              <a:rPr lang="en-US" sz="4000" dirty="0" smtClean="0">
                <a:solidFill>
                  <a:schemeClr val="accent1">
                    <a:lumMod val="50000"/>
                  </a:schemeClr>
                </a:solidFill>
              </a:rPr>
              <a:t>}</a:t>
            </a:r>
            <a:endParaRPr lang="en-PH" sz="4000" dirty="0">
              <a:solidFill>
                <a:schemeClr val="accent1">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0"/>
            <a:ext cx="6858000" cy="6858000"/>
          </a:xfrm>
          <a:solidFill>
            <a:schemeClr val="accent1">
              <a:lumMod val="75000"/>
            </a:schemeClr>
          </a:solidFill>
        </p:spPr>
        <p:txBody>
          <a:bodyPr/>
          <a:lstStyle/>
          <a:p>
            <a:endParaRPr lang="en-US" sz="4800" dirty="0" smtClean="0">
              <a:solidFill>
                <a:schemeClr val="accent1">
                  <a:lumMod val="20000"/>
                  <a:lumOff val="80000"/>
                </a:schemeClr>
              </a:solidFill>
              <a:latin typeface="Algerian" pitchFamily="82" charset="0"/>
            </a:endParaRPr>
          </a:p>
          <a:p>
            <a:r>
              <a:rPr lang="en-US" sz="4800" dirty="0" smtClean="0">
                <a:solidFill>
                  <a:schemeClr val="accent1">
                    <a:lumMod val="20000"/>
                    <a:lumOff val="80000"/>
                  </a:schemeClr>
                </a:solidFill>
                <a:latin typeface="Algerian" pitchFamily="82" charset="0"/>
              </a:rPr>
              <a:t>Example</a:t>
            </a:r>
          </a:p>
          <a:p>
            <a:r>
              <a:rPr lang="en-US" dirty="0" smtClean="0"/>
              <a:t/>
            </a:r>
            <a:br>
              <a:rPr lang="en-US" dirty="0" smtClean="0"/>
            </a:br>
            <a:r>
              <a:rPr lang="en-US" sz="3600" dirty="0" smtClean="0">
                <a:solidFill>
                  <a:srgbClr val="00B0F0"/>
                </a:solidFill>
              </a:rPr>
              <a:t>This example decrements a variable value on each iteration of the loop and the counter increments until it reaches 10 when the evaluation is false and the loop ends.</a:t>
            </a:r>
            <a:endParaRPr lang="en-PH" sz="3600" dirty="0">
              <a:solidFill>
                <a:srgbClr val="00B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0"/>
            <a:ext cx="6858000" cy="6858000"/>
          </a:xfrm>
          <a:solidFill>
            <a:schemeClr val="bg2">
              <a:lumMod val="60000"/>
              <a:lumOff val="40000"/>
            </a:schemeClr>
          </a:solidFill>
        </p:spPr>
        <p:txBody>
          <a:bodyPr>
            <a:normAutofit/>
          </a:bodyPr>
          <a:lstStyle/>
          <a:p>
            <a:r>
              <a:rPr lang="en-US" sz="2400" dirty="0" smtClean="0"/>
              <a:t>&lt;html&gt;</a:t>
            </a:r>
            <a:br>
              <a:rPr lang="en-US" sz="2400" dirty="0" smtClean="0"/>
            </a:br>
            <a:r>
              <a:rPr lang="en-US" sz="2400" dirty="0" smtClean="0"/>
              <a:t>   &lt;body&gt;</a:t>
            </a:r>
            <a:br>
              <a:rPr lang="en-US" sz="2400" dirty="0" smtClean="0"/>
            </a:br>
            <a:r>
              <a:rPr lang="en-US" sz="2400" dirty="0" smtClean="0"/>
              <a:t>   </a:t>
            </a:r>
            <a:br>
              <a:rPr lang="en-US" sz="2400" dirty="0" smtClean="0"/>
            </a:br>
            <a:r>
              <a:rPr lang="en-US" sz="2400" dirty="0" smtClean="0"/>
              <a:t>      &lt;?</a:t>
            </a:r>
            <a:r>
              <a:rPr lang="en-US" sz="2400" dirty="0" err="1" smtClean="0"/>
              <a:t>php</a:t>
            </a:r>
            <a:r>
              <a:rPr lang="en-US" sz="2400" dirty="0" smtClean="0"/>
              <a:t/>
            </a:r>
            <a:br>
              <a:rPr lang="en-US" sz="2400" dirty="0" smtClean="0"/>
            </a:br>
            <a:r>
              <a:rPr lang="en-US" sz="2400" dirty="0" smtClean="0"/>
              <a:t>         $</a:t>
            </a:r>
            <a:r>
              <a:rPr lang="en-US" sz="2400" dirty="0" err="1" smtClean="0"/>
              <a:t>i</a:t>
            </a:r>
            <a:r>
              <a:rPr lang="en-US" sz="2400" dirty="0" smtClean="0"/>
              <a:t> = 0;</a:t>
            </a:r>
            <a:br>
              <a:rPr lang="en-US" sz="2400" dirty="0" smtClean="0"/>
            </a:br>
            <a:r>
              <a:rPr lang="en-US" sz="2400" dirty="0" smtClean="0"/>
              <a:t>         $num = 50;</a:t>
            </a:r>
            <a:br>
              <a:rPr lang="en-US" sz="2400" dirty="0" smtClean="0"/>
            </a:br>
            <a:r>
              <a:rPr lang="en-US" sz="2400" dirty="0" smtClean="0"/>
              <a:t>         </a:t>
            </a:r>
            <a:br>
              <a:rPr lang="en-US" sz="2400" dirty="0" smtClean="0"/>
            </a:br>
            <a:r>
              <a:rPr lang="en-US" sz="2400" dirty="0" smtClean="0"/>
              <a:t>         while( $</a:t>
            </a:r>
            <a:r>
              <a:rPr lang="en-US" sz="2400" dirty="0" err="1" smtClean="0"/>
              <a:t>i</a:t>
            </a:r>
            <a:r>
              <a:rPr lang="en-US" sz="2400" dirty="0" smtClean="0"/>
              <a:t> &lt; 10) {</a:t>
            </a:r>
            <a:br>
              <a:rPr lang="en-US" sz="2400" dirty="0" smtClean="0"/>
            </a:br>
            <a:r>
              <a:rPr lang="en-US" sz="2400" dirty="0" smtClean="0"/>
              <a:t>            $num--;</a:t>
            </a:r>
            <a:br>
              <a:rPr lang="en-US" sz="2400" dirty="0" smtClean="0"/>
            </a:br>
            <a:r>
              <a:rPr lang="en-US" sz="2400" dirty="0" smtClean="0"/>
              <a:t>            $</a:t>
            </a:r>
            <a:r>
              <a:rPr lang="en-US" sz="2400" dirty="0" err="1" smtClean="0"/>
              <a:t>i</a:t>
            </a:r>
            <a:r>
              <a:rPr lang="en-US" sz="2400" dirty="0" smtClean="0"/>
              <a:t>++;</a:t>
            </a:r>
            <a:br>
              <a:rPr lang="en-US" sz="2400" dirty="0" smtClean="0"/>
            </a:br>
            <a:r>
              <a:rPr lang="en-US" sz="2400" dirty="0" smtClean="0"/>
              <a:t>         }</a:t>
            </a:r>
            <a:br>
              <a:rPr lang="en-US" sz="2400" dirty="0" smtClean="0"/>
            </a:br>
            <a:r>
              <a:rPr lang="en-US" sz="2400" dirty="0" smtClean="0"/>
              <a:t>         </a:t>
            </a:r>
            <a:br>
              <a:rPr lang="en-US" sz="2400" dirty="0" smtClean="0"/>
            </a:br>
            <a:r>
              <a:rPr lang="en-US" sz="2400" dirty="0" smtClean="0"/>
              <a:t>         echo ("Loop stopped at </a:t>
            </a:r>
            <a:r>
              <a:rPr lang="en-US" sz="2400" dirty="0" err="1" smtClean="0"/>
              <a:t>i</a:t>
            </a:r>
            <a:r>
              <a:rPr lang="en-US" sz="2400" dirty="0" smtClean="0"/>
              <a:t> = $</a:t>
            </a:r>
            <a:r>
              <a:rPr lang="en-US" sz="2400" dirty="0" err="1" smtClean="0"/>
              <a:t>i</a:t>
            </a:r>
            <a:r>
              <a:rPr lang="en-US" sz="2400" dirty="0" smtClean="0"/>
              <a:t> and num = $num" );</a:t>
            </a:r>
            <a:br>
              <a:rPr lang="en-US" sz="2400" dirty="0" smtClean="0"/>
            </a:br>
            <a:r>
              <a:rPr lang="en-US" sz="2400" dirty="0" smtClean="0"/>
              <a:t>      ?&gt;</a:t>
            </a:r>
            <a:br>
              <a:rPr lang="en-US" sz="2400" dirty="0" smtClean="0"/>
            </a:br>
            <a:r>
              <a:rPr lang="en-US" sz="2400" dirty="0" smtClean="0"/>
              <a:t>      </a:t>
            </a:r>
            <a:br>
              <a:rPr lang="en-US" sz="2400" dirty="0" smtClean="0"/>
            </a:br>
            <a:r>
              <a:rPr lang="en-US" sz="2400" dirty="0" smtClean="0"/>
              <a:t>   &lt;/body&gt;</a:t>
            </a:r>
            <a:br>
              <a:rPr lang="en-US" sz="2400" dirty="0" smtClean="0"/>
            </a:br>
            <a:r>
              <a:rPr lang="en-US" sz="2400" dirty="0" smtClean="0"/>
              <a:t>&lt;/html&gt;</a:t>
            </a:r>
            <a:endParaRPr lang="en-PH"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0"/>
            <a:ext cx="6858000" cy="6858000"/>
          </a:xfrm>
          <a:solidFill>
            <a:srgbClr val="00B050"/>
          </a:solidFill>
        </p:spPr>
        <p:txBody>
          <a:bodyPr>
            <a:normAutofit/>
          </a:bodyPr>
          <a:lstStyle/>
          <a:p>
            <a:r>
              <a:rPr lang="en-US" sz="4800" dirty="0" smtClean="0">
                <a:solidFill>
                  <a:srgbClr val="0C0900"/>
                </a:solidFill>
              </a:rPr>
              <a:t>The do...while loop statement</a:t>
            </a:r>
            <a:br>
              <a:rPr lang="en-US" sz="4800" dirty="0" smtClean="0">
                <a:solidFill>
                  <a:srgbClr val="0C0900"/>
                </a:solidFill>
              </a:rPr>
            </a:br>
            <a:r>
              <a:rPr lang="en-US" sz="4800" dirty="0" smtClean="0">
                <a:solidFill>
                  <a:srgbClr val="0C0900"/>
                </a:solidFill>
              </a:rPr>
              <a:t>The do...while statement will execute a block of code at least once - it then will repeat the loop as long as a condition is true.</a:t>
            </a:r>
            <a:endParaRPr lang="en-PH" sz="4800" dirty="0">
              <a:solidFill>
                <a:srgbClr val="0C09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90800" y="2971800"/>
            <a:ext cx="6172200" cy="3479322"/>
          </a:xfrm>
        </p:spPr>
        <p:txBody>
          <a:bodyPr>
            <a:normAutofit lnSpcReduction="10000"/>
          </a:bodyPr>
          <a:lstStyle/>
          <a:p>
            <a:r>
              <a:rPr lang="en-US" sz="4000" dirty="0" smtClean="0">
                <a:solidFill>
                  <a:schemeClr val="bg2">
                    <a:lumMod val="60000"/>
                    <a:lumOff val="40000"/>
                  </a:schemeClr>
                </a:solidFill>
                <a:effectLst>
                  <a:outerShdw blurRad="38100" dist="38100" dir="2700000" algn="tl">
                    <a:srgbClr val="000000">
                      <a:alpha val="43137"/>
                    </a:srgbClr>
                  </a:outerShdw>
                </a:effectLst>
                <a:latin typeface="Algerian" pitchFamily="82" charset="0"/>
              </a:rPr>
              <a:t>Syntax</a:t>
            </a:r>
          </a:p>
          <a:p>
            <a:r>
              <a:rPr lang="en-US" sz="4000" dirty="0" smtClean="0"/>
              <a:t/>
            </a:r>
            <a:br>
              <a:rPr lang="en-US" sz="4000" dirty="0" smtClean="0"/>
            </a:br>
            <a:r>
              <a:rPr lang="en-US" sz="4000" dirty="0" smtClean="0"/>
              <a:t>do {</a:t>
            </a:r>
            <a:br>
              <a:rPr lang="en-US" sz="4000" dirty="0" smtClean="0"/>
            </a:br>
            <a:r>
              <a:rPr lang="en-US" sz="4000" dirty="0" smtClean="0"/>
              <a:t>   code to be executed;</a:t>
            </a:r>
            <a:br>
              <a:rPr lang="en-US" sz="4000" dirty="0" smtClean="0"/>
            </a:br>
            <a:r>
              <a:rPr lang="en-US" sz="4000" dirty="0" smtClean="0"/>
              <a:t>}</a:t>
            </a:r>
            <a:br>
              <a:rPr lang="en-US" sz="4000" dirty="0" smtClean="0"/>
            </a:br>
            <a:r>
              <a:rPr lang="en-US" sz="4000" dirty="0" smtClean="0"/>
              <a:t>while (condition);</a:t>
            </a:r>
            <a:endParaRPr lang="en-PH"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0"/>
            <a:ext cx="6858000" cy="6858000"/>
          </a:xfrm>
          <a:solidFill>
            <a:srgbClr val="0C0900"/>
          </a:solidFill>
        </p:spPr>
        <p:txBody>
          <a:bodyPr/>
          <a:lstStyle/>
          <a:p>
            <a:r>
              <a:rPr lang="en-US" sz="4800" dirty="0" smtClean="0">
                <a:latin typeface="Algerian" pitchFamily="82" charset="0"/>
              </a:rPr>
              <a:t>Example</a:t>
            </a:r>
          </a:p>
          <a:p>
            <a:r>
              <a:rPr lang="en-US" dirty="0" smtClean="0"/>
              <a:t/>
            </a:r>
            <a:br>
              <a:rPr lang="en-US" dirty="0" smtClean="0"/>
            </a:br>
            <a:r>
              <a:rPr lang="en-US" sz="4000" dirty="0" smtClean="0">
                <a:solidFill>
                  <a:schemeClr val="bg2">
                    <a:lumMod val="60000"/>
                    <a:lumOff val="40000"/>
                  </a:schemeClr>
                </a:solidFill>
              </a:rPr>
              <a:t>The following example will increment the value of </a:t>
            </a:r>
            <a:r>
              <a:rPr lang="en-US" sz="4000" dirty="0" err="1" smtClean="0">
                <a:solidFill>
                  <a:schemeClr val="bg2">
                    <a:lumMod val="60000"/>
                    <a:lumOff val="40000"/>
                  </a:schemeClr>
                </a:solidFill>
              </a:rPr>
              <a:t>i</a:t>
            </a:r>
            <a:r>
              <a:rPr lang="en-US" sz="4000" dirty="0" smtClean="0">
                <a:solidFill>
                  <a:schemeClr val="bg2">
                    <a:lumMod val="60000"/>
                    <a:lumOff val="40000"/>
                  </a:schemeClr>
                </a:solidFill>
              </a:rPr>
              <a:t> at least once, and it will continue incrementing the variable </a:t>
            </a:r>
            <a:r>
              <a:rPr lang="en-US" sz="4000" dirty="0" err="1" smtClean="0">
                <a:solidFill>
                  <a:schemeClr val="bg2">
                    <a:lumMod val="60000"/>
                    <a:lumOff val="40000"/>
                  </a:schemeClr>
                </a:solidFill>
              </a:rPr>
              <a:t>i</a:t>
            </a:r>
            <a:r>
              <a:rPr lang="en-US" sz="4000" dirty="0" smtClean="0">
                <a:solidFill>
                  <a:schemeClr val="bg2">
                    <a:lumMod val="60000"/>
                    <a:lumOff val="40000"/>
                  </a:schemeClr>
                </a:solidFill>
              </a:rPr>
              <a:t> as long as it has a value of less than 10 −</a:t>
            </a:r>
            <a:endParaRPr lang="en-PH" sz="4000" dirty="0">
              <a:solidFill>
                <a:schemeClr val="bg2">
                  <a:lumMod val="60000"/>
                  <a:lumOff val="40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0" y="0"/>
            <a:ext cx="6858000" cy="6858000"/>
          </a:xfrm>
          <a:solidFill>
            <a:schemeClr val="tx1">
              <a:lumMod val="75000"/>
            </a:schemeClr>
          </a:solidFill>
        </p:spPr>
        <p:txBody>
          <a:bodyPr>
            <a:normAutofit/>
          </a:bodyPr>
          <a:lstStyle/>
          <a:p>
            <a:r>
              <a:rPr lang="en-US" sz="2400" dirty="0" smtClean="0"/>
              <a:t>html&gt;</a:t>
            </a:r>
            <a:br>
              <a:rPr lang="en-US" sz="2400" dirty="0" smtClean="0"/>
            </a:br>
            <a:r>
              <a:rPr lang="en-US" sz="2400" dirty="0" smtClean="0"/>
              <a:t>   &lt;body&gt;</a:t>
            </a:r>
            <a:br>
              <a:rPr lang="en-US" sz="2400" dirty="0" smtClean="0"/>
            </a:br>
            <a:r>
              <a:rPr lang="en-US" sz="2400" dirty="0" smtClean="0"/>
              <a:t>   </a:t>
            </a:r>
            <a:br>
              <a:rPr lang="en-US" sz="2400" dirty="0" smtClean="0"/>
            </a:br>
            <a:r>
              <a:rPr lang="en-US" sz="2400" dirty="0" smtClean="0"/>
              <a:t>      &lt;?</a:t>
            </a:r>
            <a:r>
              <a:rPr lang="en-US" sz="2400" dirty="0" err="1" smtClean="0"/>
              <a:t>php</a:t>
            </a:r>
            <a:r>
              <a:rPr lang="en-US" sz="2400" dirty="0" smtClean="0"/>
              <a:t/>
            </a:r>
            <a:br>
              <a:rPr lang="en-US" sz="2400" dirty="0" smtClean="0"/>
            </a:br>
            <a:r>
              <a:rPr lang="en-US" sz="2400" dirty="0" smtClean="0"/>
              <a:t>         $</a:t>
            </a:r>
            <a:r>
              <a:rPr lang="en-US" sz="2400" dirty="0" err="1" smtClean="0"/>
              <a:t>i</a:t>
            </a:r>
            <a:r>
              <a:rPr lang="en-US" sz="2400" dirty="0" smtClean="0"/>
              <a:t> = 0;</a:t>
            </a:r>
            <a:br>
              <a:rPr lang="en-US" sz="2400" dirty="0" smtClean="0"/>
            </a:br>
            <a:r>
              <a:rPr lang="en-US" sz="2400" dirty="0" smtClean="0"/>
              <a:t>         $num = 0;</a:t>
            </a:r>
            <a:br>
              <a:rPr lang="en-US" sz="2400" dirty="0" smtClean="0"/>
            </a:br>
            <a:r>
              <a:rPr lang="en-US" sz="2400" dirty="0" smtClean="0"/>
              <a:t>         </a:t>
            </a:r>
            <a:br>
              <a:rPr lang="en-US" sz="2400" dirty="0" smtClean="0"/>
            </a:br>
            <a:r>
              <a:rPr lang="en-US" sz="2400" dirty="0" smtClean="0"/>
              <a:t>         do {</a:t>
            </a:r>
            <a:br>
              <a:rPr lang="en-US" sz="2400" dirty="0" smtClean="0"/>
            </a:br>
            <a:r>
              <a:rPr lang="en-US" sz="2400" dirty="0" smtClean="0"/>
              <a:t>            $</a:t>
            </a:r>
            <a:r>
              <a:rPr lang="en-US" sz="2400" dirty="0" err="1" smtClean="0"/>
              <a:t>i</a:t>
            </a:r>
            <a:r>
              <a:rPr lang="en-US" sz="2400" dirty="0" smtClean="0"/>
              <a:t>++;</a:t>
            </a:r>
            <a:br>
              <a:rPr lang="en-US" sz="2400" dirty="0" smtClean="0"/>
            </a:br>
            <a:r>
              <a:rPr lang="en-US" sz="2400" dirty="0" smtClean="0"/>
              <a:t>         }</a:t>
            </a:r>
            <a:br>
              <a:rPr lang="en-US" sz="2400" dirty="0" smtClean="0"/>
            </a:br>
            <a:r>
              <a:rPr lang="en-US" sz="2400" dirty="0" smtClean="0"/>
              <a:t>         </a:t>
            </a:r>
            <a:br>
              <a:rPr lang="en-US" sz="2400" dirty="0" smtClean="0"/>
            </a:br>
            <a:r>
              <a:rPr lang="en-US" sz="2400" dirty="0" smtClean="0"/>
              <a:t>         while( $</a:t>
            </a:r>
            <a:r>
              <a:rPr lang="en-US" sz="2400" dirty="0" err="1" smtClean="0"/>
              <a:t>i</a:t>
            </a:r>
            <a:r>
              <a:rPr lang="en-US" sz="2400" dirty="0" smtClean="0"/>
              <a:t> &lt; 10 );</a:t>
            </a:r>
            <a:br>
              <a:rPr lang="en-US" sz="2400" dirty="0" smtClean="0"/>
            </a:br>
            <a:r>
              <a:rPr lang="en-US" sz="2400" dirty="0" smtClean="0"/>
              <a:t>         echo ("Loop stopped at </a:t>
            </a:r>
            <a:r>
              <a:rPr lang="en-US" sz="2400" dirty="0" err="1" smtClean="0"/>
              <a:t>i</a:t>
            </a:r>
            <a:r>
              <a:rPr lang="en-US" sz="2400" dirty="0" smtClean="0"/>
              <a:t> = $</a:t>
            </a:r>
            <a:r>
              <a:rPr lang="en-US" sz="2400" dirty="0" err="1" smtClean="0"/>
              <a:t>i</a:t>
            </a:r>
            <a:r>
              <a:rPr lang="en-US" sz="2400" dirty="0" smtClean="0"/>
              <a:t>" );</a:t>
            </a:r>
            <a:br>
              <a:rPr lang="en-US" sz="2400" dirty="0" smtClean="0"/>
            </a:br>
            <a:r>
              <a:rPr lang="en-US" sz="2400" dirty="0" smtClean="0"/>
              <a:t>      ?&gt;</a:t>
            </a:r>
            <a:br>
              <a:rPr lang="en-US" sz="2400" dirty="0" smtClean="0"/>
            </a:br>
            <a:r>
              <a:rPr lang="en-US" sz="2400" dirty="0" smtClean="0"/>
              <a:t>      </a:t>
            </a:r>
            <a:br>
              <a:rPr lang="en-US" sz="2400" dirty="0" smtClean="0"/>
            </a:br>
            <a:r>
              <a:rPr lang="en-US" sz="2400" dirty="0" smtClean="0"/>
              <a:t>   &lt;/body&gt;</a:t>
            </a:r>
            <a:br>
              <a:rPr lang="en-US" sz="2400" dirty="0" smtClean="0"/>
            </a:br>
            <a:r>
              <a:rPr lang="en-US" sz="2400" dirty="0" smtClean="0"/>
              <a:t>&lt;/html&gt;</a:t>
            </a:r>
            <a:endParaRPr lang="en-PH"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0"/>
            <a:ext cx="6858000" cy="5791200"/>
          </a:xfrm>
          <a:solidFill>
            <a:schemeClr val="bg2">
              <a:lumMod val="75000"/>
            </a:schemeClr>
          </a:solidFill>
        </p:spPr>
        <p:txBody>
          <a:bodyPr>
            <a:normAutofit/>
          </a:bodyPr>
          <a:lstStyle/>
          <a:p>
            <a:r>
              <a:rPr lang="en-US" sz="3600" dirty="0" smtClean="0">
                <a:solidFill>
                  <a:srgbClr val="0C0900"/>
                </a:solidFill>
              </a:rPr>
              <a:t>The </a:t>
            </a:r>
            <a:r>
              <a:rPr lang="en-US" sz="3600" dirty="0" err="1" smtClean="0">
                <a:solidFill>
                  <a:srgbClr val="0C0900"/>
                </a:solidFill>
              </a:rPr>
              <a:t>foreach</a:t>
            </a:r>
            <a:r>
              <a:rPr lang="en-US" sz="3600" dirty="0" smtClean="0">
                <a:solidFill>
                  <a:srgbClr val="0C0900"/>
                </a:solidFill>
              </a:rPr>
              <a:t> loop statement</a:t>
            </a:r>
            <a:br>
              <a:rPr lang="en-US" sz="3600" dirty="0" smtClean="0">
                <a:solidFill>
                  <a:srgbClr val="0C0900"/>
                </a:solidFill>
              </a:rPr>
            </a:br>
            <a:r>
              <a:rPr lang="en-US" sz="3600" dirty="0" smtClean="0">
                <a:solidFill>
                  <a:srgbClr val="0C0900"/>
                </a:solidFill>
              </a:rPr>
              <a:t>The </a:t>
            </a:r>
            <a:r>
              <a:rPr lang="en-US" sz="3600" dirty="0" err="1" smtClean="0">
                <a:solidFill>
                  <a:srgbClr val="0C0900"/>
                </a:solidFill>
              </a:rPr>
              <a:t>foreach</a:t>
            </a:r>
            <a:r>
              <a:rPr lang="en-US" sz="3600" dirty="0" smtClean="0">
                <a:solidFill>
                  <a:srgbClr val="0C0900"/>
                </a:solidFill>
              </a:rPr>
              <a:t> statement is used to loop through arrays. For each pass the value of the current array element is assigned to $value and the array pointer is moved by one and in the next pass next element will be processed.</a:t>
            </a:r>
            <a:endParaRPr lang="en-PH" sz="3600" dirty="0">
              <a:solidFill>
                <a:srgbClr val="0C09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0" y="990600"/>
            <a:ext cx="6858000" cy="5867400"/>
          </a:xfrm>
          <a:solidFill>
            <a:srgbClr val="B4066E"/>
          </a:solidFill>
        </p:spPr>
        <p:txBody>
          <a:bodyPr>
            <a:normAutofit/>
          </a:bodyPr>
          <a:lstStyle/>
          <a:p>
            <a:endParaRPr lang="en-US" sz="4800" dirty="0" smtClean="0">
              <a:latin typeface="Algerian" pitchFamily="82" charset="0"/>
            </a:endParaRPr>
          </a:p>
          <a:p>
            <a:r>
              <a:rPr lang="en-US" sz="6000" dirty="0" smtClean="0">
                <a:solidFill>
                  <a:schemeClr val="bg1">
                    <a:lumMod val="50000"/>
                  </a:schemeClr>
                </a:solidFill>
                <a:latin typeface="Algerian" pitchFamily="82" charset="0"/>
              </a:rPr>
              <a:t>Syntax</a:t>
            </a:r>
          </a:p>
          <a:p>
            <a:r>
              <a:rPr lang="en-US" sz="4800" dirty="0" smtClean="0"/>
              <a:t/>
            </a:r>
            <a:br>
              <a:rPr lang="en-US" sz="4800" dirty="0" smtClean="0"/>
            </a:br>
            <a:r>
              <a:rPr lang="en-US" sz="4400" dirty="0" err="1" smtClean="0"/>
              <a:t>foreach</a:t>
            </a:r>
            <a:r>
              <a:rPr lang="en-US" sz="4400" dirty="0" smtClean="0"/>
              <a:t> (array as value) {</a:t>
            </a:r>
            <a:br>
              <a:rPr lang="en-US" sz="4400" dirty="0" smtClean="0"/>
            </a:br>
            <a:r>
              <a:rPr lang="en-US" sz="4400" dirty="0" smtClean="0"/>
              <a:t>   code to be executed;</a:t>
            </a:r>
            <a:br>
              <a:rPr lang="en-US" sz="4400" dirty="0" smtClean="0"/>
            </a:br>
            <a:r>
              <a:rPr lang="en-US" sz="4400" dirty="0" smtClean="0"/>
              <a:t>}</a:t>
            </a:r>
            <a:endParaRPr lang="en-PH"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066800"/>
            <a:ext cx="6172200" cy="4876800"/>
          </a:xfrm>
        </p:spPr>
        <p:txBody>
          <a:bodyPr>
            <a:normAutofit/>
          </a:bodyPr>
          <a:lstStyle/>
          <a:p>
            <a:r>
              <a:rPr lang="en-PH" dirty="0" smtClean="0"/>
              <a:t> </a:t>
            </a:r>
            <a:r>
              <a:rPr lang="en-US" altLang="zh-CN" sz="6000" dirty="0" smtClean="0">
                <a:latin typeface="Algerian" pitchFamily="82" charset="0"/>
              </a:rPr>
              <a:t>Loops in PHP </a:t>
            </a:r>
            <a:r>
              <a:rPr lang="en-US" altLang="zh-CN" sz="4800" dirty="0" smtClean="0">
                <a:solidFill>
                  <a:schemeClr val="accent3">
                    <a:lumMod val="20000"/>
                    <a:lumOff val="80000"/>
                  </a:schemeClr>
                </a:solidFill>
                <a:latin typeface="Algerian" pitchFamily="82" charset="0"/>
              </a:rPr>
              <a:t>-</a:t>
            </a:r>
            <a:r>
              <a:rPr lang="en-US" altLang="zh-CN" sz="4000" dirty="0" smtClean="0">
                <a:solidFill>
                  <a:schemeClr val="tx1">
                    <a:lumMod val="50000"/>
                  </a:schemeClr>
                </a:solidFill>
              </a:rPr>
              <a:t>are </a:t>
            </a:r>
            <a:r>
              <a:rPr lang="en-US" altLang="zh-CN" sz="4000" dirty="0" smtClean="0">
                <a:solidFill>
                  <a:schemeClr val="tx1">
                    <a:lumMod val="50000"/>
                  </a:schemeClr>
                </a:solidFill>
              </a:rPr>
              <a:t>used to execute the same block of code a specified number of times</a:t>
            </a:r>
            <a:r>
              <a:rPr lang="en-US" altLang="zh-CN" sz="4000" dirty="0" smtClean="0">
                <a:solidFill>
                  <a:schemeClr val="tx1">
                    <a:lumMod val="50000"/>
                  </a:schemeClr>
                </a:solidFill>
              </a:rPr>
              <a:t>.</a:t>
            </a:r>
            <a:r>
              <a:rPr lang="en-PH" altLang="zh-CN" dirty="0" smtClean="0">
                <a:solidFill>
                  <a:schemeClr val="tx1">
                    <a:lumMod val="50000"/>
                  </a:schemeClr>
                </a:solidFill>
              </a:rPr>
              <a:t/>
            </a:r>
            <a:br>
              <a:rPr lang="en-PH" altLang="zh-CN" dirty="0" smtClean="0">
                <a:solidFill>
                  <a:schemeClr val="tx1">
                    <a:lumMod val="50000"/>
                  </a:schemeClr>
                </a:solidFill>
              </a:rPr>
            </a:br>
            <a:r>
              <a:rPr lang="en-PH" altLang="zh-CN" dirty="0" smtClean="0">
                <a:solidFill>
                  <a:schemeClr val="tx1">
                    <a:lumMod val="50000"/>
                  </a:schemeClr>
                </a:solidFill>
              </a:rPr>
              <a:t/>
            </a:r>
            <a:br>
              <a:rPr lang="en-PH" altLang="zh-CN" dirty="0" smtClean="0">
                <a:solidFill>
                  <a:schemeClr val="tx1">
                    <a:lumMod val="50000"/>
                  </a:schemeClr>
                </a:solidFill>
              </a:rPr>
            </a:br>
            <a:r>
              <a:rPr lang="en-PH" altLang="zh-CN" dirty="0" smtClean="0">
                <a:solidFill>
                  <a:schemeClr val="tx1">
                    <a:lumMod val="50000"/>
                  </a:schemeClr>
                </a:solidFill>
              </a:rPr>
              <a:t/>
            </a:r>
            <a:br>
              <a:rPr lang="en-PH" altLang="zh-CN" dirty="0" smtClean="0">
                <a:solidFill>
                  <a:schemeClr val="tx1">
                    <a:lumMod val="50000"/>
                  </a:schemeClr>
                </a:solidFill>
              </a:rPr>
            </a:br>
            <a:endParaRPr lang="en-PH" dirty="0">
              <a:solidFill>
                <a:schemeClr val="tx1">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1066800"/>
            <a:ext cx="6172200" cy="5308122"/>
          </a:xfrm>
        </p:spPr>
        <p:txBody>
          <a:bodyPr/>
          <a:lstStyle/>
          <a:p>
            <a:r>
              <a:rPr lang="en-US" sz="5400" dirty="0" smtClean="0">
                <a:solidFill>
                  <a:schemeClr val="tx1">
                    <a:lumMod val="60000"/>
                    <a:lumOff val="40000"/>
                  </a:schemeClr>
                </a:solidFill>
                <a:latin typeface="Algerian" pitchFamily="82" charset="0"/>
              </a:rPr>
              <a:t>Example</a:t>
            </a:r>
          </a:p>
          <a:p>
            <a:r>
              <a:rPr lang="en-US" sz="5400" dirty="0" smtClean="0"/>
              <a:t/>
            </a:r>
            <a:br>
              <a:rPr lang="en-US" sz="5400" dirty="0" smtClean="0"/>
            </a:br>
            <a:r>
              <a:rPr lang="en-US" sz="3200" dirty="0" smtClean="0">
                <a:solidFill>
                  <a:schemeClr val="bg1">
                    <a:lumMod val="50000"/>
                  </a:schemeClr>
                </a:solidFill>
              </a:rPr>
              <a:t>Try out following example to list out the values of an array.</a:t>
            </a:r>
            <a:endParaRPr lang="en-PH" sz="3200" dirty="0">
              <a:solidFill>
                <a:schemeClr val="bg1">
                  <a:lumMod val="5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0" y="533400"/>
            <a:ext cx="6172200" cy="5848350"/>
          </a:xfrm>
        </p:spPr>
        <p:txBody>
          <a:bodyPr>
            <a:normAutofit/>
          </a:bodyPr>
          <a:lstStyle/>
          <a:p>
            <a:r>
              <a:rPr lang="en-US" sz="2400" dirty="0" smtClean="0">
                <a:solidFill>
                  <a:schemeClr val="bg1"/>
                </a:solidFill>
              </a:rPr>
              <a:t>&lt;html&gt;</a:t>
            </a:r>
            <a:br>
              <a:rPr lang="en-US" sz="2400" dirty="0" smtClean="0">
                <a:solidFill>
                  <a:schemeClr val="bg1"/>
                </a:solidFill>
              </a:rPr>
            </a:br>
            <a:r>
              <a:rPr lang="en-US" sz="2400" dirty="0" smtClean="0">
                <a:solidFill>
                  <a:schemeClr val="bg1"/>
                </a:solidFill>
              </a:rPr>
              <a:t>   &lt;body&gt;</a:t>
            </a:r>
            <a:br>
              <a:rPr lang="en-US" sz="2400" dirty="0" smtClean="0">
                <a:solidFill>
                  <a:schemeClr val="bg1"/>
                </a:solidFill>
              </a:rPr>
            </a:br>
            <a:r>
              <a:rPr lang="en-US" sz="2400" dirty="0" smtClean="0">
                <a:solidFill>
                  <a:schemeClr val="bg1"/>
                </a:solidFill>
              </a:rPr>
              <a:t>   </a:t>
            </a:r>
            <a:br>
              <a:rPr lang="en-US" sz="2400" dirty="0" smtClean="0">
                <a:solidFill>
                  <a:schemeClr val="bg1"/>
                </a:solidFill>
              </a:rPr>
            </a:br>
            <a:r>
              <a:rPr lang="en-US" sz="2400" dirty="0" smtClean="0">
                <a:solidFill>
                  <a:schemeClr val="bg1"/>
                </a:solidFill>
              </a:rPr>
              <a:t>      &lt;?</a:t>
            </a:r>
            <a:r>
              <a:rPr lang="en-US" sz="2400" dirty="0" err="1" smtClean="0">
                <a:solidFill>
                  <a:schemeClr val="bg1"/>
                </a:solidFill>
              </a:rPr>
              <a:t>php</a:t>
            </a:r>
            <a:r>
              <a:rPr lang="en-US" sz="2400" dirty="0" smtClean="0">
                <a:solidFill>
                  <a:schemeClr val="bg1"/>
                </a:solidFill>
              </a:rPr>
              <a:t/>
            </a:r>
            <a:br>
              <a:rPr lang="en-US" sz="2400" dirty="0" smtClean="0">
                <a:solidFill>
                  <a:schemeClr val="bg1"/>
                </a:solidFill>
              </a:rPr>
            </a:br>
            <a:r>
              <a:rPr lang="en-US" sz="2400" dirty="0" smtClean="0">
                <a:solidFill>
                  <a:schemeClr val="bg1"/>
                </a:solidFill>
              </a:rPr>
              <a:t>         $array = array( 1, 2, 3, 4, 5);</a:t>
            </a:r>
            <a:br>
              <a:rPr lang="en-US" sz="2400" dirty="0" smtClean="0">
                <a:solidFill>
                  <a:schemeClr val="bg1"/>
                </a:solidFill>
              </a:rPr>
            </a:br>
            <a:r>
              <a:rPr lang="en-US" sz="2400" dirty="0" smtClean="0">
                <a:solidFill>
                  <a:schemeClr val="bg1"/>
                </a:solidFill>
              </a:rPr>
              <a:t>         </a:t>
            </a:r>
            <a:br>
              <a:rPr lang="en-US" sz="2400" dirty="0" smtClean="0">
                <a:solidFill>
                  <a:schemeClr val="bg1"/>
                </a:solidFill>
              </a:rPr>
            </a:br>
            <a:r>
              <a:rPr lang="en-US" sz="2400" dirty="0" smtClean="0">
                <a:solidFill>
                  <a:schemeClr val="bg1"/>
                </a:solidFill>
              </a:rPr>
              <a:t>         </a:t>
            </a:r>
            <a:r>
              <a:rPr lang="en-US" sz="2400" dirty="0" err="1" smtClean="0">
                <a:solidFill>
                  <a:schemeClr val="bg1"/>
                </a:solidFill>
              </a:rPr>
              <a:t>foreach</a:t>
            </a:r>
            <a:r>
              <a:rPr lang="en-US" sz="2400" dirty="0" smtClean="0">
                <a:solidFill>
                  <a:schemeClr val="bg1"/>
                </a:solidFill>
              </a:rPr>
              <a:t>( $array as $value ) {</a:t>
            </a:r>
            <a:br>
              <a:rPr lang="en-US" sz="2400" dirty="0" smtClean="0">
                <a:solidFill>
                  <a:schemeClr val="bg1"/>
                </a:solidFill>
              </a:rPr>
            </a:br>
            <a:r>
              <a:rPr lang="en-US" sz="2400" dirty="0" smtClean="0">
                <a:solidFill>
                  <a:schemeClr val="bg1"/>
                </a:solidFill>
              </a:rPr>
              <a:t>            echo "Value is $value &lt;</a:t>
            </a:r>
            <a:r>
              <a:rPr lang="en-US" sz="2400" dirty="0" err="1" smtClean="0">
                <a:solidFill>
                  <a:schemeClr val="bg1"/>
                </a:solidFill>
              </a:rPr>
              <a:t>br</a:t>
            </a:r>
            <a:r>
              <a:rPr lang="en-US" sz="2400" dirty="0" smtClean="0">
                <a:solidFill>
                  <a:schemeClr val="bg1"/>
                </a:solidFill>
              </a:rPr>
              <a:t> /&gt;";</a:t>
            </a:r>
            <a:br>
              <a:rPr lang="en-US" sz="2400" dirty="0" smtClean="0">
                <a:solidFill>
                  <a:schemeClr val="bg1"/>
                </a:solidFill>
              </a:rPr>
            </a:br>
            <a:r>
              <a:rPr lang="en-US" sz="2400" dirty="0" smtClean="0">
                <a:solidFill>
                  <a:schemeClr val="bg1"/>
                </a:solidFill>
              </a:rPr>
              <a:t>         }</a:t>
            </a:r>
            <a:br>
              <a:rPr lang="en-US" sz="2400" dirty="0" smtClean="0">
                <a:solidFill>
                  <a:schemeClr val="bg1"/>
                </a:solidFill>
              </a:rPr>
            </a:br>
            <a:r>
              <a:rPr lang="en-US" sz="2400" dirty="0" smtClean="0">
                <a:solidFill>
                  <a:schemeClr val="bg1"/>
                </a:solidFill>
              </a:rPr>
              <a:t>      ?&gt;</a:t>
            </a:r>
            <a:br>
              <a:rPr lang="en-US" sz="2400" dirty="0" smtClean="0">
                <a:solidFill>
                  <a:schemeClr val="bg1"/>
                </a:solidFill>
              </a:rPr>
            </a:br>
            <a:r>
              <a:rPr lang="en-US" sz="2400" dirty="0" smtClean="0">
                <a:solidFill>
                  <a:schemeClr val="bg1"/>
                </a:solidFill>
              </a:rPr>
              <a:t>      </a:t>
            </a:r>
            <a:br>
              <a:rPr lang="en-US" sz="2400" dirty="0" smtClean="0">
                <a:solidFill>
                  <a:schemeClr val="bg1"/>
                </a:solidFill>
              </a:rPr>
            </a:br>
            <a:r>
              <a:rPr lang="en-US" sz="2400" dirty="0" smtClean="0">
                <a:solidFill>
                  <a:schemeClr val="bg1"/>
                </a:solidFill>
              </a:rPr>
              <a:t>   &lt;/body&gt;</a:t>
            </a:r>
            <a:br>
              <a:rPr lang="en-US" sz="2400" dirty="0" smtClean="0">
                <a:solidFill>
                  <a:schemeClr val="bg1"/>
                </a:solidFill>
              </a:rPr>
            </a:br>
            <a:r>
              <a:rPr lang="en-US" sz="2400" dirty="0" smtClean="0">
                <a:solidFill>
                  <a:schemeClr val="bg1"/>
                </a:solidFill>
              </a:rPr>
              <a:t>&lt;/html&gt;</a:t>
            </a:r>
            <a:endParaRPr lang="en-PH" sz="24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609600"/>
            <a:ext cx="6172200" cy="5486400"/>
          </a:xfrm>
          <a:solidFill>
            <a:schemeClr val="bg2">
              <a:lumMod val="60000"/>
              <a:lumOff val="40000"/>
            </a:schemeClr>
          </a:solidFill>
        </p:spPr>
        <p:txBody>
          <a:bodyPr>
            <a:normAutofit/>
          </a:bodyPr>
          <a:lstStyle/>
          <a:p>
            <a:r>
              <a:rPr lang="en-US" sz="2800" dirty="0" smtClean="0"/>
              <a:t>The break statement</a:t>
            </a:r>
            <a:br>
              <a:rPr lang="en-US" sz="2800" dirty="0" smtClean="0"/>
            </a:br>
            <a:r>
              <a:rPr lang="en-US" sz="2800" dirty="0" smtClean="0"/>
              <a:t>The PHP break keyword is used to terminate the execution of a loop prematurely.</a:t>
            </a:r>
            <a:br>
              <a:rPr lang="en-US" sz="2800" dirty="0" smtClean="0"/>
            </a:br>
            <a:r>
              <a:rPr lang="en-US" sz="2800" dirty="0" smtClean="0"/>
              <a:t>The break statement is situated inside the statement block. It gives you full control and whenever you want to exit from the loop you can come out. After coming out of a loop immediate statement to the loop will be executed</a:t>
            </a:r>
            <a:endParaRPr lang="en-PH"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Screenshot_20210525-214026 (2).png"/>
          <p:cNvPicPr>
            <a:picLocks noChangeAspect="1" noChangeArrowheads="1"/>
          </p:cNvPicPr>
          <p:nvPr/>
        </p:nvPicPr>
        <p:blipFill>
          <a:blip r:embed="rId2"/>
          <a:srcRect/>
          <a:stretch>
            <a:fillRect/>
          </a:stretch>
        </p:blipFill>
        <p:spPr bwMode="auto">
          <a:xfrm>
            <a:off x="2209800" y="300037"/>
            <a:ext cx="6858000" cy="6329363"/>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3276600"/>
            <a:ext cx="6172200" cy="1894362"/>
          </a:xfrm>
        </p:spPr>
        <p:txBody>
          <a:bodyPr/>
          <a:lstStyle/>
          <a:p>
            <a:r>
              <a:rPr lang="en-PH" dirty="0" smtClean="0"/>
              <a:t> </a:t>
            </a:r>
            <a:r>
              <a:rPr lang="en-PH" sz="8000" dirty="0" smtClean="0">
                <a:solidFill>
                  <a:srgbClr val="0C0900"/>
                </a:solidFill>
                <a:latin typeface="AR CHRISTY" pitchFamily="2" charset="0"/>
              </a:rPr>
              <a:t>T</a:t>
            </a:r>
            <a:r>
              <a:rPr lang="en-PH" sz="8000" dirty="0" smtClean="0">
                <a:solidFill>
                  <a:srgbClr val="0070C0"/>
                </a:solidFill>
                <a:latin typeface="AR CHRISTY" pitchFamily="2" charset="0"/>
              </a:rPr>
              <a:t>H</a:t>
            </a:r>
            <a:r>
              <a:rPr lang="en-PH" sz="8000" dirty="0" smtClean="0">
                <a:solidFill>
                  <a:srgbClr val="FFC000"/>
                </a:solidFill>
                <a:latin typeface="AR CHRISTY" pitchFamily="2" charset="0"/>
              </a:rPr>
              <a:t>A</a:t>
            </a:r>
            <a:r>
              <a:rPr lang="en-PH" sz="8000" dirty="0" smtClean="0">
                <a:latin typeface="AR CHRISTY" pitchFamily="2" charset="0"/>
              </a:rPr>
              <a:t>N</a:t>
            </a:r>
            <a:r>
              <a:rPr lang="en-PH" sz="8000" dirty="0" smtClean="0">
                <a:solidFill>
                  <a:srgbClr val="C00000"/>
                </a:solidFill>
                <a:latin typeface="AR CHRISTY" pitchFamily="2" charset="0"/>
              </a:rPr>
              <a:t>K</a:t>
            </a:r>
            <a:r>
              <a:rPr lang="en-PH" sz="8000" dirty="0" smtClean="0">
                <a:latin typeface="AR CHRISTY" pitchFamily="2" charset="0"/>
              </a:rPr>
              <a:t> </a:t>
            </a:r>
            <a:r>
              <a:rPr lang="en-PH" sz="8000" dirty="0" smtClean="0">
                <a:solidFill>
                  <a:schemeClr val="bg2"/>
                </a:solidFill>
                <a:latin typeface="AR CHRISTY" pitchFamily="2" charset="0"/>
              </a:rPr>
              <a:t>Y</a:t>
            </a:r>
            <a:r>
              <a:rPr lang="en-PH" sz="8000" dirty="0" smtClean="0">
                <a:solidFill>
                  <a:schemeClr val="tx1">
                    <a:lumMod val="75000"/>
                  </a:schemeClr>
                </a:solidFill>
                <a:latin typeface="AR CHRISTY" pitchFamily="2" charset="0"/>
              </a:rPr>
              <a:t>O</a:t>
            </a:r>
            <a:r>
              <a:rPr lang="en-PH" sz="8000" dirty="0" smtClean="0">
                <a:solidFill>
                  <a:schemeClr val="tx2">
                    <a:lumMod val="60000"/>
                    <a:lumOff val="40000"/>
                  </a:schemeClr>
                </a:solidFill>
                <a:latin typeface="AR CHRISTY" pitchFamily="2" charset="0"/>
              </a:rPr>
              <a:t>U</a:t>
            </a:r>
            <a:r>
              <a:rPr lang="en-PH" sz="8000" dirty="0" smtClean="0">
                <a:latin typeface="AR CHRISTY" pitchFamily="2" charset="0"/>
              </a:rPr>
              <a:t> !</a:t>
            </a:r>
            <a:endParaRPr lang="en-PH" sz="8000" dirty="0">
              <a:latin typeface="AR CHRISTY"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990600"/>
            <a:ext cx="6172200" cy="3733800"/>
          </a:xfrm>
          <a:solidFill>
            <a:schemeClr val="tx2">
              <a:lumMod val="60000"/>
              <a:lumOff val="40000"/>
            </a:schemeClr>
          </a:solidFill>
        </p:spPr>
        <p:txBody>
          <a:bodyPr/>
          <a:lstStyle/>
          <a:p>
            <a:r>
              <a:rPr lang="en-US" sz="4400" dirty="0" smtClean="0">
                <a:solidFill>
                  <a:schemeClr val="tx1">
                    <a:lumMod val="50000"/>
                  </a:schemeClr>
                </a:solidFill>
                <a:latin typeface="Algerian" pitchFamily="82" charset="0"/>
              </a:rPr>
              <a:t>Example</a:t>
            </a:r>
            <a:r>
              <a:rPr lang="en-US" dirty="0" smtClean="0"/>
              <a:t/>
            </a:r>
            <a:br>
              <a:rPr lang="en-US" dirty="0" smtClean="0"/>
            </a:br>
            <a:r>
              <a:rPr lang="en-US" sz="3600" dirty="0" smtClean="0">
                <a:solidFill>
                  <a:schemeClr val="bg2">
                    <a:lumMod val="75000"/>
                  </a:schemeClr>
                </a:solidFill>
              </a:rPr>
              <a:t>In the following example condition test becomes true when the counter value reaches 3 and loop terminates.</a:t>
            </a:r>
            <a:endParaRPr lang="en-PH" sz="3600" dirty="0">
              <a:solidFill>
                <a:schemeClr val="bg2">
                  <a:lumMod val="75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0" y="609600"/>
            <a:ext cx="6172200" cy="5772150"/>
          </a:xfrm>
          <a:solidFill>
            <a:schemeClr val="accent1">
              <a:lumMod val="50000"/>
            </a:schemeClr>
          </a:solidFill>
        </p:spPr>
        <p:txBody>
          <a:bodyPr>
            <a:normAutofit/>
          </a:bodyPr>
          <a:lstStyle/>
          <a:p>
            <a:r>
              <a:rPr lang="en-US" sz="2400" dirty="0" smtClean="0"/>
              <a:t>&lt;html&gt;</a:t>
            </a:r>
            <a:br>
              <a:rPr lang="en-US" sz="2400" dirty="0" smtClean="0"/>
            </a:br>
            <a:r>
              <a:rPr lang="en-US" sz="2400" dirty="0" smtClean="0"/>
              <a:t>   &lt;body&gt;</a:t>
            </a:r>
            <a:br>
              <a:rPr lang="en-US" sz="2400" dirty="0" smtClean="0"/>
            </a:br>
            <a:r>
              <a:rPr lang="en-US" sz="2400" dirty="0" smtClean="0"/>
              <a:t>   </a:t>
            </a:r>
            <a:br>
              <a:rPr lang="en-US" sz="2400" dirty="0" smtClean="0"/>
            </a:br>
            <a:r>
              <a:rPr lang="en-US" sz="2400" dirty="0" smtClean="0"/>
              <a:t>      &lt;?</a:t>
            </a:r>
            <a:r>
              <a:rPr lang="en-US" sz="2400" dirty="0" err="1" smtClean="0"/>
              <a:t>php</a:t>
            </a:r>
            <a:r>
              <a:rPr lang="en-US" sz="2400" dirty="0" smtClean="0"/>
              <a:t/>
            </a:r>
            <a:br>
              <a:rPr lang="en-US" sz="2400" dirty="0" smtClean="0"/>
            </a:br>
            <a:r>
              <a:rPr lang="en-US" sz="2400" dirty="0" smtClean="0"/>
              <a:t>         $</a:t>
            </a:r>
            <a:r>
              <a:rPr lang="en-US" sz="2400" dirty="0" err="1" smtClean="0"/>
              <a:t>i</a:t>
            </a:r>
            <a:r>
              <a:rPr lang="en-US" sz="2400" dirty="0" smtClean="0"/>
              <a:t> = 0;</a:t>
            </a:r>
            <a:br>
              <a:rPr lang="en-US" sz="2400" dirty="0" smtClean="0"/>
            </a:br>
            <a:r>
              <a:rPr lang="en-US" sz="2400" dirty="0" smtClean="0"/>
              <a:t>         </a:t>
            </a:r>
            <a:br>
              <a:rPr lang="en-US" sz="2400" dirty="0" smtClean="0"/>
            </a:br>
            <a:r>
              <a:rPr lang="en-US" sz="2400" dirty="0" smtClean="0"/>
              <a:t>         while( $</a:t>
            </a:r>
            <a:r>
              <a:rPr lang="en-US" sz="2400" dirty="0" err="1" smtClean="0"/>
              <a:t>i</a:t>
            </a:r>
            <a:r>
              <a:rPr lang="en-US" sz="2400" dirty="0" smtClean="0"/>
              <a:t> &lt; 10) {</a:t>
            </a:r>
            <a:br>
              <a:rPr lang="en-US" sz="2400" dirty="0" smtClean="0"/>
            </a:br>
            <a:r>
              <a:rPr lang="en-US" sz="2400" dirty="0" smtClean="0"/>
              <a:t>            $</a:t>
            </a:r>
            <a:r>
              <a:rPr lang="en-US" sz="2400" dirty="0" err="1" smtClean="0"/>
              <a:t>i</a:t>
            </a:r>
            <a:r>
              <a:rPr lang="en-US" sz="2400" dirty="0" smtClean="0"/>
              <a:t>++;</a:t>
            </a:r>
            <a:br>
              <a:rPr lang="en-US" sz="2400" dirty="0" smtClean="0"/>
            </a:br>
            <a:r>
              <a:rPr lang="en-US" sz="2400" dirty="0" smtClean="0"/>
              <a:t>            if( $</a:t>
            </a:r>
            <a:r>
              <a:rPr lang="en-US" sz="2400" dirty="0" err="1" smtClean="0"/>
              <a:t>i</a:t>
            </a:r>
            <a:r>
              <a:rPr lang="en-US" sz="2400" dirty="0" smtClean="0"/>
              <a:t> == 3 )break;</a:t>
            </a:r>
            <a:br>
              <a:rPr lang="en-US" sz="2400" dirty="0" smtClean="0"/>
            </a:br>
            <a:r>
              <a:rPr lang="en-US" sz="2400" dirty="0" smtClean="0"/>
              <a:t>         }</a:t>
            </a:r>
            <a:br>
              <a:rPr lang="en-US" sz="2400" dirty="0" smtClean="0"/>
            </a:br>
            <a:r>
              <a:rPr lang="en-US" sz="2400" dirty="0" smtClean="0"/>
              <a:t>         echo ("Loop stopped at </a:t>
            </a:r>
            <a:r>
              <a:rPr lang="en-US" sz="2400" dirty="0" err="1" smtClean="0"/>
              <a:t>i</a:t>
            </a:r>
            <a:r>
              <a:rPr lang="en-US" sz="2400" dirty="0" smtClean="0"/>
              <a:t> = $</a:t>
            </a:r>
            <a:r>
              <a:rPr lang="en-US" sz="2400" dirty="0" err="1" smtClean="0"/>
              <a:t>i</a:t>
            </a:r>
            <a:r>
              <a:rPr lang="en-US" sz="2400" dirty="0" smtClean="0"/>
              <a:t>" );</a:t>
            </a:r>
            <a:br>
              <a:rPr lang="en-US" sz="2400" dirty="0" smtClean="0"/>
            </a:br>
            <a:r>
              <a:rPr lang="en-US" sz="2400" dirty="0" smtClean="0"/>
              <a:t>      ?&gt;</a:t>
            </a:r>
            <a:br>
              <a:rPr lang="en-US" sz="2400" dirty="0" smtClean="0"/>
            </a:br>
            <a:r>
              <a:rPr lang="en-US" sz="2400" dirty="0" smtClean="0"/>
              <a:t>   </a:t>
            </a:r>
            <a:br>
              <a:rPr lang="en-US" sz="2400" dirty="0" smtClean="0"/>
            </a:br>
            <a:r>
              <a:rPr lang="en-US" sz="2400" dirty="0" smtClean="0"/>
              <a:t>   &lt;/body&gt;</a:t>
            </a:r>
            <a:br>
              <a:rPr lang="en-US" sz="2400" dirty="0" smtClean="0"/>
            </a:br>
            <a:r>
              <a:rPr lang="en-US" sz="2400" dirty="0" smtClean="0"/>
              <a:t>&lt;/html&gt;</a:t>
            </a:r>
            <a:endParaRPr lang="en-PH"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6172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bg2">
                    <a:lumMod val="20000"/>
                    <a:lumOff val="80000"/>
                  </a:schemeClr>
                </a:solidFill>
                <a:latin typeface="Ravie" pitchFamily="82" charset="0"/>
              </a:rPr>
              <a:t>PHP supports following four loop </a:t>
            </a:r>
            <a:r>
              <a:rPr lang="en-US" sz="3600" dirty="0" smtClean="0">
                <a:solidFill>
                  <a:schemeClr val="bg2">
                    <a:lumMod val="20000"/>
                    <a:lumOff val="80000"/>
                  </a:schemeClr>
                </a:solidFill>
                <a:latin typeface="Ravie" pitchFamily="82" charset="0"/>
              </a:rPr>
              <a:t>types</a:t>
            </a:r>
            <a:r>
              <a:rPr lang="en-US" dirty="0" smtClean="0"/>
              <a:t>.</a:t>
            </a:r>
          </a:p>
          <a:p>
            <a:pPr algn="ctr"/>
            <a:r>
              <a:rPr lang="en-US" dirty="0" smtClean="0"/>
              <a:t/>
            </a:r>
            <a:br>
              <a:rPr lang="en-US" dirty="0" smtClean="0"/>
            </a:br>
            <a:r>
              <a:rPr lang="en-US" sz="2800" b="1" dirty="0" smtClean="0">
                <a:solidFill>
                  <a:srgbClr val="FFC000"/>
                </a:solidFill>
                <a:latin typeface="Algerian" pitchFamily="82" charset="0"/>
              </a:rPr>
              <a:t>for</a:t>
            </a:r>
            <a:r>
              <a:rPr lang="en-US" sz="2800" dirty="0" smtClean="0">
                <a:solidFill>
                  <a:srgbClr val="FFC000"/>
                </a:solidFill>
                <a:latin typeface="Algerian" pitchFamily="82" charset="0"/>
              </a:rPr>
              <a:t> − loops  </a:t>
            </a:r>
            <a:r>
              <a:rPr lang="en-US" sz="2400" dirty="0" smtClean="0">
                <a:solidFill>
                  <a:schemeClr val="tx2">
                    <a:lumMod val="60000"/>
                    <a:lumOff val="40000"/>
                  </a:schemeClr>
                </a:solidFill>
              </a:rPr>
              <a:t>through a block of code a specified number of times</a:t>
            </a:r>
            <a:r>
              <a:rPr lang="en-US" dirty="0" smtClean="0"/>
              <a:t>.</a:t>
            </a:r>
          </a:p>
          <a:p>
            <a:pPr algn="ctr"/>
            <a:r>
              <a:rPr lang="en-US" sz="2400" dirty="0" smtClean="0">
                <a:solidFill>
                  <a:srgbClr val="FFC000"/>
                </a:solidFill>
                <a:latin typeface="Algerian" pitchFamily="82" charset="0"/>
              </a:rPr>
              <a:t>while </a:t>
            </a:r>
            <a:r>
              <a:rPr lang="en-US" sz="2400" dirty="0" smtClean="0">
                <a:solidFill>
                  <a:srgbClr val="FFC000"/>
                </a:solidFill>
                <a:latin typeface="Algerian" pitchFamily="82" charset="0"/>
              </a:rPr>
              <a:t>− loops </a:t>
            </a:r>
            <a:r>
              <a:rPr lang="en-US" sz="2400" dirty="0" smtClean="0">
                <a:solidFill>
                  <a:schemeClr val="tx2">
                    <a:lumMod val="60000"/>
                    <a:lumOff val="40000"/>
                  </a:schemeClr>
                </a:solidFill>
              </a:rPr>
              <a:t>through a block of code if and as long as a specified condition is true.</a:t>
            </a:r>
            <a:r>
              <a:rPr lang="en-US" dirty="0" smtClean="0"/>
              <a:t/>
            </a:r>
            <a:br>
              <a:rPr lang="en-US" dirty="0" smtClean="0"/>
            </a:br>
            <a:r>
              <a:rPr lang="en-US" sz="2400" dirty="0" smtClean="0">
                <a:solidFill>
                  <a:srgbClr val="FFC000"/>
                </a:solidFill>
                <a:latin typeface="Algerian" pitchFamily="82" charset="0"/>
              </a:rPr>
              <a:t>do...while − </a:t>
            </a:r>
            <a:r>
              <a:rPr lang="en-US" sz="2400" dirty="0" smtClean="0">
                <a:solidFill>
                  <a:schemeClr val="tx2">
                    <a:lumMod val="60000"/>
                    <a:lumOff val="40000"/>
                  </a:schemeClr>
                </a:solidFill>
                <a:latin typeface="Algerian" pitchFamily="82" charset="0"/>
              </a:rPr>
              <a:t>loops </a:t>
            </a:r>
            <a:r>
              <a:rPr lang="en-US" sz="2400" dirty="0" smtClean="0">
                <a:solidFill>
                  <a:schemeClr val="tx2">
                    <a:lumMod val="60000"/>
                    <a:lumOff val="40000"/>
                  </a:schemeClr>
                </a:solidFill>
              </a:rPr>
              <a:t>through a block of code once, and then repeats the loop as long as a special condition is true.</a:t>
            </a:r>
            <a:r>
              <a:rPr lang="en-US" dirty="0" smtClean="0"/>
              <a:t/>
            </a:r>
            <a:br>
              <a:rPr lang="en-US" dirty="0" smtClean="0"/>
            </a:br>
            <a:r>
              <a:rPr lang="en-US" sz="2400" dirty="0" err="1" smtClean="0">
                <a:solidFill>
                  <a:srgbClr val="FFC000"/>
                </a:solidFill>
                <a:latin typeface="Algerian" pitchFamily="82" charset="0"/>
              </a:rPr>
              <a:t>foreach</a:t>
            </a:r>
            <a:r>
              <a:rPr lang="en-US" sz="2400" dirty="0" smtClean="0">
                <a:solidFill>
                  <a:srgbClr val="FFC000"/>
                </a:solidFill>
                <a:latin typeface="Algerian" pitchFamily="82" charset="0"/>
              </a:rPr>
              <a:t> − loops </a:t>
            </a:r>
            <a:r>
              <a:rPr lang="en-US" sz="2400" dirty="0" smtClean="0">
                <a:solidFill>
                  <a:schemeClr val="tx2">
                    <a:lumMod val="60000"/>
                    <a:lumOff val="40000"/>
                  </a:schemeClr>
                </a:solidFill>
              </a:rPr>
              <a:t>through a block of code for each element in an array</a:t>
            </a:r>
            <a:r>
              <a:rPr lang="en-US" dirty="0" smtClean="0"/>
              <a:t>.</a:t>
            </a:r>
            <a:endParaRPr lang="en-PH"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762000"/>
            <a:ext cx="6172200" cy="5486400"/>
          </a:xfrm>
        </p:spPr>
        <p:txBody>
          <a:bodyPr>
            <a:noAutofit/>
          </a:bodyPr>
          <a:lstStyle/>
          <a:p>
            <a:r>
              <a:rPr lang="en-US" sz="3200" dirty="0" smtClean="0">
                <a:solidFill>
                  <a:schemeClr val="bg2">
                    <a:lumMod val="40000"/>
                    <a:lumOff val="60000"/>
                  </a:schemeClr>
                </a:solidFill>
              </a:rPr>
              <a:t>We will discuss about continue and break keywords used to control the loops execution.</a:t>
            </a:r>
            <a:br>
              <a:rPr lang="en-US" sz="3200" dirty="0" smtClean="0">
                <a:solidFill>
                  <a:schemeClr val="bg2">
                    <a:lumMod val="40000"/>
                    <a:lumOff val="60000"/>
                  </a:schemeClr>
                </a:solidFill>
              </a:rPr>
            </a:br>
            <a:r>
              <a:rPr lang="en-US" sz="3200" dirty="0" smtClean="0">
                <a:solidFill>
                  <a:schemeClr val="bg2">
                    <a:lumMod val="40000"/>
                    <a:lumOff val="60000"/>
                  </a:schemeClr>
                </a:solidFill>
              </a:rPr>
              <a:t>The for loop statement</a:t>
            </a:r>
            <a:br>
              <a:rPr lang="en-US" sz="3200" dirty="0" smtClean="0">
                <a:solidFill>
                  <a:schemeClr val="bg2">
                    <a:lumMod val="40000"/>
                    <a:lumOff val="60000"/>
                  </a:schemeClr>
                </a:solidFill>
              </a:rPr>
            </a:br>
            <a:r>
              <a:rPr lang="en-US" sz="3200" dirty="0" smtClean="0">
                <a:solidFill>
                  <a:schemeClr val="bg2">
                    <a:lumMod val="40000"/>
                    <a:lumOff val="60000"/>
                  </a:schemeClr>
                </a:solidFill>
              </a:rPr>
              <a:t>The for statement is used when you know how many times you want to execute a statement or a block of statements.</a:t>
            </a:r>
            <a:endParaRPr lang="en-PH" sz="3200" dirty="0">
              <a:solidFill>
                <a:schemeClr val="bg2">
                  <a:lumMod val="40000"/>
                  <a:lumOff val="6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creenshot_20210525-212551 (2).png"/>
          <p:cNvPicPr>
            <a:picLocks noChangeAspect="1" noChangeArrowheads="1"/>
          </p:cNvPicPr>
          <p:nvPr/>
        </p:nvPicPr>
        <p:blipFill>
          <a:blip r:embed="rId2"/>
          <a:srcRect/>
          <a:stretch>
            <a:fillRect/>
          </a:stretch>
        </p:blipFill>
        <p:spPr bwMode="auto">
          <a:xfrm>
            <a:off x="2036763" y="76200"/>
            <a:ext cx="6802437" cy="666908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0" y="1524000"/>
            <a:ext cx="6172200" cy="3886200"/>
          </a:xfrm>
        </p:spPr>
        <p:txBody>
          <a:bodyPr/>
          <a:lstStyle/>
          <a:p>
            <a:r>
              <a:rPr lang="en-US" sz="4000" dirty="0" smtClean="0">
                <a:solidFill>
                  <a:srgbClr val="002060"/>
                </a:solidFill>
                <a:latin typeface="Ravie" pitchFamily="82" charset="0"/>
              </a:rPr>
              <a:t>Syntax</a:t>
            </a:r>
          </a:p>
          <a:p>
            <a:r>
              <a:rPr lang="en-US" dirty="0" smtClean="0"/>
              <a:t/>
            </a:r>
            <a:br>
              <a:rPr lang="en-US" dirty="0" smtClean="0"/>
            </a:br>
            <a:r>
              <a:rPr lang="en-US" sz="3600" dirty="0" smtClean="0">
                <a:solidFill>
                  <a:schemeClr val="bg1">
                    <a:lumMod val="75000"/>
                  </a:schemeClr>
                </a:solidFill>
              </a:rPr>
              <a:t>for (initialization; condition; increment){</a:t>
            </a:r>
            <a:br>
              <a:rPr lang="en-US" sz="3600" dirty="0" smtClean="0">
                <a:solidFill>
                  <a:schemeClr val="bg1">
                    <a:lumMod val="75000"/>
                  </a:schemeClr>
                </a:solidFill>
              </a:rPr>
            </a:br>
            <a:r>
              <a:rPr lang="en-US" sz="3600" dirty="0" smtClean="0">
                <a:solidFill>
                  <a:schemeClr val="bg1">
                    <a:lumMod val="75000"/>
                  </a:schemeClr>
                </a:solidFill>
              </a:rPr>
              <a:t>   code to be executed;</a:t>
            </a:r>
            <a:br>
              <a:rPr lang="en-US" sz="3600" dirty="0" smtClean="0">
                <a:solidFill>
                  <a:schemeClr val="bg1">
                    <a:lumMod val="75000"/>
                  </a:schemeClr>
                </a:solidFill>
              </a:rPr>
            </a:br>
            <a:r>
              <a:rPr lang="en-US" sz="3600" dirty="0" smtClean="0">
                <a:solidFill>
                  <a:schemeClr val="bg1">
                    <a:lumMod val="75000"/>
                  </a:schemeClr>
                </a:solidFill>
              </a:rPr>
              <a:t>}</a:t>
            </a:r>
            <a:endParaRPr lang="en-PH" sz="3600" dirty="0">
              <a:solidFill>
                <a:schemeClr val="bg1">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4" name="Text Placeholder 3"/>
          <p:cNvSpPr>
            <a:spLocks noGrp="1"/>
          </p:cNvSpPr>
          <p:nvPr>
            <p:ph type="body" sz="half" idx="2"/>
          </p:nvPr>
        </p:nvSpPr>
        <p:spPr/>
        <p:txBody>
          <a:bodyPr/>
          <a:lstStyle/>
          <a:p>
            <a:endParaRPr lang="en-PH"/>
          </a:p>
        </p:txBody>
      </p:sp>
      <p:sp>
        <p:nvSpPr>
          <p:cNvPr id="5" name="Rectangle 4"/>
          <p:cNvSpPr/>
          <p:nvPr/>
        </p:nvSpPr>
        <p:spPr>
          <a:xfrm>
            <a:off x="0" y="0"/>
            <a:ext cx="62484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800" dirty="0" smtClean="0">
                <a:solidFill>
                  <a:schemeClr val="bg2">
                    <a:lumMod val="60000"/>
                    <a:lumOff val="40000"/>
                  </a:schemeClr>
                </a:solidFill>
                <a:latin typeface="Algerian" pitchFamily="82" charset="0"/>
                <a:cs typeface="Aharoni" pitchFamily="2" charset="-79"/>
              </a:rPr>
              <a:t>Example</a:t>
            </a:r>
            <a:r>
              <a:rPr lang="en-US" sz="4000" dirty="0" smtClean="0">
                <a:latin typeface="Aharoni" pitchFamily="2" charset="-79"/>
                <a:cs typeface="Aharoni" pitchFamily="2" charset="-79"/>
              </a:rPr>
              <a:t/>
            </a:r>
            <a:br>
              <a:rPr lang="en-US" sz="4000" dirty="0" smtClean="0">
                <a:latin typeface="Aharoni" pitchFamily="2" charset="-79"/>
                <a:cs typeface="Aharoni" pitchFamily="2" charset="-79"/>
              </a:rPr>
            </a:br>
            <a:r>
              <a:rPr lang="en-US" sz="4000" dirty="0" smtClean="0">
                <a:solidFill>
                  <a:schemeClr val="tx2">
                    <a:lumMod val="60000"/>
                    <a:lumOff val="40000"/>
                  </a:schemeClr>
                </a:solidFill>
                <a:latin typeface="Aharoni" pitchFamily="2" charset="-79"/>
                <a:cs typeface="Aharoni" pitchFamily="2" charset="-79"/>
              </a:rPr>
              <a:t>The following example makes five iterations and changes the assigned value of two variables on each pass of the loop −</a:t>
            </a:r>
            <a:endParaRPr lang="en-PH" sz="4000" dirty="0">
              <a:solidFill>
                <a:schemeClr val="tx2">
                  <a:lumMod val="60000"/>
                  <a:lumOff val="40000"/>
                </a:schemeClr>
              </a:solidFill>
              <a:latin typeface="Aharoni" pitchFamily="2" charset="-79"/>
              <a:cs typeface="Aharoni" pitchFamily="2" charset="-7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09800" y="152400"/>
            <a:ext cx="6172200" cy="6248400"/>
          </a:xfrm>
        </p:spPr>
        <p:txBody>
          <a:bodyPr>
            <a:noAutofit/>
          </a:bodyPr>
          <a:lstStyle/>
          <a:p>
            <a:r>
              <a:rPr lang="en-US" sz="2400" dirty="0" smtClean="0">
                <a:solidFill>
                  <a:srgbClr val="FFFF00"/>
                </a:solidFill>
              </a:rPr>
              <a:t>&lt;html&gt;</a:t>
            </a:r>
            <a:br>
              <a:rPr lang="en-US" sz="2400" dirty="0" smtClean="0">
                <a:solidFill>
                  <a:srgbClr val="FFFF00"/>
                </a:solidFill>
              </a:rPr>
            </a:br>
            <a:r>
              <a:rPr lang="en-US" sz="2400" dirty="0" smtClean="0">
                <a:solidFill>
                  <a:srgbClr val="FFFF00"/>
                </a:solidFill>
              </a:rPr>
              <a:t>   &lt;body&gt;</a:t>
            </a:r>
            <a:br>
              <a:rPr lang="en-US" sz="2400" dirty="0" smtClean="0">
                <a:solidFill>
                  <a:srgbClr val="FFFF00"/>
                </a:solidFill>
              </a:rPr>
            </a:br>
            <a:r>
              <a:rPr lang="en-US" sz="2400" dirty="0" smtClean="0">
                <a:solidFill>
                  <a:srgbClr val="FFFF00"/>
                </a:solidFill>
              </a:rPr>
              <a:t>      </a:t>
            </a:r>
            <a:br>
              <a:rPr lang="en-US" sz="2400" dirty="0" smtClean="0">
                <a:solidFill>
                  <a:srgbClr val="FFFF00"/>
                </a:solidFill>
              </a:rPr>
            </a:br>
            <a:r>
              <a:rPr lang="en-US" sz="2400" dirty="0" smtClean="0">
                <a:solidFill>
                  <a:srgbClr val="FFFF00"/>
                </a:solidFill>
              </a:rPr>
              <a:t>      &lt;?</a:t>
            </a:r>
            <a:r>
              <a:rPr lang="en-US" sz="2400" dirty="0" err="1" smtClean="0">
                <a:solidFill>
                  <a:srgbClr val="FFFF00"/>
                </a:solidFill>
              </a:rPr>
              <a:t>php</a:t>
            </a:r>
            <a:r>
              <a:rPr lang="en-US" sz="2400" dirty="0" smtClean="0">
                <a:solidFill>
                  <a:srgbClr val="FFFF00"/>
                </a:solidFill>
              </a:rPr>
              <a:t/>
            </a:r>
            <a:br>
              <a:rPr lang="en-US" sz="2400" dirty="0" smtClean="0">
                <a:solidFill>
                  <a:srgbClr val="FFFF00"/>
                </a:solidFill>
              </a:rPr>
            </a:br>
            <a:r>
              <a:rPr lang="en-US" sz="2400" dirty="0" smtClean="0">
                <a:solidFill>
                  <a:srgbClr val="FFFF00"/>
                </a:solidFill>
              </a:rPr>
              <a:t>         $a = 0;</a:t>
            </a:r>
            <a:br>
              <a:rPr lang="en-US" sz="2400" dirty="0" smtClean="0">
                <a:solidFill>
                  <a:srgbClr val="FFFF00"/>
                </a:solidFill>
              </a:rPr>
            </a:br>
            <a:r>
              <a:rPr lang="en-US" sz="2400" dirty="0" smtClean="0">
                <a:solidFill>
                  <a:srgbClr val="FFFF00"/>
                </a:solidFill>
              </a:rPr>
              <a:t>         $b = 0;</a:t>
            </a:r>
            <a:br>
              <a:rPr lang="en-US" sz="2400" dirty="0" smtClean="0">
                <a:solidFill>
                  <a:srgbClr val="FFFF00"/>
                </a:solidFill>
              </a:rPr>
            </a:br>
            <a:r>
              <a:rPr lang="en-US" sz="2400" dirty="0" smtClean="0">
                <a:solidFill>
                  <a:srgbClr val="FFFF00"/>
                </a:solidFill>
              </a:rPr>
              <a:t>         </a:t>
            </a:r>
            <a:br>
              <a:rPr lang="en-US" sz="2400" dirty="0" smtClean="0">
                <a:solidFill>
                  <a:srgbClr val="FFFF00"/>
                </a:solidFill>
              </a:rPr>
            </a:br>
            <a:r>
              <a:rPr lang="en-US" sz="2400" dirty="0" smtClean="0">
                <a:solidFill>
                  <a:srgbClr val="FFFF00"/>
                </a:solidFill>
              </a:rPr>
              <a:t>         for( $</a:t>
            </a:r>
            <a:r>
              <a:rPr lang="en-US" sz="2400" dirty="0" err="1" smtClean="0">
                <a:solidFill>
                  <a:srgbClr val="FFFF00"/>
                </a:solidFill>
              </a:rPr>
              <a:t>i</a:t>
            </a:r>
            <a:r>
              <a:rPr lang="en-US" sz="2400" dirty="0" smtClean="0">
                <a:solidFill>
                  <a:srgbClr val="FFFF00"/>
                </a:solidFill>
              </a:rPr>
              <a:t> = 0; $</a:t>
            </a:r>
            <a:r>
              <a:rPr lang="en-US" sz="2400" dirty="0" err="1" smtClean="0">
                <a:solidFill>
                  <a:srgbClr val="FFFF00"/>
                </a:solidFill>
              </a:rPr>
              <a:t>i</a:t>
            </a:r>
            <a:r>
              <a:rPr lang="en-US" sz="2400" dirty="0" smtClean="0">
                <a:solidFill>
                  <a:srgbClr val="FFFF00"/>
                </a:solidFill>
              </a:rPr>
              <a:t>&lt;5; $</a:t>
            </a:r>
            <a:r>
              <a:rPr lang="en-US" sz="2400" dirty="0" err="1" smtClean="0">
                <a:solidFill>
                  <a:srgbClr val="FFFF00"/>
                </a:solidFill>
              </a:rPr>
              <a:t>i</a:t>
            </a:r>
            <a:r>
              <a:rPr lang="en-US" sz="2400" dirty="0" smtClean="0">
                <a:solidFill>
                  <a:srgbClr val="FFFF00"/>
                </a:solidFill>
              </a:rPr>
              <a:t>++ ) {</a:t>
            </a:r>
            <a:br>
              <a:rPr lang="en-US" sz="2400" dirty="0" smtClean="0">
                <a:solidFill>
                  <a:srgbClr val="FFFF00"/>
                </a:solidFill>
              </a:rPr>
            </a:br>
            <a:r>
              <a:rPr lang="en-US" sz="2400" dirty="0" smtClean="0">
                <a:solidFill>
                  <a:srgbClr val="FFFF00"/>
                </a:solidFill>
              </a:rPr>
              <a:t>            $a += 10;</a:t>
            </a:r>
            <a:br>
              <a:rPr lang="en-US" sz="2400" dirty="0" smtClean="0">
                <a:solidFill>
                  <a:srgbClr val="FFFF00"/>
                </a:solidFill>
              </a:rPr>
            </a:br>
            <a:r>
              <a:rPr lang="en-US" sz="2400" dirty="0" smtClean="0">
                <a:solidFill>
                  <a:srgbClr val="FFFF00"/>
                </a:solidFill>
              </a:rPr>
              <a:t>            $b += 5;</a:t>
            </a:r>
            <a:br>
              <a:rPr lang="en-US" sz="2400" dirty="0" smtClean="0">
                <a:solidFill>
                  <a:srgbClr val="FFFF00"/>
                </a:solidFill>
              </a:rPr>
            </a:br>
            <a:r>
              <a:rPr lang="en-US" sz="2400" dirty="0" smtClean="0">
                <a:solidFill>
                  <a:srgbClr val="FFFF00"/>
                </a:solidFill>
              </a:rPr>
              <a:t>         }</a:t>
            </a:r>
            <a:br>
              <a:rPr lang="en-US" sz="2400" dirty="0" smtClean="0">
                <a:solidFill>
                  <a:srgbClr val="FFFF00"/>
                </a:solidFill>
              </a:rPr>
            </a:br>
            <a:r>
              <a:rPr lang="en-US" sz="2400" dirty="0" smtClean="0">
                <a:solidFill>
                  <a:srgbClr val="FFFF00"/>
                </a:solidFill>
              </a:rPr>
              <a:t>         </a:t>
            </a:r>
            <a:br>
              <a:rPr lang="en-US" sz="2400" dirty="0" smtClean="0">
                <a:solidFill>
                  <a:srgbClr val="FFFF00"/>
                </a:solidFill>
              </a:rPr>
            </a:br>
            <a:r>
              <a:rPr lang="en-US" sz="2400" dirty="0" smtClean="0">
                <a:solidFill>
                  <a:srgbClr val="FFFF00"/>
                </a:solidFill>
              </a:rPr>
              <a:t>         echo ("At the end of the loop a = $a and b = $b" );</a:t>
            </a:r>
            <a:br>
              <a:rPr lang="en-US" sz="2400" dirty="0" smtClean="0">
                <a:solidFill>
                  <a:srgbClr val="FFFF00"/>
                </a:solidFill>
              </a:rPr>
            </a:br>
            <a:r>
              <a:rPr lang="en-US" sz="2400" dirty="0" smtClean="0">
                <a:solidFill>
                  <a:srgbClr val="FFFF00"/>
                </a:solidFill>
              </a:rPr>
              <a:t>      ?&gt;</a:t>
            </a:r>
            <a:br>
              <a:rPr lang="en-US" sz="2400" dirty="0" smtClean="0">
                <a:solidFill>
                  <a:srgbClr val="FFFF00"/>
                </a:solidFill>
              </a:rPr>
            </a:br>
            <a:r>
              <a:rPr lang="en-US" sz="2400" dirty="0" smtClean="0">
                <a:solidFill>
                  <a:srgbClr val="FFFF00"/>
                </a:solidFill>
              </a:rPr>
              <a:t>   </a:t>
            </a:r>
            <a:br>
              <a:rPr lang="en-US" sz="2400" dirty="0" smtClean="0">
                <a:solidFill>
                  <a:srgbClr val="FFFF00"/>
                </a:solidFill>
              </a:rPr>
            </a:br>
            <a:r>
              <a:rPr lang="en-US" sz="2400" dirty="0" smtClean="0">
                <a:solidFill>
                  <a:srgbClr val="FFFF00"/>
                </a:solidFill>
              </a:rPr>
              <a:t>   &lt;/body&gt;</a:t>
            </a:r>
            <a:br>
              <a:rPr lang="en-US" sz="2400" dirty="0" smtClean="0">
                <a:solidFill>
                  <a:srgbClr val="FFFF00"/>
                </a:solidFill>
              </a:rPr>
            </a:br>
            <a:r>
              <a:rPr lang="en-US" sz="2400" dirty="0" smtClean="0">
                <a:solidFill>
                  <a:srgbClr val="FFFF00"/>
                </a:solidFill>
              </a:rPr>
              <a:t>&lt;/html&gt;</a:t>
            </a:r>
            <a:endParaRPr lang="en-PH" sz="2400" dirty="0">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0" y="533400"/>
            <a:ext cx="6172200" cy="6153150"/>
          </a:xfrm>
        </p:spPr>
        <p:txBody>
          <a:bodyPr>
            <a:normAutofit/>
          </a:bodyPr>
          <a:lstStyle/>
          <a:p>
            <a:r>
              <a:rPr lang="en-US" sz="2800" dirty="0" smtClean="0">
                <a:solidFill>
                  <a:schemeClr val="accent1">
                    <a:lumMod val="20000"/>
                    <a:lumOff val="80000"/>
                  </a:schemeClr>
                </a:solidFill>
                <a:latin typeface="Broadway" pitchFamily="82" charset="0"/>
              </a:rPr>
              <a:t>The while loop statement</a:t>
            </a:r>
            <a:br>
              <a:rPr lang="en-US" sz="2800" dirty="0" smtClean="0">
                <a:solidFill>
                  <a:schemeClr val="accent1">
                    <a:lumMod val="20000"/>
                    <a:lumOff val="80000"/>
                  </a:schemeClr>
                </a:solidFill>
                <a:latin typeface="Broadway" pitchFamily="82" charset="0"/>
              </a:rPr>
            </a:br>
            <a:r>
              <a:rPr lang="en-US" sz="2800" dirty="0" smtClean="0">
                <a:solidFill>
                  <a:schemeClr val="accent1">
                    <a:lumMod val="20000"/>
                    <a:lumOff val="80000"/>
                  </a:schemeClr>
                </a:solidFill>
                <a:latin typeface="Broadway" pitchFamily="82" charset="0"/>
              </a:rPr>
              <a:t>The while statement will execute a block of code if and as long as a test expression is true.</a:t>
            </a:r>
            <a:br>
              <a:rPr lang="en-US" sz="2800" dirty="0" smtClean="0">
                <a:solidFill>
                  <a:schemeClr val="accent1">
                    <a:lumMod val="20000"/>
                    <a:lumOff val="80000"/>
                  </a:schemeClr>
                </a:solidFill>
                <a:latin typeface="Broadway" pitchFamily="82" charset="0"/>
              </a:rPr>
            </a:br>
            <a:r>
              <a:rPr lang="en-US" sz="2800" dirty="0" smtClean="0">
                <a:solidFill>
                  <a:schemeClr val="accent1">
                    <a:lumMod val="20000"/>
                    <a:lumOff val="80000"/>
                  </a:schemeClr>
                </a:solidFill>
                <a:latin typeface="Broadway" pitchFamily="82" charset="0"/>
              </a:rPr>
              <a:t>If the test expression is true then the code block will be executed. After the code has executed the test expression will again be evaluated and the loop will continue until the test expression is found to be false.</a:t>
            </a:r>
            <a:endParaRPr lang="en-PH" sz="2800" dirty="0">
              <a:solidFill>
                <a:schemeClr val="accent1">
                  <a:lumMod val="20000"/>
                  <a:lumOff val="80000"/>
                </a:schemeClr>
              </a:solidFill>
              <a:latin typeface="Broadway" pitchFamily="82"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ustom 12">
      <a:dk1>
        <a:srgbClr val="9B2D1F"/>
      </a:dk1>
      <a:lt1>
        <a:srgbClr val="7030A0"/>
      </a:lt1>
      <a:dk2>
        <a:srgbClr val="00B050"/>
      </a:dk2>
      <a:lt2>
        <a:srgbClr val="FFC000"/>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170</TotalTime>
  <Words>100</Words>
  <Application>Microsoft Office PowerPoint</Application>
  <PresentationFormat>On-screen Show (4:3)</PresentationFormat>
  <Paragraphs>43</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Oriel</vt:lpstr>
      <vt:lpstr>LOOPS</vt:lpstr>
      <vt:lpstr> Loops in PHP -are used to execute the same block of code a specified number of times.   </vt:lpstr>
      <vt:lpstr>Slide 3</vt:lpstr>
      <vt:lpstr>We will discuss about continue and break keywords used to control the loops execution. The for loop statement The for statement is used when you know how many times you want to execute a statement or a block of statements.</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 THANK YOU !</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dc:title>
  <dc:creator>Jin Vibs</dc:creator>
  <cp:lastModifiedBy>Jin Vibs</cp:lastModifiedBy>
  <cp:revision>4</cp:revision>
  <dcterms:created xsi:type="dcterms:W3CDTF">2021-05-25T12:40:24Z</dcterms:created>
  <dcterms:modified xsi:type="dcterms:W3CDTF">2021-05-26T01:19:21Z</dcterms:modified>
</cp:coreProperties>
</file>