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0" d="100"/>
          <a:sy n="80" d="100"/>
        </p:scale>
        <p:origin x="-1445"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A24789F-922E-4682-88B7-F13BC06AF629}" type="datetimeFigureOut">
              <a:rPr lang="en-US" smtClean="0"/>
              <a:t>4/20/2021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3AA4B82-62FC-43E6-95CB-B2A54DD6D52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24789F-922E-4682-88B7-F13BC06AF629}"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AA4B82-62FC-43E6-95CB-B2A54DD6D52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24789F-922E-4682-88B7-F13BC06AF629}"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AA4B82-62FC-43E6-95CB-B2A54DD6D52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24789F-922E-4682-88B7-F13BC06AF629}"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AA4B82-62FC-43E6-95CB-B2A54DD6D52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A24789F-922E-4682-88B7-F13BC06AF629}"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AA4B82-62FC-43E6-95CB-B2A54DD6D52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A24789F-922E-4682-88B7-F13BC06AF629}" type="datetimeFigureOut">
              <a:rPr lang="en-US" smtClean="0"/>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AA4B82-62FC-43E6-95CB-B2A54DD6D52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A24789F-922E-4682-88B7-F13BC06AF629}" type="datetimeFigureOut">
              <a:rPr lang="en-US" smtClean="0"/>
              <a:t>4/20/2021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AA4B82-62FC-43E6-95CB-B2A54DD6D52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A24789F-922E-4682-88B7-F13BC06AF629}" type="datetimeFigureOut">
              <a:rPr lang="en-US" smtClean="0"/>
              <a:t>4/20/2021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AA4B82-62FC-43E6-95CB-B2A54DD6D52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24789F-922E-4682-88B7-F13BC06AF629}" type="datetimeFigureOut">
              <a:rPr lang="en-US" smtClean="0"/>
              <a:t>4/20/2021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AA4B82-62FC-43E6-95CB-B2A54DD6D52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A24789F-922E-4682-88B7-F13BC06AF629}" type="datetimeFigureOut">
              <a:rPr lang="en-US" smtClean="0"/>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AA4B82-62FC-43E6-95CB-B2A54DD6D52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A24789F-922E-4682-88B7-F13BC06AF629}" type="datetimeFigureOut">
              <a:rPr lang="en-US" smtClean="0"/>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3AA4B82-62FC-43E6-95CB-B2A54DD6D526}"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A24789F-922E-4682-88B7-F13BC06AF629}" type="datetimeFigureOut">
              <a:rPr lang="en-US" smtClean="0"/>
              <a:t>4/20/2021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3AA4B82-62FC-43E6-95CB-B2A54DD6D526}"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tutorialrepublic.com/codelab.php?topic=php&amp;file=data-type-resources"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utorialrepublic.com/codelab.php?topic=php&amp;file=data-type-integers"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tutorialrepublic.com/codelab.php?topic=php&amp;file=data-type-strings"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tutorialrepublic.com/codelab.php?topic=php&amp;file=data-type-floats"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tutorialrepublic.com/codelab.php?topic=php&amp;file=data-type-booleans"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tutorialrepublic.com/codelab.php?topic=php&amp;file=data-type-arrays"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tutorialrepublic.com/codelab.php?topic=php&amp;file=data-type-objects"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tutorialrepublic.com/codelab.php?topic=php&amp;file=data-type-null"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3000" y="762000"/>
            <a:ext cx="6035435" cy="461665"/>
          </a:xfrm>
          <a:prstGeom prst="rect">
            <a:avLst/>
          </a:prstGeom>
          <a:noFill/>
        </p:spPr>
        <p:txBody>
          <a:bodyPr wrap="none" rtlCol="0">
            <a:spAutoFit/>
          </a:bodyPr>
          <a:lstStyle/>
          <a:p>
            <a:r>
              <a:rPr lang="en-US" sz="2400" dirty="0" smtClean="0"/>
              <a:t>Define and explain types of PHP Data Types</a:t>
            </a:r>
            <a:r>
              <a:rPr lang="en-US" dirty="0" smtClean="0"/>
              <a:t>.</a:t>
            </a:r>
            <a:endParaRPr lang="en-US" dirty="0"/>
          </a:p>
        </p:txBody>
      </p:sp>
      <p:sp>
        <p:nvSpPr>
          <p:cNvPr id="5" name="TextBox 4"/>
          <p:cNvSpPr txBox="1"/>
          <p:nvPr/>
        </p:nvSpPr>
        <p:spPr>
          <a:xfrm>
            <a:off x="1219201" y="1752600"/>
            <a:ext cx="7315199" cy="3139321"/>
          </a:xfrm>
          <a:prstGeom prst="rect">
            <a:avLst/>
          </a:prstGeom>
          <a:noFill/>
        </p:spPr>
        <p:txBody>
          <a:bodyPr wrap="square" rtlCol="0">
            <a:spAutoFit/>
          </a:bodyPr>
          <a:lstStyle/>
          <a:p>
            <a:pPr fontAlgn="base"/>
            <a:r>
              <a:rPr lang="en-US" b="1" dirty="0"/>
              <a:t>Data Types in </a:t>
            </a:r>
            <a:r>
              <a:rPr lang="en-US" b="1" dirty="0" smtClean="0"/>
              <a:t>PHP</a:t>
            </a:r>
          </a:p>
          <a:p>
            <a:pPr fontAlgn="base"/>
            <a:endParaRPr lang="en-US" b="1" dirty="0"/>
          </a:p>
          <a:p>
            <a:pPr fontAlgn="base">
              <a:buFont typeface="Wingdings" pitchFamily="2" charset="2"/>
              <a:buChar char="Ø"/>
            </a:pPr>
            <a:r>
              <a:rPr lang="en-US" dirty="0"/>
              <a:t>The values assigned to a PHP variable may be of different data types including simple string and numeric types to more complex data types like arrays and objects</a:t>
            </a:r>
            <a:r>
              <a:rPr lang="en-US" dirty="0" smtClean="0"/>
              <a:t>.</a:t>
            </a:r>
          </a:p>
          <a:p>
            <a:pPr fontAlgn="base"/>
            <a:endParaRPr lang="en-US" dirty="0"/>
          </a:p>
          <a:p>
            <a:pPr fontAlgn="base"/>
            <a:r>
              <a:rPr lang="en-US" dirty="0"/>
              <a:t>PHP supports total eight primitive data types: Integer, Floating point number or Float, String, Booleans, Array, Object, resource and NULL. These data types are used to construct variables. Now let's discuss each one of them in detail.</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1" y="685800"/>
            <a:ext cx="7924800" cy="4801314"/>
          </a:xfrm>
          <a:prstGeom prst="rect">
            <a:avLst/>
          </a:prstGeom>
          <a:noFill/>
        </p:spPr>
        <p:txBody>
          <a:bodyPr wrap="square" rtlCol="0">
            <a:spAutoFit/>
          </a:bodyPr>
          <a:lstStyle/>
          <a:p>
            <a:pPr fontAlgn="base"/>
            <a:r>
              <a:rPr lang="en-US" b="1" dirty="0"/>
              <a:t>PHP Resources</a:t>
            </a:r>
          </a:p>
          <a:p>
            <a:pPr fontAlgn="base">
              <a:buFont typeface="Wingdings" pitchFamily="2" charset="2"/>
              <a:buChar char="Ø"/>
            </a:pPr>
            <a:r>
              <a:rPr lang="en-US" dirty="0"/>
              <a:t>A resource is a special variable, holding a reference to an external resource.</a:t>
            </a:r>
          </a:p>
          <a:p>
            <a:pPr fontAlgn="base"/>
            <a:r>
              <a:rPr lang="en-US" dirty="0"/>
              <a:t>Resource variables typically hold special handlers to opened files and database connections</a:t>
            </a:r>
            <a:r>
              <a:rPr lang="en-US" dirty="0" smtClean="0"/>
              <a:t>.</a:t>
            </a:r>
          </a:p>
          <a:p>
            <a:pPr fontAlgn="base"/>
            <a:endParaRPr lang="en-US" dirty="0"/>
          </a:p>
          <a:p>
            <a:pPr fontAlgn="base"/>
            <a:r>
              <a:rPr lang="en-US" b="1" dirty="0"/>
              <a:t>Example</a:t>
            </a:r>
          </a:p>
          <a:p>
            <a:r>
              <a:rPr lang="en-US" b="1" dirty="0">
                <a:hlinkClick r:id="rId2" tooltip="Run this code to view the output"/>
              </a:rPr>
              <a:t>Run this code </a:t>
            </a:r>
            <a:r>
              <a:rPr lang="en-US" b="1" dirty="0" smtClean="0">
                <a:hlinkClick r:id="rId2" tooltip="Run this code to view the output"/>
              </a:rPr>
              <a:t>»</a:t>
            </a:r>
            <a:endParaRPr lang="en-US" b="1" dirty="0" smtClean="0"/>
          </a:p>
          <a:p>
            <a:endParaRPr lang="en-US" dirty="0"/>
          </a:p>
          <a:p>
            <a:r>
              <a:rPr lang="en-US" dirty="0" smtClean="0"/>
              <a:t>1.&lt;?</a:t>
            </a:r>
            <a:r>
              <a:rPr lang="en-US" dirty="0" err="1"/>
              <a:t>php</a:t>
            </a:r>
            <a:r>
              <a:rPr lang="en-US" dirty="0"/>
              <a:t> </a:t>
            </a:r>
            <a:endParaRPr lang="en-US" dirty="0" smtClean="0"/>
          </a:p>
          <a:p>
            <a:r>
              <a:rPr lang="en-US" dirty="0" smtClean="0"/>
              <a:t>2.// </a:t>
            </a:r>
            <a:r>
              <a:rPr lang="en-US" dirty="0"/>
              <a:t>Open a file for reading $handle = </a:t>
            </a:r>
            <a:r>
              <a:rPr lang="en-US" dirty="0" err="1"/>
              <a:t>fopen</a:t>
            </a:r>
            <a:r>
              <a:rPr lang="en-US" dirty="0"/>
              <a:t>("note.txt", "r"); </a:t>
            </a:r>
            <a:endParaRPr lang="en-US" dirty="0" smtClean="0"/>
          </a:p>
          <a:p>
            <a:r>
              <a:rPr lang="en-US" dirty="0" smtClean="0"/>
              <a:t>3.var_dump</a:t>
            </a:r>
            <a:r>
              <a:rPr lang="en-US" dirty="0"/>
              <a:t>($handle); </a:t>
            </a:r>
            <a:endParaRPr lang="en-US" dirty="0" smtClean="0"/>
          </a:p>
          <a:p>
            <a:r>
              <a:rPr lang="en-US" dirty="0" smtClean="0"/>
              <a:t>4.echo </a:t>
            </a:r>
            <a:r>
              <a:rPr lang="en-US" dirty="0"/>
              <a:t>"&lt;</a:t>
            </a:r>
            <a:r>
              <a:rPr lang="en-US" dirty="0" err="1"/>
              <a:t>br</a:t>
            </a:r>
            <a:r>
              <a:rPr lang="en-US" dirty="0"/>
              <a:t>&gt;"; </a:t>
            </a:r>
            <a:endParaRPr lang="en-US" dirty="0" smtClean="0"/>
          </a:p>
          <a:p>
            <a:r>
              <a:rPr lang="en-US" dirty="0" smtClean="0"/>
              <a:t>5.// </a:t>
            </a:r>
            <a:r>
              <a:rPr lang="en-US" dirty="0"/>
              <a:t>Connect to </a:t>
            </a:r>
            <a:r>
              <a:rPr lang="en-US" dirty="0" err="1"/>
              <a:t>MySQL</a:t>
            </a:r>
            <a:r>
              <a:rPr lang="en-US" dirty="0"/>
              <a:t> database server with default setting </a:t>
            </a:r>
            <a:endParaRPr lang="en-US" dirty="0" smtClean="0"/>
          </a:p>
          <a:p>
            <a:r>
              <a:rPr lang="en-US" dirty="0" smtClean="0"/>
              <a:t>6.$link </a:t>
            </a:r>
            <a:r>
              <a:rPr lang="en-US" dirty="0"/>
              <a:t>= </a:t>
            </a:r>
            <a:r>
              <a:rPr lang="en-US" dirty="0" err="1"/>
              <a:t>mysqli_connect</a:t>
            </a:r>
            <a:r>
              <a:rPr lang="en-US" dirty="0"/>
              <a:t>("</a:t>
            </a:r>
            <a:r>
              <a:rPr lang="en-US" dirty="0" err="1"/>
              <a:t>localhost</a:t>
            </a:r>
            <a:r>
              <a:rPr lang="en-US" dirty="0"/>
              <a:t>", "root", </a:t>
            </a:r>
            <a:r>
              <a:rPr lang="en-US" dirty="0" smtClean="0"/>
              <a:t>"");</a:t>
            </a:r>
          </a:p>
          <a:p>
            <a:r>
              <a:rPr lang="en-US" dirty="0" smtClean="0"/>
              <a:t>7.var_dump</a:t>
            </a:r>
            <a:r>
              <a:rPr lang="en-US" dirty="0"/>
              <a:t>($link); </a:t>
            </a:r>
            <a:endParaRPr lang="en-US" dirty="0" smtClean="0"/>
          </a:p>
          <a:p>
            <a:r>
              <a:rPr lang="en-US" dirty="0" smtClean="0"/>
              <a:t>8.?&gt;</a:t>
            </a:r>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1" y="685800"/>
            <a:ext cx="7924799" cy="3693319"/>
          </a:xfrm>
          <a:prstGeom prst="rect">
            <a:avLst/>
          </a:prstGeom>
          <a:noFill/>
        </p:spPr>
        <p:txBody>
          <a:bodyPr wrap="square" rtlCol="0">
            <a:spAutoFit/>
          </a:bodyPr>
          <a:lstStyle/>
          <a:p>
            <a:pPr fontAlgn="base"/>
            <a:r>
              <a:rPr lang="en-US" b="1" dirty="0"/>
              <a:t>What is String in PHP</a:t>
            </a:r>
          </a:p>
          <a:p>
            <a:pPr fontAlgn="base">
              <a:buFont typeface="Wingdings" pitchFamily="2" charset="2"/>
              <a:buChar char="Ø"/>
            </a:pPr>
            <a:r>
              <a:rPr lang="en-US" dirty="0"/>
              <a:t>A string is a sequence of letters, numbers, special characters and arithmetic values or combination of all. The simplest way to create a string is to enclose the string literal (i.e. string characters) in single quotation marks ('), like this:</a:t>
            </a:r>
          </a:p>
          <a:p>
            <a:endParaRPr lang="en-US" dirty="0" smtClean="0"/>
          </a:p>
          <a:p>
            <a:r>
              <a:rPr lang="en-US" dirty="0" smtClean="0"/>
              <a:t>$</a:t>
            </a:r>
            <a:r>
              <a:rPr lang="en-US" dirty="0" err="1"/>
              <a:t>my_string</a:t>
            </a:r>
            <a:r>
              <a:rPr lang="en-US" dirty="0"/>
              <a:t> = 'Hello World';</a:t>
            </a:r>
          </a:p>
          <a:p>
            <a:pPr fontAlgn="base"/>
            <a:endParaRPr lang="en-US" dirty="0" smtClean="0"/>
          </a:p>
          <a:p>
            <a:pPr fontAlgn="base">
              <a:buFont typeface="Wingdings" pitchFamily="2" charset="2"/>
              <a:buChar char="Ø"/>
            </a:pPr>
            <a:r>
              <a:rPr lang="en-US" dirty="0" smtClean="0"/>
              <a:t>You </a:t>
            </a:r>
            <a:r>
              <a:rPr lang="en-US" dirty="0"/>
              <a:t>can also use double quotation marks ("). However, single and double quotation marks work in different ways. Strings enclosed in single-quotes are treated almost literally, whereas the strings delimited by the double quotes replaces variables with the string representations of their values as well as specially interpreting certain escape sequences.</a:t>
            </a:r>
          </a:p>
          <a:p>
            <a:endParaRPr lang="en-US" dirty="0"/>
          </a:p>
        </p:txBody>
      </p:sp>
      <p:sp>
        <p:nvSpPr>
          <p:cNvPr id="5" name="TextBox 4"/>
          <p:cNvSpPr txBox="1"/>
          <p:nvPr/>
        </p:nvSpPr>
        <p:spPr>
          <a:xfrm>
            <a:off x="990600" y="5715000"/>
            <a:ext cx="3628686" cy="646331"/>
          </a:xfrm>
          <a:prstGeom prst="rect">
            <a:avLst/>
          </a:prstGeom>
          <a:noFill/>
        </p:spPr>
        <p:txBody>
          <a:bodyPr wrap="none" rtlCol="0">
            <a:spAutoFit/>
          </a:bodyPr>
          <a:lstStyle/>
          <a:p>
            <a:r>
              <a:rPr lang="en-US" dirty="0" smtClean="0"/>
              <a:t>Submitted by: </a:t>
            </a:r>
            <a:r>
              <a:rPr lang="en-US" dirty="0" err="1" smtClean="0"/>
              <a:t>Rotairo</a:t>
            </a:r>
            <a:r>
              <a:rPr lang="en-US" dirty="0" smtClean="0"/>
              <a:t>, </a:t>
            </a:r>
            <a:r>
              <a:rPr lang="en-US" dirty="0" err="1" smtClean="0"/>
              <a:t>Roeland</a:t>
            </a:r>
            <a:r>
              <a:rPr lang="en-US" dirty="0" smtClean="0"/>
              <a:t> M.</a:t>
            </a:r>
          </a:p>
          <a:p>
            <a:r>
              <a:rPr lang="en-US" smtClean="0"/>
              <a:t>BSIT-2C</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1" y="457200"/>
            <a:ext cx="7543799" cy="2031325"/>
          </a:xfrm>
          <a:prstGeom prst="rect">
            <a:avLst/>
          </a:prstGeom>
          <a:noFill/>
        </p:spPr>
        <p:txBody>
          <a:bodyPr wrap="square" rtlCol="0">
            <a:spAutoFit/>
          </a:bodyPr>
          <a:lstStyle/>
          <a:p>
            <a:pPr fontAlgn="base"/>
            <a:r>
              <a:rPr lang="en-US" b="1" dirty="0"/>
              <a:t>PHP </a:t>
            </a:r>
            <a:r>
              <a:rPr lang="en-US" b="1" dirty="0" smtClean="0"/>
              <a:t>Integers</a:t>
            </a:r>
          </a:p>
          <a:p>
            <a:pPr fontAlgn="base"/>
            <a:endParaRPr lang="en-US" b="1" dirty="0"/>
          </a:p>
          <a:p>
            <a:pPr fontAlgn="base">
              <a:buFont typeface="Wingdings" pitchFamily="2" charset="2"/>
              <a:buChar char="Ø"/>
            </a:pPr>
            <a:r>
              <a:rPr lang="en-US" dirty="0"/>
              <a:t>Integers are whole numbers, without a decimal point (..., -2, -1, 0, 1, 2, ...). Integers can be specified in decimal (base 10), hexadecimal (base 16 - prefixed with 0x) or octal (base 8 - prefixed with 0) notation, optionally preceded by a sign (- or +).</a:t>
            </a:r>
          </a:p>
          <a:p>
            <a:endParaRPr lang="en-US" dirty="0"/>
          </a:p>
        </p:txBody>
      </p:sp>
      <p:sp>
        <p:nvSpPr>
          <p:cNvPr id="6" name="TextBox 5"/>
          <p:cNvSpPr txBox="1"/>
          <p:nvPr/>
        </p:nvSpPr>
        <p:spPr>
          <a:xfrm>
            <a:off x="1219200" y="2362200"/>
            <a:ext cx="5181600" cy="3693319"/>
          </a:xfrm>
          <a:prstGeom prst="rect">
            <a:avLst/>
          </a:prstGeom>
          <a:noFill/>
        </p:spPr>
        <p:txBody>
          <a:bodyPr wrap="square" rtlCol="0">
            <a:spAutoFit/>
          </a:bodyPr>
          <a:lstStyle/>
          <a:p>
            <a:pPr fontAlgn="base"/>
            <a:r>
              <a:rPr lang="en-US" b="1" dirty="0"/>
              <a:t>Example</a:t>
            </a:r>
          </a:p>
          <a:p>
            <a:r>
              <a:rPr lang="en-US" b="1" dirty="0">
                <a:hlinkClick r:id="rId2" tooltip="Run this code to view the output"/>
              </a:rPr>
              <a:t>Run this code »</a:t>
            </a:r>
            <a:endParaRPr lang="en-US" dirty="0"/>
          </a:p>
          <a:p>
            <a:r>
              <a:rPr lang="en-US" dirty="0" smtClean="0"/>
              <a:t>1. &lt;?</a:t>
            </a:r>
            <a:r>
              <a:rPr lang="en-US" dirty="0" err="1"/>
              <a:t>php</a:t>
            </a:r>
            <a:r>
              <a:rPr lang="en-US" dirty="0" smtClean="0"/>
              <a:t> </a:t>
            </a:r>
            <a:r>
              <a:rPr lang="en-US" dirty="0"/>
              <a:t>$a</a:t>
            </a:r>
            <a:r>
              <a:rPr lang="en-US" dirty="0" smtClean="0"/>
              <a:t> </a:t>
            </a:r>
            <a:r>
              <a:rPr lang="en-US" dirty="0"/>
              <a:t>=</a:t>
            </a:r>
            <a:r>
              <a:rPr lang="en-US" dirty="0" smtClean="0"/>
              <a:t> </a:t>
            </a:r>
            <a:r>
              <a:rPr lang="en-US" dirty="0"/>
              <a:t>123;</a:t>
            </a:r>
            <a:r>
              <a:rPr lang="en-US" dirty="0" smtClean="0"/>
              <a:t> </a:t>
            </a:r>
            <a:r>
              <a:rPr lang="en-US" dirty="0"/>
              <a:t>// decimal </a:t>
            </a:r>
            <a:r>
              <a:rPr lang="en-US" dirty="0" smtClean="0"/>
              <a:t>number</a:t>
            </a:r>
          </a:p>
          <a:p>
            <a:r>
              <a:rPr lang="en-US" dirty="0" smtClean="0"/>
              <a:t>2. </a:t>
            </a:r>
            <a:r>
              <a:rPr lang="en-US" dirty="0" err="1" smtClean="0"/>
              <a:t>var_dump</a:t>
            </a:r>
            <a:r>
              <a:rPr lang="en-US" dirty="0"/>
              <a:t>($a);</a:t>
            </a:r>
            <a:r>
              <a:rPr lang="en-US" dirty="0" smtClean="0"/>
              <a:t> </a:t>
            </a:r>
          </a:p>
          <a:p>
            <a:r>
              <a:rPr lang="en-US" dirty="0" smtClean="0"/>
              <a:t>3. echo </a:t>
            </a:r>
            <a:r>
              <a:rPr lang="en-US" dirty="0"/>
              <a:t>"&lt;</a:t>
            </a:r>
            <a:r>
              <a:rPr lang="en-US" dirty="0" err="1"/>
              <a:t>br</a:t>
            </a:r>
            <a:r>
              <a:rPr lang="en-US" dirty="0" smtClean="0"/>
              <a:t>&gt;"; </a:t>
            </a:r>
            <a:r>
              <a:rPr lang="en-US" dirty="0"/>
              <a:t>$b</a:t>
            </a:r>
            <a:r>
              <a:rPr lang="en-US" dirty="0" smtClean="0"/>
              <a:t> </a:t>
            </a:r>
            <a:r>
              <a:rPr lang="en-US" dirty="0"/>
              <a:t>=</a:t>
            </a:r>
            <a:r>
              <a:rPr lang="en-US" dirty="0" smtClean="0"/>
              <a:t> </a:t>
            </a:r>
            <a:r>
              <a:rPr lang="en-US" dirty="0"/>
              <a:t>-123;</a:t>
            </a:r>
            <a:r>
              <a:rPr lang="en-US" dirty="0" smtClean="0"/>
              <a:t> </a:t>
            </a:r>
            <a:r>
              <a:rPr lang="en-US" dirty="0"/>
              <a:t>// a negative number</a:t>
            </a:r>
            <a:r>
              <a:rPr lang="en-US" dirty="0" smtClean="0"/>
              <a:t> </a:t>
            </a:r>
          </a:p>
          <a:p>
            <a:r>
              <a:rPr lang="en-US" dirty="0" smtClean="0"/>
              <a:t>4. </a:t>
            </a:r>
            <a:r>
              <a:rPr lang="en-US" dirty="0" err="1" smtClean="0"/>
              <a:t>var_dump</a:t>
            </a:r>
            <a:r>
              <a:rPr lang="en-US" dirty="0"/>
              <a:t>($b);</a:t>
            </a:r>
            <a:r>
              <a:rPr lang="en-US" dirty="0" smtClean="0"/>
              <a:t> </a:t>
            </a:r>
          </a:p>
          <a:p>
            <a:r>
              <a:rPr lang="en-US" dirty="0" smtClean="0"/>
              <a:t>5. echo </a:t>
            </a:r>
            <a:r>
              <a:rPr lang="en-US" dirty="0"/>
              <a:t>"&lt;</a:t>
            </a:r>
            <a:r>
              <a:rPr lang="en-US" dirty="0" err="1"/>
              <a:t>br</a:t>
            </a:r>
            <a:r>
              <a:rPr lang="en-US" dirty="0" smtClean="0"/>
              <a:t>&gt;";</a:t>
            </a:r>
          </a:p>
          <a:p>
            <a:r>
              <a:rPr lang="en-US" dirty="0" smtClean="0"/>
              <a:t>6. $c </a:t>
            </a:r>
            <a:r>
              <a:rPr lang="en-US" dirty="0"/>
              <a:t>=</a:t>
            </a:r>
            <a:r>
              <a:rPr lang="en-US" dirty="0" smtClean="0"/>
              <a:t> </a:t>
            </a:r>
            <a:r>
              <a:rPr lang="en-US" dirty="0"/>
              <a:t>0x1A;</a:t>
            </a:r>
            <a:r>
              <a:rPr lang="en-US" dirty="0" smtClean="0"/>
              <a:t> </a:t>
            </a:r>
            <a:r>
              <a:rPr lang="en-US" dirty="0"/>
              <a:t>// hexadecimal </a:t>
            </a:r>
            <a:r>
              <a:rPr lang="en-US" dirty="0" smtClean="0"/>
              <a:t>number</a:t>
            </a:r>
          </a:p>
          <a:p>
            <a:r>
              <a:rPr lang="en-US" dirty="0" smtClean="0"/>
              <a:t> 7. </a:t>
            </a:r>
            <a:r>
              <a:rPr lang="en-US" dirty="0" err="1" smtClean="0"/>
              <a:t>var_dump</a:t>
            </a:r>
            <a:r>
              <a:rPr lang="en-US" dirty="0"/>
              <a:t>($c);</a:t>
            </a:r>
            <a:r>
              <a:rPr lang="en-US" dirty="0" smtClean="0"/>
              <a:t> </a:t>
            </a:r>
          </a:p>
          <a:p>
            <a:r>
              <a:rPr lang="en-US" dirty="0" smtClean="0"/>
              <a:t>8. echo </a:t>
            </a:r>
            <a:r>
              <a:rPr lang="en-US" dirty="0"/>
              <a:t>"&lt;</a:t>
            </a:r>
            <a:r>
              <a:rPr lang="en-US" dirty="0" err="1"/>
              <a:t>br</a:t>
            </a:r>
            <a:r>
              <a:rPr lang="en-US" dirty="0"/>
              <a:t>&gt;";</a:t>
            </a:r>
            <a:r>
              <a:rPr lang="en-US" dirty="0" smtClean="0"/>
              <a:t> </a:t>
            </a:r>
          </a:p>
          <a:p>
            <a:r>
              <a:rPr lang="en-US" dirty="0" smtClean="0"/>
              <a:t>9. $d </a:t>
            </a:r>
            <a:r>
              <a:rPr lang="en-US" dirty="0"/>
              <a:t>=</a:t>
            </a:r>
            <a:r>
              <a:rPr lang="en-US" dirty="0" smtClean="0"/>
              <a:t> </a:t>
            </a:r>
            <a:r>
              <a:rPr lang="en-US" dirty="0"/>
              <a:t>0123;</a:t>
            </a:r>
            <a:r>
              <a:rPr lang="en-US" dirty="0" smtClean="0"/>
              <a:t> </a:t>
            </a:r>
            <a:r>
              <a:rPr lang="en-US" dirty="0"/>
              <a:t>// octal number</a:t>
            </a:r>
            <a:r>
              <a:rPr lang="en-US" dirty="0" smtClean="0"/>
              <a:t> </a:t>
            </a:r>
          </a:p>
          <a:p>
            <a:r>
              <a:rPr lang="en-US" dirty="0" smtClean="0"/>
              <a:t>10. </a:t>
            </a:r>
            <a:r>
              <a:rPr lang="en-US" dirty="0" err="1" smtClean="0"/>
              <a:t>var_dump</a:t>
            </a:r>
            <a:r>
              <a:rPr lang="en-US" dirty="0"/>
              <a:t>($d);</a:t>
            </a:r>
            <a:r>
              <a:rPr lang="en-US" dirty="0" smtClean="0"/>
              <a:t> </a:t>
            </a:r>
          </a:p>
          <a:p>
            <a:r>
              <a:rPr lang="en-US" dirty="0" smtClean="0"/>
              <a:t>11. ?&gt;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685800"/>
            <a:ext cx="7848600" cy="5632311"/>
          </a:xfrm>
          <a:prstGeom prst="rect">
            <a:avLst/>
          </a:prstGeom>
          <a:noFill/>
        </p:spPr>
        <p:txBody>
          <a:bodyPr wrap="square" rtlCol="0">
            <a:spAutoFit/>
          </a:bodyPr>
          <a:lstStyle/>
          <a:p>
            <a:pPr fontAlgn="base"/>
            <a:r>
              <a:rPr lang="en-US" b="1" dirty="0"/>
              <a:t>PHP </a:t>
            </a:r>
            <a:r>
              <a:rPr lang="en-US" b="1" dirty="0" smtClean="0"/>
              <a:t>Strings</a:t>
            </a:r>
          </a:p>
          <a:p>
            <a:pPr fontAlgn="base"/>
            <a:endParaRPr lang="en-US" b="1" dirty="0"/>
          </a:p>
          <a:p>
            <a:pPr fontAlgn="base">
              <a:buFont typeface="Wingdings" pitchFamily="2" charset="2"/>
              <a:buChar char="Ø"/>
            </a:pPr>
            <a:r>
              <a:rPr lang="en-US" dirty="0"/>
              <a:t>Strings are sequences of characters, where every character is the same as a byte.</a:t>
            </a:r>
          </a:p>
          <a:p>
            <a:pPr fontAlgn="base"/>
            <a:r>
              <a:rPr lang="en-US" dirty="0"/>
              <a:t>A string can hold letters, numbers, and special characters and it can be as large as up to 2GB (2147483647 bytes maximum). The simplest way to specify a string is to enclose it in single quotes (e.g. 'Hello world!'), however you can also use double quotes ("Hello world!").</a:t>
            </a:r>
          </a:p>
          <a:p>
            <a:pPr fontAlgn="base"/>
            <a:r>
              <a:rPr lang="en-US" b="1" dirty="0"/>
              <a:t>Example</a:t>
            </a:r>
          </a:p>
          <a:p>
            <a:r>
              <a:rPr lang="en-US" b="1" dirty="0">
                <a:hlinkClick r:id="rId2" tooltip="Run this code to view the output"/>
              </a:rPr>
              <a:t>Run this code »</a:t>
            </a:r>
            <a:endParaRPr lang="en-US" dirty="0"/>
          </a:p>
          <a:p>
            <a:r>
              <a:rPr lang="en-US" dirty="0" smtClean="0"/>
              <a:t>1. &lt;?</a:t>
            </a:r>
            <a:r>
              <a:rPr lang="en-US" dirty="0" err="1"/>
              <a:t>php</a:t>
            </a:r>
            <a:r>
              <a:rPr lang="en-US" dirty="0"/>
              <a:t> </a:t>
            </a:r>
            <a:endParaRPr lang="en-US" dirty="0" smtClean="0"/>
          </a:p>
          <a:p>
            <a:r>
              <a:rPr lang="en-US" dirty="0" smtClean="0"/>
              <a:t>2. $a </a:t>
            </a:r>
            <a:r>
              <a:rPr lang="en-US" dirty="0"/>
              <a:t>= 'Hello world!'; </a:t>
            </a:r>
            <a:endParaRPr lang="en-US" dirty="0" smtClean="0"/>
          </a:p>
          <a:p>
            <a:r>
              <a:rPr lang="en-US" dirty="0" smtClean="0"/>
              <a:t>3. echo </a:t>
            </a:r>
            <a:r>
              <a:rPr lang="en-US" dirty="0"/>
              <a:t>$a; </a:t>
            </a:r>
            <a:endParaRPr lang="en-US" dirty="0" smtClean="0"/>
          </a:p>
          <a:p>
            <a:r>
              <a:rPr lang="en-US" dirty="0" smtClean="0"/>
              <a:t>4. echo </a:t>
            </a:r>
            <a:r>
              <a:rPr lang="en-US" dirty="0"/>
              <a:t>"&lt;</a:t>
            </a:r>
            <a:r>
              <a:rPr lang="en-US" dirty="0" err="1"/>
              <a:t>br</a:t>
            </a:r>
            <a:r>
              <a:rPr lang="en-US" dirty="0"/>
              <a:t>&gt;"; </a:t>
            </a:r>
            <a:endParaRPr lang="en-US" dirty="0" smtClean="0"/>
          </a:p>
          <a:p>
            <a:r>
              <a:rPr lang="en-US" dirty="0" smtClean="0"/>
              <a:t>5. $b </a:t>
            </a:r>
            <a:r>
              <a:rPr lang="en-US" dirty="0"/>
              <a:t>= "Hello world!"; </a:t>
            </a:r>
            <a:r>
              <a:rPr lang="en-US" dirty="0" smtClean="0"/>
              <a:t> </a:t>
            </a:r>
          </a:p>
          <a:p>
            <a:r>
              <a:rPr lang="en-US" dirty="0" smtClean="0"/>
              <a:t>6. echo </a:t>
            </a:r>
            <a:r>
              <a:rPr lang="en-US" dirty="0"/>
              <a:t>$b; </a:t>
            </a:r>
            <a:r>
              <a:rPr lang="en-US" dirty="0" smtClean="0"/>
              <a:t> </a:t>
            </a:r>
          </a:p>
          <a:p>
            <a:r>
              <a:rPr lang="en-US" dirty="0" smtClean="0"/>
              <a:t>7. echo </a:t>
            </a:r>
            <a:r>
              <a:rPr lang="en-US" dirty="0"/>
              <a:t>"&lt;</a:t>
            </a:r>
            <a:r>
              <a:rPr lang="en-US" dirty="0" err="1"/>
              <a:t>br</a:t>
            </a:r>
            <a:r>
              <a:rPr lang="en-US" dirty="0"/>
              <a:t>&gt;"; </a:t>
            </a:r>
            <a:r>
              <a:rPr lang="en-US" dirty="0" smtClean="0"/>
              <a:t> </a:t>
            </a:r>
          </a:p>
          <a:p>
            <a:r>
              <a:rPr lang="en-US" dirty="0" smtClean="0"/>
              <a:t>8. $c </a:t>
            </a:r>
            <a:r>
              <a:rPr lang="en-US" dirty="0"/>
              <a:t>= 'Stay here, I\'</a:t>
            </a:r>
            <a:r>
              <a:rPr lang="en-US" dirty="0" err="1"/>
              <a:t>ll</a:t>
            </a:r>
            <a:r>
              <a:rPr lang="en-US" dirty="0"/>
              <a:t> be back.'; </a:t>
            </a:r>
            <a:endParaRPr lang="en-US" dirty="0" smtClean="0"/>
          </a:p>
          <a:p>
            <a:r>
              <a:rPr lang="en-US" dirty="0" smtClean="0"/>
              <a:t>9. echo </a:t>
            </a:r>
            <a:r>
              <a:rPr lang="en-US" dirty="0"/>
              <a:t>$c; ?&gt;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1" y="685800"/>
            <a:ext cx="7848600" cy="5355312"/>
          </a:xfrm>
          <a:prstGeom prst="rect">
            <a:avLst/>
          </a:prstGeom>
          <a:noFill/>
        </p:spPr>
        <p:txBody>
          <a:bodyPr wrap="square" rtlCol="0">
            <a:spAutoFit/>
          </a:bodyPr>
          <a:lstStyle/>
          <a:p>
            <a:pPr fontAlgn="base"/>
            <a:r>
              <a:rPr lang="en-US" b="1" dirty="0"/>
              <a:t>PHP Floating Point Numbers or </a:t>
            </a:r>
            <a:r>
              <a:rPr lang="en-US" b="1" dirty="0" smtClean="0"/>
              <a:t>Doubles</a:t>
            </a:r>
          </a:p>
          <a:p>
            <a:pPr fontAlgn="base"/>
            <a:endParaRPr lang="en-US" b="1" dirty="0"/>
          </a:p>
          <a:p>
            <a:pPr fontAlgn="base">
              <a:buFont typeface="Wingdings" pitchFamily="2" charset="2"/>
              <a:buChar char="Ø"/>
            </a:pPr>
            <a:r>
              <a:rPr lang="en-US" dirty="0"/>
              <a:t>Floating point numbers (also known as "floats", "doubles", or "real numbers") are decimal or fractional numbers, like demonstrated in the example below</a:t>
            </a:r>
            <a:r>
              <a:rPr lang="en-US" dirty="0" smtClean="0"/>
              <a:t>.</a:t>
            </a:r>
          </a:p>
          <a:p>
            <a:pPr fontAlgn="base"/>
            <a:endParaRPr lang="en-US" dirty="0"/>
          </a:p>
          <a:p>
            <a:pPr fontAlgn="base"/>
            <a:r>
              <a:rPr lang="en-US" b="1" dirty="0"/>
              <a:t>Example</a:t>
            </a:r>
          </a:p>
          <a:p>
            <a:r>
              <a:rPr lang="en-US" b="1" dirty="0">
                <a:hlinkClick r:id="rId2" tooltip="Run this code to view the output"/>
              </a:rPr>
              <a:t>Run this code »</a:t>
            </a:r>
            <a:endParaRPr lang="en-US" dirty="0"/>
          </a:p>
          <a:p>
            <a:r>
              <a:rPr lang="en-US" dirty="0" smtClean="0"/>
              <a:t>1. &lt;?</a:t>
            </a:r>
            <a:r>
              <a:rPr lang="en-US" dirty="0" err="1"/>
              <a:t>php</a:t>
            </a:r>
            <a:r>
              <a:rPr lang="en-US" dirty="0"/>
              <a:t> </a:t>
            </a:r>
            <a:endParaRPr lang="en-US" dirty="0" smtClean="0"/>
          </a:p>
          <a:p>
            <a:r>
              <a:rPr lang="en-US" dirty="0" smtClean="0"/>
              <a:t>2. $a </a:t>
            </a:r>
            <a:r>
              <a:rPr lang="en-US" dirty="0"/>
              <a:t>= 1.234; </a:t>
            </a:r>
            <a:endParaRPr lang="en-US" dirty="0" smtClean="0"/>
          </a:p>
          <a:p>
            <a:r>
              <a:rPr lang="en-US" dirty="0" smtClean="0"/>
              <a:t>3. </a:t>
            </a:r>
            <a:r>
              <a:rPr lang="en-US" dirty="0" err="1" smtClean="0"/>
              <a:t>var_dump</a:t>
            </a:r>
            <a:r>
              <a:rPr lang="en-US" dirty="0"/>
              <a:t>($a); </a:t>
            </a:r>
            <a:endParaRPr lang="en-US" dirty="0" smtClean="0"/>
          </a:p>
          <a:p>
            <a:r>
              <a:rPr lang="en-US" dirty="0" smtClean="0"/>
              <a:t>4. echo </a:t>
            </a:r>
            <a:r>
              <a:rPr lang="en-US" dirty="0"/>
              <a:t>"&lt;</a:t>
            </a:r>
            <a:r>
              <a:rPr lang="en-US" dirty="0" err="1"/>
              <a:t>br</a:t>
            </a:r>
            <a:r>
              <a:rPr lang="en-US" dirty="0"/>
              <a:t>&gt;"; </a:t>
            </a:r>
            <a:endParaRPr lang="en-US" dirty="0" smtClean="0"/>
          </a:p>
          <a:p>
            <a:r>
              <a:rPr lang="en-US" dirty="0" smtClean="0"/>
              <a:t>5. $b </a:t>
            </a:r>
            <a:r>
              <a:rPr lang="en-US" dirty="0"/>
              <a:t>= 10.2e3; </a:t>
            </a:r>
            <a:endParaRPr lang="en-US" dirty="0" smtClean="0"/>
          </a:p>
          <a:p>
            <a:r>
              <a:rPr lang="en-US" dirty="0" smtClean="0"/>
              <a:t>6. </a:t>
            </a:r>
            <a:r>
              <a:rPr lang="en-US" dirty="0" err="1" smtClean="0"/>
              <a:t>var_dump</a:t>
            </a:r>
            <a:r>
              <a:rPr lang="en-US" dirty="0"/>
              <a:t>($b); </a:t>
            </a:r>
            <a:r>
              <a:rPr lang="en-US" dirty="0" smtClean="0"/>
              <a:t> </a:t>
            </a:r>
          </a:p>
          <a:p>
            <a:r>
              <a:rPr lang="en-US" dirty="0" smtClean="0"/>
              <a:t>7. echo </a:t>
            </a:r>
            <a:r>
              <a:rPr lang="en-US" dirty="0"/>
              <a:t>"&lt;</a:t>
            </a:r>
            <a:r>
              <a:rPr lang="en-US" dirty="0" err="1"/>
              <a:t>br</a:t>
            </a:r>
            <a:r>
              <a:rPr lang="en-US" dirty="0"/>
              <a:t>&gt;"; </a:t>
            </a:r>
            <a:endParaRPr lang="en-US" dirty="0" smtClean="0"/>
          </a:p>
          <a:p>
            <a:r>
              <a:rPr lang="en-US" dirty="0" smtClean="0"/>
              <a:t>8. $c </a:t>
            </a:r>
            <a:r>
              <a:rPr lang="en-US" dirty="0"/>
              <a:t>= 4E-10; </a:t>
            </a:r>
            <a:endParaRPr lang="en-US" dirty="0" smtClean="0"/>
          </a:p>
          <a:p>
            <a:r>
              <a:rPr lang="en-US" dirty="0" smtClean="0"/>
              <a:t>9. </a:t>
            </a:r>
            <a:r>
              <a:rPr lang="en-US" dirty="0" err="1" smtClean="0"/>
              <a:t>var_dump</a:t>
            </a:r>
            <a:r>
              <a:rPr lang="en-US" dirty="0"/>
              <a:t>($c); </a:t>
            </a:r>
            <a:r>
              <a:rPr lang="en-US" dirty="0" smtClean="0"/>
              <a:t> </a:t>
            </a:r>
          </a:p>
          <a:p>
            <a:r>
              <a:rPr lang="en-US" dirty="0" smtClean="0"/>
              <a:t>10. ?&gt;</a:t>
            </a:r>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1" y="838200"/>
            <a:ext cx="8077200" cy="3970318"/>
          </a:xfrm>
          <a:prstGeom prst="rect">
            <a:avLst/>
          </a:prstGeom>
          <a:noFill/>
        </p:spPr>
        <p:txBody>
          <a:bodyPr wrap="square" rtlCol="0">
            <a:spAutoFit/>
          </a:bodyPr>
          <a:lstStyle/>
          <a:p>
            <a:pPr fontAlgn="base"/>
            <a:r>
              <a:rPr lang="en-US" b="1" dirty="0"/>
              <a:t>PHP </a:t>
            </a:r>
            <a:r>
              <a:rPr lang="en-US" b="1" dirty="0" smtClean="0"/>
              <a:t>Booleans</a:t>
            </a:r>
          </a:p>
          <a:p>
            <a:pPr fontAlgn="base"/>
            <a:endParaRPr lang="en-US" b="1" dirty="0"/>
          </a:p>
          <a:p>
            <a:pPr fontAlgn="base">
              <a:buFont typeface="Wingdings" pitchFamily="2" charset="2"/>
              <a:buChar char="Ø"/>
            </a:pPr>
            <a:r>
              <a:rPr lang="en-US" dirty="0"/>
              <a:t>Booleans are like a switch it has only two possible values either 1 (true) or 0 (false</a:t>
            </a:r>
            <a:r>
              <a:rPr lang="en-US" dirty="0" smtClean="0"/>
              <a:t>).</a:t>
            </a:r>
          </a:p>
          <a:p>
            <a:pPr fontAlgn="base"/>
            <a:endParaRPr lang="en-US" dirty="0"/>
          </a:p>
          <a:p>
            <a:pPr fontAlgn="base"/>
            <a:r>
              <a:rPr lang="en-US" b="1" dirty="0"/>
              <a:t>Example</a:t>
            </a:r>
          </a:p>
          <a:p>
            <a:r>
              <a:rPr lang="en-US" b="1" dirty="0">
                <a:hlinkClick r:id="rId2" tooltip="Run this code to view the output"/>
              </a:rPr>
              <a:t>Run this code </a:t>
            </a:r>
            <a:r>
              <a:rPr lang="en-US" b="1" dirty="0" smtClean="0">
                <a:hlinkClick r:id="rId2" tooltip="Run this code to view the output"/>
              </a:rPr>
              <a:t>»</a:t>
            </a:r>
            <a:endParaRPr lang="en-US" b="1" dirty="0" smtClean="0"/>
          </a:p>
          <a:p>
            <a:endParaRPr lang="en-US" dirty="0"/>
          </a:p>
          <a:p>
            <a:r>
              <a:rPr lang="en-US" dirty="0" smtClean="0"/>
              <a:t>1. &lt;?</a:t>
            </a:r>
            <a:r>
              <a:rPr lang="en-US" dirty="0" err="1"/>
              <a:t>php</a:t>
            </a:r>
            <a:r>
              <a:rPr lang="en-US" dirty="0"/>
              <a:t> </a:t>
            </a:r>
            <a:endParaRPr lang="en-US" dirty="0" smtClean="0"/>
          </a:p>
          <a:p>
            <a:r>
              <a:rPr lang="en-US" dirty="0" smtClean="0"/>
              <a:t>2. // </a:t>
            </a:r>
            <a:r>
              <a:rPr lang="en-US" dirty="0"/>
              <a:t>Assign the value TRUE to a variable </a:t>
            </a:r>
            <a:endParaRPr lang="en-US" dirty="0" smtClean="0"/>
          </a:p>
          <a:p>
            <a:r>
              <a:rPr lang="en-US" dirty="0" smtClean="0"/>
              <a:t>3. $</a:t>
            </a:r>
            <a:r>
              <a:rPr lang="en-US" dirty="0" err="1" smtClean="0"/>
              <a:t>show_error</a:t>
            </a:r>
            <a:r>
              <a:rPr lang="en-US" dirty="0" smtClean="0"/>
              <a:t> </a:t>
            </a:r>
            <a:r>
              <a:rPr lang="en-US" dirty="0"/>
              <a:t>= true; </a:t>
            </a:r>
            <a:endParaRPr lang="en-US" dirty="0" smtClean="0"/>
          </a:p>
          <a:p>
            <a:r>
              <a:rPr lang="en-US" dirty="0" smtClean="0"/>
              <a:t>4. </a:t>
            </a:r>
            <a:r>
              <a:rPr lang="en-US" dirty="0" err="1" smtClean="0"/>
              <a:t>var_dump</a:t>
            </a:r>
            <a:r>
              <a:rPr lang="en-US" dirty="0"/>
              <a:t>($</a:t>
            </a:r>
            <a:r>
              <a:rPr lang="en-US" dirty="0" err="1"/>
              <a:t>show_error</a:t>
            </a:r>
            <a:r>
              <a:rPr lang="en-US" dirty="0"/>
              <a:t>); </a:t>
            </a:r>
            <a:endParaRPr lang="en-US" dirty="0" smtClean="0"/>
          </a:p>
          <a:p>
            <a:r>
              <a:rPr lang="en-US" dirty="0" smtClean="0"/>
              <a:t>5. ?&gt;</a:t>
            </a: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914400"/>
            <a:ext cx="7620000" cy="5632311"/>
          </a:xfrm>
          <a:prstGeom prst="rect">
            <a:avLst/>
          </a:prstGeom>
          <a:noFill/>
        </p:spPr>
        <p:txBody>
          <a:bodyPr wrap="square" rtlCol="0">
            <a:spAutoFit/>
          </a:bodyPr>
          <a:lstStyle/>
          <a:p>
            <a:pPr fontAlgn="base"/>
            <a:r>
              <a:rPr lang="en-US" b="1" dirty="0"/>
              <a:t>PHP Arrays</a:t>
            </a:r>
          </a:p>
          <a:p>
            <a:pPr fontAlgn="base"/>
            <a:r>
              <a:rPr lang="en-US" dirty="0"/>
              <a:t>An array is a variable that can hold more than one value at a time. It is useful to aggregate a series of related items together, for example a set of country or city names.</a:t>
            </a:r>
          </a:p>
          <a:p>
            <a:pPr fontAlgn="base"/>
            <a:r>
              <a:rPr lang="en-US" dirty="0"/>
              <a:t>An array is formally defined as an indexed collection of data values. Each index (also known as the key) of an array is unique and references a corresponding value.</a:t>
            </a:r>
          </a:p>
          <a:p>
            <a:pPr fontAlgn="base"/>
            <a:r>
              <a:rPr lang="en-US" b="1" dirty="0"/>
              <a:t>Example</a:t>
            </a:r>
          </a:p>
          <a:p>
            <a:r>
              <a:rPr lang="en-US" b="1" dirty="0">
                <a:hlinkClick r:id="rId2" tooltip="Run this code to view the output"/>
              </a:rPr>
              <a:t>Run this code »</a:t>
            </a:r>
            <a:endParaRPr lang="en-US" dirty="0"/>
          </a:p>
          <a:p>
            <a:r>
              <a:rPr lang="en-US" dirty="0" smtClean="0"/>
              <a:t>1.&lt;?</a:t>
            </a:r>
            <a:r>
              <a:rPr lang="en-US" dirty="0" err="1"/>
              <a:t>php</a:t>
            </a:r>
            <a:r>
              <a:rPr lang="en-US" dirty="0"/>
              <a:t> </a:t>
            </a:r>
            <a:endParaRPr lang="en-US" dirty="0" smtClean="0"/>
          </a:p>
          <a:p>
            <a:r>
              <a:rPr lang="en-US" dirty="0" smtClean="0"/>
              <a:t>2.$colors </a:t>
            </a:r>
            <a:r>
              <a:rPr lang="en-US" dirty="0"/>
              <a:t>= array("Red", "Green", "Blue"); </a:t>
            </a:r>
            <a:endParaRPr lang="en-US" dirty="0" smtClean="0"/>
          </a:p>
          <a:p>
            <a:r>
              <a:rPr lang="en-US" dirty="0" smtClean="0"/>
              <a:t>3.var_dump</a:t>
            </a:r>
            <a:r>
              <a:rPr lang="en-US" dirty="0"/>
              <a:t>($colors); </a:t>
            </a:r>
            <a:endParaRPr lang="en-US" dirty="0" smtClean="0"/>
          </a:p>
          <a:p>
            <a:r>
              <a:rPr lang="en-US" dirty="0" smtClean="0"/>
              <a:t>4.echo </a:t>
            </a:r>
            <a:r>
              <a:rPr lang="en-US" dirty="0"/>
              <a:t>"&lt;</a:t>
            </a:r>
            <a:r>
              <a:rPr lang="en-US" dirty="0" err="1"/>
              <a:t>br</a:t>
            </a:r>
            <a:r>
              <a:rPr lang="en-US" dirty="0"/>
              <a:t>&gt;"; </a:t>
            </a:r>
            <a:endParaRPr lang="en-US" dirty="0" smtClean="0"/>
          </a:p>
          <a:p>
            <a:r>
              <a:rPr lang="en-US" dirty="0" smtClean="0"/>
              <a:t>5.$color_codes </a:t>
            </a:r>
            <a:r>
              <a:rPr lang="en-US" dirty="0"/>
              <a:t>= array( "Red" =&gt; "#ff0000", "Green" =&gt; "#00ff00", "Blue" =&gt; "#0000ff" </a:t>
            </a:r>
            <a:endParaRPr lang="en-US" dirty="0" smtClean="0"/>
          </a:p>
          <a:p>
            <a:r>
              <a:rPr lang="en-US" dirty="0" smtClean="0"/>
              <a:t>6.); </a:t>
            </a:r>
          </a:p>
          <a:p>
            <a:r>
              <a:rPr lang="en-US" dirty="0" smtClean="0"/>
              <a:t>7.var_dump</a:t>
            </a:r>
            <a:r>
              <a:rPr lang="en-US" dirty="0"/>
              <a:t>($</a:t>
            </a:r>
            <a:r>
              <a:rPr lang="en-US" dirty="0" err="1"/>
              <a:t>color_codes</a:t>
            </a:r>
            <a:r>
              <a:rPr lang="en-US" dirty="0"/>
              <a:t>); </a:t>
            </a:r>
            <a:endParaRPr lang="en-US" dirty="0" smtClean="0"/>
          </a:p>
          <a:p>
            <a:r>
              <a:rPr lang="en-US" dirty="0" smtClean="0"/>
              <a:t>8.?&gt;</a:t>
            </a:r>
            <a:endParaRPr lang="en-US" dirty="0"/>
          </a:p>
          <a:p>
            <a:r>
              <a:rPr lang="en-US" dirty="0" smtClean="0"/>
              <a:t/>
            </a:r>
            <a:br>
              <a:rPr lang="en-US" dirty="0" smtClean="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1" y="762000"/>
            <a:ext cx="7391399" cy="4247317"/>
          </a:xfrm>
          <a:prstGeom prst="rect">
            <a:avLst/>
          </a:prstGeom>
          <a:noFill/>
        </p:spPr>
        <p:txBody>
          <a:bodyPr wrap="square" rtlCol="0">
            <a:spAutoFit/>
          </a:bodyPr>
          <a:lstStyle/>
          <a:p>
            <a:pPr fontAlgn="base"/>
            <a:r>
              <a:rPr lang="en-US" b="1" dirty="0"/>
              <a:t>PHP </a:t>
            </a:r>
            <a:r>
              <a:rPr lang="en-US" b="1" dirty="0" smtClean="0"/>
              <a:t>Objects</a:t>
            </a:r>
          </a:p>
          <a:p>
            <a:pPr fontAlgn="base"/>
            <a:endParaRPr lang="en-US" b="1" dirty="0"/>
          </a:p>
          <a:p>
            <a:pPr fontAlgn="base">
              <a:buFont typeface="Wingdings" pitchFamily="2" charset="2"/>
              <a:buChar char="Ø"/>
            </a:pPr>
            <a:r>
              <a:rPr lang="en-US" dirty="0"/>
              <a:t>An object is a data type that not only allows storing data but also information on, how to process that data. An object is a specific instance of a class which serve as templates for objects. Objects are created based on this template via the new keyword</a:t>
            </a:r>
            <a:r>
              <a:rPr lang="en-US" dirty="0" smtClean="0"/>
              <a:t>.</a:t>
            </a:r>
          </a:p>
          <a:p>
            <a:pPr fontAlgn="base"/>
            <a:endParaRPr lang="en-US" dirty="0"/>
          </a:p>
          <a:p>
            <a:pPr fontAlgn="base"/>
            <a:r>
              <a:rPr lang="en-US" dirty="0"/>
              <a:t>Every object has properties and methods corresponding to those of its parent class. Every object instance is completely independent, with its own properties and methods, and can thus be manipulated independently of other objects of the same class.</a:t>
            </a:r>
          </a:p>
          <a:p>
            <a:pPr fontAlgn="base"/>
            <a:r>
              <a:rPr lang="en-US" dirty="0"/>
              <a:t>Here's a simple example of a class definition followed by the object creation.</a:t>
            </a:r>
          </a:p>
          <a:p>
            <a:pPr fontAlgn="base"/>
            <a:endParaRPr lang="en-US" b="1"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1600" y="1066801"/>
            <a:ext cx="6248400" cy="4801314"/>
          </a:xfrm>
          <a:prstGeom prst="rect">
            <a:avLst/>
          </a:prstGeom>
        </p:spPr>
        <p:txBody>
          <a:bodyPr wrap="square">
            <a:spAutoFit/>
          </a:bodyPr>
          <a:lstStyle/>
          <a:p>
            <a:pPr fontAlgn="base"/>
            <a:r>
              <a:rPr lang="en-US" b="1" dirty="0" smtClean="0"/>
              <a:t>Example</a:t>
            </a:r>
          </a:p>
          <a:p>
            <a:pPr fontAlgn="base"/>
            <a:endParaRPr lang="en-US" b="1" dirty="0" smtClean="0"/>
          </a:p>
          <a:p>
            <a:r>
              <a:rPr lang="en-US" b="1" dirty="0" smtClean="0">
                <a:hlinkClick r:id="rId2" tooltip="Run this code to view the output"/>
              </a:rPr>
              <a:t>Run this code »</a:t>
            </a:r>
            <a:endParaRPr lang="en-US" dirty="0" smtClean="0"/>
          </a:p>
          <a:p>
            <a:r>
              <a:rPr lang="en-US" dirty="0" smtClean="0"/>
              <a:t>1.&lt;?</a:t>
            </a:r>
            <a:r>
              <a:rPr lang="en-US" dirty="0" err="1" smtClean="0"/>
              <a:t>php</a:t>
            </a:r>
            <a:r>
              <a:rPr lang="en-US" dirty="0" smtClean="0"/>
              <a:t> </a:t>
            </a:r>
          </a:p>
          <a:p>
            <a:r>
              <a:rPr lang="en-US" dirty="0" smtClean="0"/>
              <a:t>2.// Class definition </a:t>
            </a:r>
          </a:p>
          <a:p>
            <a:r>
              <a:rPr lang="en-US" dirty="0" smtClean="0"/>
              <a:t>3.class greeting{ </a:t>
            </a:r>
          </a:p>
          <a:p>
            <a:r>
              <a:rPr lang="en-US" dirty="0" smtClean="0"/>
              <a:t>4.// properties </a:t>
            </a:r>
          </a:p>
          <a:p>
            <a:r>
              <a:rPr lang="en-US" dirty="0" smtClean="0"/>
              <a:t>5.public $</a:t>
            </a:r>
            <a:r>
              <a:rPr lang="en-US" dirty="0" err="1" smtClean="0"/>
              <a:t>str</a:t>
            </a:r>
            <a:r>
              <a:rPr lang="en-US" dirty="0" smtClean="0"/>
              <a:t> = "Hello World!"; </a:t>
            </a:r>
          </a:p>
          <a:p>
            <a:r>
              <a:rPr lang="en-US" dirty="0" smtClean="0"/>
              <a:t>6.// methods </a:t>
            </a:r>
          </a:p>
          <a:p>
            <a:r>
              <a:rPr lang="en-US" dirty="0" smtClean="0"/>
              <a:t>7.function </a:t>
            </a:r>
            <a:r>
              <a:rPr lang="en-US" dirty="0" err="1" smtClean="0"/>
              <a:t>show_greeting</a:t>
            </a:r>
            <a:r>
              <a:rPr lang="en-US" dirty="0" smtClean="0"/>
              <a:t>(){ </a:t>
            </a:r>
          </a:p>
          <a:p>
            <a:r>
              <a:rPr lang="en-US" dirty="0" smtClean="0"/>
              <a:t>8.return $this-&gt;</a:t>
            </a:r>
            <a:r>
              <a:rPr lang="en-US" dirty="0" err="1" smtClean="0"/>
              <a:t>str</a:t>
            </a:r>
            <a:r>
              <a:rPr lang="en-US" dirty="0" smtClean="0"/>
              <a:t>; </a:t>
            </a:r>
          </a:p>
          <a:p>
            <a:r>
              <a:rPr lang="en-US" dirty="0" smtClean="0"/>
              <a:t>9.} </a:t>
            </a:r>
          </a:p>
          <a:p>
            <a:r>
              <a:rPr lang="en-US" dirty="0" smtClean="0"/>
              <a:t>10.} </a:t>
            </a:r>
          </a:p>
          <a:p>
            <a:r>
              <a:rPr lang="en-US" dirty="0" smtClean="0"/>
              <a:t>11.// Create object from class </a:t>
            </a:r>
          </a:p>
          <a:p>
            <a:r>
              <a:rPr lang="en-US" dirty="0" smtClean="0"/>
              <a:t>12.$message = new greeting; </a:t>
            </a:r>
          </a:p>
          <a:p>
            <a:r>
              <a:rPr lang="en-US" dirty="0" smtClean="0"/>
              <a:t>13.var_dump($message);</a:t>
            </a:r>
          </a:p>
          <a:p>
            <a:r>
              <a:rPr lang="en-US" dirty="0" smtClean="0"/>
              <a:t> 14.?&gt;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3401" y="762000"/>
            <a:ext cx="7924799" cy="5909310"/>
          </a:xfrm>
          <a:prstGeom prst="rect">
            <a:avLst/>
          </a:prstGeom>
          <a:noFill/>
        </p:spPr>
        <p:txBody>
          <a:bodyPr wrap="square" rtlCol="0">
            <a:spAutoFit/>
          </a:bodyPr>
          <a:lstStyle/>
          <a:p>
            <a:pPr fontAlgn="base"/>
            <a:r>
              <a:rPr lang="en-US" b="1" dirty="0"/>
              <a:t>PHP NULL</a:t>
            </a:r>
          </a:p>
          <a:p>
            <a:pPr fontAlgn="base">
              <a:buFont typeface="Wingdings" pitchFamily="2" charset="2"/>
              <a:buChar char="Ø"/>
            </a:pPr>
            <a:r>
              <a:rPr lang="en-US" dirty="0"/>
              <a:t>The special NULL value is used to represent empty variables in PHP. A variable of type NULL is a variable without any data. NULL is the only possible value of type null.</a:t>
            </a:r>
          </a:p>
          <a:p>
            <a:pPr fontAlgn="base"/>
            <a:r>
              <a:rPr lang="en-US" b="1" dirty="0"/>
              <a:t>Example</a:t>
            </a:r>
          </a:p>
          <a:p>
            <a:r>
              <a:rPr lang="en-US" b="1" dirty="0">
                <a:hlinkClick r:id="rId2" tooltip="Run this code to view the output"/>
              </a:rPr>
              <a:t>Run this code »</a:t>
            </a:r>
            <a:endParaRPr lang="en-US" dirty="0"/>
          </a:p>
          <a:p>
            <a:r>
              <a:rPr lang="en-US" dirty="0" smtClean="0"/>
              <a:t>1.&lt;?</a:t>
            </a:r>
            <a:r>
              <a:rPr lang="en-US" dirty="0" err="1"/>
              <a:t>php</a:t>
            </a:r>
            <a:r>
              <a:rPr lang="en-US" dirty="0"/>
              <a:t> </a:t>
            </a:r>
            <a:endParaRPr lang="en-US" dirty="0" smtClean="0"/>
          </a:p>
          <a:p>
            <a:r>
              <a:rPr lang="en-US" dirty="0" smtClean="0"/>
              <a:t>2.$a </a:t>
            </a:r>
            <a:r>
              <a:rPr lang="en-US" dirty="0"/>
              <a:t>= NULL; </a:t>
            </a:r>
            <a:endParaRPr lang="en-US" dirty="0" smtClean="0"/>
          </a:p>
          <a:p>
            <a:r>
              <a:rPr lang="en-US" dirty="0" smtClean="0"/>
              <a:t>3.var_dump</a:t>
            </a:r>
            <a:r>
              <a:rPr lang="en-US" dirty="0"/>
              <a:t>($a); </a:t>
            </a:r>
            <a:endParaRPr lang="en-US" dirty="0" smtClean="0"/>
          </a:p>
          <a:p>
            <a:r>
              <a:rPr lang="en-US" dirty="0" smtClean="0"/>
              <a:t>4.echo </a:t>
            </a:r>
            <a:r>
              <a:rPr lang="en-US" dirty="0"/>
              <a:t>"&lt;</a:t>
            </a:r>
            <a:r>
              <a:rPr lang="en-US" dirty="0" err="1"/>
              <a:t>br</a:t>
            </a:r>
            <a:r>
              <a:rPr lang="en-US" dirty="0" smtClean="0"/>
              <a:t>&gt;";</a:t>
            </a:r>
          </a:p>
          <a:p>
            <a:r>
              <a:rPr lang="en-US" dirty="0" smtClean="0"/>
              <a:t> 5.$b </a:t>
            </a:r>
            <a:r>
              <a:rPr lang="en-US" dirty="0"/>
              <a:t>= "Hello World</a:t>
            </a:r>
            <a:r>
              <a:rPr lang="en-US" dirty="0" smtClean="0"/>
              <a:t>!";</a:t>
            </a:r>
          </a:p>
          <a:p>
            <a:r>
              <a:rPr lang="en-US" dirty="0" smtClean="0"/>
              <a:t> 6.$b </a:t>
            </a:r>
            <a:r>
              <a:rPr lang="en-US" dirty="0"/>
              <a:t>= NULL; </a:t>
            </a:r>
            <a:endParaRPr lang="en-US" dirty="0" smtClean="0"/>
          </a:p>
          <a:p>
            <a:r>
              <a:rPr lang="en-US" dirty="0" smtClean="0"/>
              <a:t>6.var_dump</a:t>
            </a:r>
            <a:r>
              <a:rPr lang="en-US" dirty="0"/>
              <a:t>($b); </a:t>
            </a:r>
            <a:endParaRPr lang="en-US" dirty="0" smtClean="0"/>
          </a:p>
          <a:p>
            <a:r>
              <a:rPr lang="en-US" dirty="0" smtClean="0"/>
              <a:t>7.?&gt;</a:t>
            </a:r>
          </a:p>
          <a:p>
            <a:endParaRPr lang="en-US" dirty="0"/>
          </a:p>
          <a:p>
            <a:pPr fontAlgn="base">
              <a:buFont typeface="Wingdings" pitchFamily="2" charset="2"/>
              <a:buChar char="Ø"/>
            </a:pPr>
            <a:r>
              <a:rPr lang="en-US" dirty="0"/>
              <a:t>When a variable is created without a value in PHP like $</a:t>
            </a:r>
            <a:r>
              <a:rPr lang="en-US" dirty="0" err="1"/>
              <a:t>var</a:t>
            </a:r>
            <a:r>
              <a:rPr lang="en-US" dirty="0"/>
              <a:t>; it is automatically assigned a value of null. Many novice PHP developers mistakenly considered both $var1 = NULL; and $var2 = ""; are same, but this is not true. Both variables are different — the $var1 has null value while $var2 indicates no value assigned to it.</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58</TotalTime>
  <Words>597</Words>
  <Application>Microsoft Office PowerPoint</Application>
  <PresentationFormat>On-screen Show (4:3)</PresentationFormat>
  <Paragraphs>139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MyPC</dc:creator>
  <cp:lastModifiedBy>MyPC</cp:lastModifiedBy>
  <cp:revision>7</cp:revision>
  <dcterms:created xsi:type="dcterms:W3CDTF">2021-04-20T07:31:47Z</dcterms:created>
  <dcterms:modified xsi:type="dcterms:W3CDTF">2021-04-20T08:30:38Z</dcterms:modified>
</cp:coreProperties>
</file>