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34" autoAdjust="0"/>
    <p:restoredTop sz="94660"/>
  </p:normalViewPr>
  <p:slideViewPr>
    <p:cSldViewPr snapToGrid="0">
      <p:cViewPr>
        <p:scale>
          <a:sx n="66" d="100"/>
          <a:sy n="66" d="100"/>
        </p:scale>
        <p:origin x="75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577-8C90-4288-8B2E-E344F3F3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8CC79-459F-44CA-A96F-A52737047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18DE-4F21-410D-8414-6BB6392A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8818-C549-4F93-A7A4-2CDB9DFD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D390-878E-43FA-A91E-3366C8B1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7F6E-31C1-4433-A008-3D4E800A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6F37-0482-46B1-ADB0-36909BFA8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665E-5BCF-4CE0-884B-2EB89BF0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8D8F-2ECC-4109-8F08-3199F0E2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5A1D-D1E5-4BD2-8891-542E86CA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2395F-1C45-4BCD-B0AB-163B3673E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8737-EB95-4638-A573-0A8C0A9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CE60-3E99-474F-8673-399A70E5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6C3E-0267-4CC7-B17E-81671EB4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86B86-6C97-4521-B6C7-CBCC6B75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181-2E28-4E57-96E2-058018CF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D887-A45B-4DCC-A00A-CB199895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10BF-FC52-4FF1-944C-807DB935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1235-D356-4345-A26A-EA7DF716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93B-2315-461A-AFAD-41EABC7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0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3CC3-116E-4919-BAD4-4FFF01A4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48DE6-9128-4073-986A-20FB9D77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5BDD-E4DC-4B8D-B38A-AF12B797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60B3-FC9E-4D3F-B22B-EEB38D9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B75E-92D2-467C-B600-9148C77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6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DC36-3E3C-429A-B22D-595C01D9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9A89-FA30-4804-8C4E-C8A81402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CD0CF-7507-4292-A659-735E0792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639EA-B41F-4BE1-BE96-3575D3C1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5488-4399-455B-BF13-0BB1A818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5C96-3AB1-4899-AA55-06B2A3B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9F3C-DE22-4EAF-89DE-214EB4CB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5F2E-B914-478F-9C41-50B99576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2211D-1CC4-46B4-A961-8B01D1BA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631FA-307B-470D-BA9B-B528DC708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BD407-9775-462A-A0CA-559574C87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7A29C-CC16-4081-BD5A-9CF3160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5CFF6-C22F-403B-85E6-67E7C2BD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617F-DC01-4A10-98FE-2B9277A9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8C5F-F8EA-4708-B82A-E352A1B7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903FA-0191-4E27-8BB1-42B31324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B6DB-19F0-460C-AE24-32DC312D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14EF-D9B8-42E8-ADB5-2781AE24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9E01-B04B-4107-8859-EE5E697A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A92E1-34B7-4274-B8A4-9DC25B46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DE79-30AC-4016-BBCB-4EF512B6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2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B7D8-662F-4ECE-A94F-63EC5AFF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0CD8-291E-41DA-B04C-2C76F8BF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A7E41-B068-402C-88CE-98BB5753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2CF09-34C8-4A86-A9E2-4071A740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90B3-B5B8-4422-83FC-7848F009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6FB1-D841-4577-B112-B89261D8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4196-F8AD-43A6-BC05-B8625C54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8C51C-738F-42AF-BA2C-5DCA5ADA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805F-2666-4242-A96D-146F7B40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FDBE-8F40-401C-9A44-3EA3FAA7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CE3C-654F-445D-A3B8-6E275FD4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649F2-B8E1-4994-8466-911BDEA4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97409-EF16-4915-9F1F-BD899927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7CE-3122-4731-BF87-484182E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C4DFA-A4F5-4EA7-873E-59CAD6A9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157C-DE56-4FFE-A46E-F0668382BC9E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0201-E674-4AF7-BA88-C7F073876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ACDC-0154-4A3A-8590-2BA7601A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667D-8E6A-44EC-8B0E-A7AAB589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1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D008772-A33C-4820-9C4B-45DCCC50C463}"/>
              </a:ext>
            </a:extLst>
          </p:cNvPr>
          <p:cNvGrpSpPr/>
          <p:nvPr/>
        </p:nvGrpSpPr>
        <p:grpSpPr>
          <a:xfrm>
            <a:off x="7874847" y="128792"/>
            <a:ext cx="4427334" cy="1529715"/>
            <a:chOff x="9242946" y="1110911"/>
            <a:chExt cx="4427334" cy="152971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798DF18-A4B5-4226-B507-F7A523963DD0}"/>
                </a:ext>
              </a:extLst>
            </p:cNvPr>
            <p:cNvGrpSpPr/>
            <p:nvPr/>
          </p:nvGrpSpPr>
          <p:grpSpPr>
            <a:xfrm>
              <a:off x="9242947" y="1110911"/>
              <a:ext cx="4358752" cy="1529715"/>
              <a:chOff x="1390650" y="1571625"/>
              <a:chExt cx="6477000" cy="375285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5BC6C6C-23E6-417D-B20D-7B2572DCA3DF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BCE4041-9345-4BE6-92DE-86CC229AA100}"/>
                  </a:ext>
                </a:extLst>
              </p:cNvPr>
              <p:cNvSpPr/>
              <p:nvPr/>
            </p:nvSpPr>
            <p:spPr>
              <a:xfrm>
                <a:off x="1390651" y="2330757"/>
                <a:ext cx="3475442" cy="29937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C88EFE5-ED95-47EC-A81D-AFEB620C14F8}"/>
                  </a:ext>
                </a:extLst>
              </p:cNvPr>
              <p:cNvSpPr/>
              <p:nvPr/>
            </p:nvSpPr>
            <p:spPr>
              <a:xfrm>
                <a:off x="4866090" y="2330757"/>
                <a:ext cx="3001560" cy="29937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42295-9635-4974-826F-819C0AE74B15}"/>
                </a:ext>
              </a:extLst>
            </p:cNvPr>
            <p:cNvSpPr txBox="1"/>
            <p:nvPr/>
          </p:nvSpPr>
          <p:spPr>
            <a:xfrm>
              <a:off x="9242946" y="1110911"/>
              <a:ext cx="4358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ExpressionValidator</a:t>
              </a:r>
              <a:endParaRPr 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6CB115-8116-4DA2-8BA2-AA48C889ECD9}"/>
                </a:ext>
              </a:extLst>
            </p:cNvPr>
            <p:cNvSpPr txBox="1"/>
            <p:nvPr/>
          </p:nvSpPr>
          <p:spPr>
            <a:xfrm>
              <a:off x="9242947" y="1418688"/>
              <a:ext cx="25613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-Determine mode (assignment, calculation)</a:t>
              </a:r>
            </a:p>
            <a:p>
              <a:r>
                <a:rPr lang="en-US" sz="1000" dirty="0"/>
                <a:t>-Process assignment of constants</a:t>
              </a:r>
            </a:p>
            <a:p>
              <a:endParaRPr lang="en-US" sz="1000" dirty="0"/>
            </a:p>
            <a:p>
              <a:r>
                <a:rPr lang="en-US" sz="1000" dirty="0"/>
                <a:t>-Validate mathematical expressions</a:t>
              </a:r>
            </a:p>
            <a:p>
              <a:endParaRPr lang="en-US" sz="1000" dirty="0"/>
            </a:p>
            <a:p>
              <a:r>
                <a:rPr lang="en-US" sz="1000" dirty="0"/>
                <a:t>-Light formatting of expressions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64707D-AE5E-4BD8-9DCE-2362A5CB4208}"/>
                </a:ext>
              </a:extLst>
            </p:cNvPr>
            <p:cNvSpPr txBox="1"/>
            <p:nvPr/>
          </p:nvSpPr>
          <p:spPr>
            <a:xfrm>
              <a:off x="11581776" y="1418688"/>
              <a:ext cx="2088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  <a:p>
              <a:r>
                <a:rPr lang="en-US" sz="1000" dirty="0"/>
                <a:t>-</a:t>
              </a:r>
              <a:r>
                <a:rPr lang="en-US" sz="1000" dirty="0" err="1"/>
                <a:t>UserConstants</a:t>
              </a:r>
              <a:endParaRPr lang="en-US" sz="1000" dirty="0"/>
            </a:p>
            <a:p>
              <a:r>
                <a:rPr lang="en-US" sz="1000" dirty="0"/>
                <a:t>-</a:t>
              </a:r>
              <a:r>
                <a:rPr lang="en-US" sz="1000" dirty="0" err="1"/>
                <a:t>SuccessfulAssignmentException</a:t>
              </a:r>
              <a:endParaRPr lang="en-US" sz="1000" dirty="0"/>
            </a:p>
            <a:p>
              <a:r>
                <a:rPr lang="en-US" sz="1000" dirty="0"/>
                <a:t>-</a:t>
              </a:r>
              <a:r>
                <a:rPr lang="en-US" sz="1000" dirty="0" err="1"/>
                <a:t>Trie</a:t>
              </a:r>
              <a:endParaRPr lang="en-US" sz="1000" dirty="0"/>
            </a:p>
            <a:p>
              <a:r>
                <a:rPr lang="en-US" sz="1000" dirty="0"/>
                <a:t>-</a:t>
              </a:r>
              <a:r>
                <a:rPr lang="en-US" sz="1000" dirty="0" err="1"/>
                <a:t>SyntaxErrorException</a:t>
              </a:r>
              <a:endParaRPr lang="en-US" sz="1000" dirty="0"/>
            </a:p>
            <a:p>
              <a:endParaRPr lang="en-US" sz="10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0B8F3C5-3401-43F3-BF0E-DB21CF057AB3}"/>
              </a:ext>
            </a:extLst>
          </p:cNvPr>
          <p:cNvGrpSpPr/>
          <p:nvPr/>
        </p:nvGrpSpPr>
        <p:grpSpPr>
          <a:xfrm>
            <a:off x="7724503" y="2570291"/>
            <a:ext cx="3029834" cy="1529715"/>
            <a:chOff x="1603713" y="1136619"/>
            <a:chExt cx="3029128" cy="152971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074A8C3-4BD6-4347-9574-A99AECDFE1B4}"/>
                </a:ext>
              </a:extLst>
            </p:cNvPr>
            <p:cNvGrpSpPr/>
            <p:nvPr/>
          </p:nvGrpSpPr>
          <p:grpSpPr>
            <a:xfrm>
              <a:off x="1603714" y="1136619"/>
              <a:ext cx="2956045" cy="1529715"/>
              <a:chOff x="1390650" y="1571625"/>
              <a:chExt cx="7168724" cy="375285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70B3792-B55C-4B7F-A3CE-ECA7709BBC82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7168724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CBDDAF-9150-4BFD-9A8D-B5E75FC009EC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24317EE-C266-45CA-B909-CA045FCD300B}"/>
                  </a:ext>
                </a:extLst>
              </p:cNvPr>
              <p:cNvSpPr/>
              <p:nvPr/>
            </p:nvSpPr>
            <p:spPr>
              <a:xfrm>
                <a:off x="5628444" y="2330757"/>
                <a:ext cx="2930930" cy="29937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126075-87BB-4219-9AAC-7C1B4EB0D9EF}"/>
                </a:ext>
              </a:extLst>
            </p:cNvPr>
            <p:cNvSpPr txBox="1"/>
            <p:nvPr/>
          </p:nvSpPr>
          <p:spPr>
            <a:xfrm>
              <a:off x="1603713" y="1136619"/>
              <a:ext cx="30291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MathFunctions</a:t>
              </a:r>
              <a:endParaRPr lang="en-US" sz="14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2974F80-0184-4A39-81EE-CDCADE0565F5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-Calculate math functions</a:t>
              </a:r>
            </a:p>
            <a:p>
              <a:r>
                <a:rPr lang="en-US" sz="1000" dirty="0"/>
                <a:t>-Store constants (pi, e)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24BE1B3-5D7F-4D03-8C38-DA9C66A4BB87}"/>
                </a:ext>
              </a:extLst>
            </p:cNvPr>
            <p:cNvSpPr txBox="1"/>
            <p:nvPr/>
          </p:nvSpPr>
          <p:spPr>
            <a:xfrm>
              <a:off x="3351179" y="1444396"/>
              <a:ext cx="1281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</a:t>
              </a:r>
              <a:r>
                <a:rPr lang="en-US" sz="1000" dirty="0" err="1"/>
                <a:t>MathErrorException</a:t>
              </a:r>
              <a:endParaRPr lang="en-US" sz="10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F9C083-3EB7-4D02-AD9E-5E9660F1C490}"/>
              </a:ext>
            </a:extLst>
          </p:cNvPr>
          <p:cNvGrpSpPr/>
          <p:nvPr/>
        </p:nvGrpSpPr>
        <p:grpSpPr>
          <a:xfrm>
            <a:off x="9345833" y="5169784"/>
            <a:ext cx="2670810" cy="1529715"/>
            <a:chOff x="1603714" y="1136619"/>
            <a:chExt cx="2670810" cy="15297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E7C6CF1-8AC1-4D46-B832-75D6F0FEA047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7BA4FD7-F448-47EB-B9F7-546D709BD535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6AA22DB-8B05-4CC3-A6B3-352ED7AFC73A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7676578-DABE-4326-BA7F-5213CFB05518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8E77090-8D61-4C63-A7EA-EE1E9236A562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Trie</a:t>
              </a:r>
              <a:endParaRPr lang="en-US" sz="14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464B407-9B3D-4BA9-8B03-6A4906412946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</a:t>
              </a:r>
              <a:r>
                <a:rPr lang="en-US" sz="1000" dirty="0" err="1"/>
                <a:t>Trie</a:t>
              </a:r>
              <a:r>
                <a:rPr lang="en-US" sz="1000" dirty="0"/>
                <a:t> functionality for storing Strings and finding easily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8DB2058-A1B5-495A-A904-8F67037212F7}"/>
                </a:ext>
              </a:extLst>
            </p:cNvPr>
            <p:cNvSpPr txBox="1"/>
            <p:nvPr/>
          </p:nvSpPr>
          <p:spPr>
            <a:xfrm>
              <a:off x="3351180" y="1444396"/>
              <a:ext cx="9233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6096574-4686-44CB-9FDE-322D3A042765}"/>
              </a:ext>
            </a:extLst>
          </p:cNvPr>
          <p:cNvGrpSpPr/>
          <p:nvPr/>
        </p:nvGrpSpPr>
        <p:grpSpPr>
          <a:xfrm>
            <a:off x="12793631" y="128791"/>
            <a:ext cx="4009815" cy="1529715"/>
            <a:chOff x="1603714" y="1136619"/>
            <a:chExt cx="2978663" cy="1529715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9823547-AFB6-4F27-B0FF-6CC0C672A2FD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9D5C721-F945-445F-8805-5A5137FCDE79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00D6D23-2075-435A-BCA0-4627ED406125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332A698-5E77-42CB-AD63-26571CC22F04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BB0F0F2-280F-43AF-97D9-6A501B4EBFB1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UserConstants</a:t>
              </a:r>
              <a:endParaRPr lang="en-US" sz="14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225D2AA-670C-4250-AF15-B6A42EFCDDF4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-Validate syntax of assignment expression</a:t>
              </a:r>
            </a:p>
            <a:p>
              <a:endParaRPr lang="en-US" sz="1000" dirty="0"/>
            </a:p>
            <a:p>
              <a:r>
                <a:rPr lang="en-US" sz="1000" dirty="0"/>
                <a:t>-Save assigned value to an alpha. char</a:t>
              </a:r>
            </a:p>
            <a:p>
              <a:r>
                <a:rPr lang="en-US" sz="1000" dirty="0"/>
                <a:t>-Return the value of a given letter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927E797-9590-4AFF-B992-CFEE472B3EC3}"/>
                </a:ext>
              </a:extLst>
            </p:cNvPr>
            <p:cNvSpPr txBox="1"/>
            <p:nvPr/>
          </p:nvSpPr>
          <p:spPr>
            <a:xfrm>
              <a:off x="3351180" y="1444396"/>
              <a:ext cx="1231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-</a:t>
              </a:r>
              <a:r>
                <a:rPr lang="en-US" sz="1000" dirty="0" err="1"/>
                <a:t>ExpressionValidator</a:t>
              </a:r>
              <a:endParaRPr lang="en-US" sz="1000" dirty="0"/>
            </a:p>
            <a:p>
              <a:r>
                <a:rPr lang="en-US" sz="1000" dirty="0"/>
                <a:t>-</a:t>
              </a:r>
              <a:r>
                <a:rPr lang="en-US" sz="1000" dirty="0" err="1"/>
                <a:t>SyntaxErrorException</a:t>
              </a:r>
              <a:endParaRPr lang="en-US" sz="10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6B18188-240E-4E6E-881B-63DDD25086B7}"/>
              </a:ext>
            </a:extLst>
          </p:cNvPr>
          <p:cNvGrpSpPr/>
          <p:nvPr/>
        </p:nvGrpSpPr>
        <p:grpSpPr>
          <a:xfrm>
            <a:off x="170582" y="98769"/>
            <a:ext cx="2670810" cy="1529715"/>
            <a:chOff x="1603714" y="1136619"/>
            <a:chExt cx="2670810" cy="152971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4D60BC4-A90E-4D55-B377-495DEA6197AB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CCD277BF-C6B3-4B8D-86E0-65180871DC97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1698B47-7D59-416E-8333-D781235883EB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51CDD24-1E31-4595-8594-43E0247CB91E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DCB3877-5F47-479F-B7FB-D1B3EE12F0A8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Main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25D613A-4466-4DDC-AA5D-090AB380F790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-Entry point to calculator</a:t>
              </a:r>
            </a:p>
            <a:p>
              <a:r>
                <a:rPr lang="en-US" sz="1000" dirty="0"/>
                <a:t>-Define UI Layout</a:t>
              </a:r>
            </a:p>
            <a:p>
              <a:r>
                <a:rPr lang="en-US" sz="1000" dirty="0"/>
                <a:t>-Define UI Events</a:t>
              </a:r>
            </a:p>
            <a:p>
              <a:r>
                <a:rPr lang="en-US" sz="1000" dirty="0"/>
                <a:t>-Pass expression to controller</a:t>
              </a:r>
            </a:p>
            <a:p>
              <a:r>
                <a:rPr lang="en-US" sz="1000" dirty="0"/>
                <a:t>-Display Error messages</a:t>
              </a:r>
            </a:p>
            <a:p>
              <a:r>
                <a:rPr lang="en-US" sz="1000" dirty="0"/>
                <a:t>-Display Result of Calculations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9F0E452-D408-45E0-81B0-22E10E794DEC}"/>
                </a:ext>
              </a:extLst>
            </p:cNvPr>
            <p:cNvSpPr txBox="1"/>
            <p:nvPr/>
          </p:nvSpPr>
          <p:spPr>
            <a:xfrm>
              <a:off x="3351180" y="1444396"/>
              <a:ext cx="9233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-Parser</a:t>
              </a:r>
            </a:p>
            <a:p>
              <a:endParaRPr lang="en-US" sz="1000" dirty="0"/>
            </a:p>
            <a:p>
              <a:endParaRPr lang="en-US" sz="1000" dirty="0"/>
            </a:p>
            <a:p>
              <a:endParaRPr lang="en-US" sz="1000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42F1A92-CBC8-4957-B5C2-420FC77A84C1}"/>
              </a:ext>
            </a:extLst>
          </p:cNvPr>
          <p:cNvGrpSpPr/>
          <p:nvPr/>
        </p:nvGrpSpPr>
        <p:grpSpPr>
          <a:xfrm>
            <a:off x="6343164" y="5169785"/>
            <a:ext cx="2670810" cy="1529715"/>
            <a:chOff x="1603714" y="1136619"/>
            <a:chExt cx="2670810" cy="1529715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2820E6D-109C-4841-BD9F-E3A3289AD1E4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8416E40-2ECA-4B50-8728-2F0B8263D230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E6C6225-3CAF-43CB-9C4E-10FC197ED779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91A9631-99A0-4D74-A380-04A845B92FF7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D5A6437-32CA-4602-A749-1DBCB3F9B987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SuccessfulAssignmentException</a:t>
              </a:r>
              <a:endParaRPr lang="en-US" sz="14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055DE20-5B35-412C-8827-A4D0B63F29A4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-Show a successful assignment operation carried out.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7DECCA9-F07D-4CCC-ABB7-C1E5ECFDD76B}"/>
                </a:ext>
              </a:extLst>
            </p:cNvPr>
            <p:cNvSpPr txBox="1"/>
            <p:nvPr/>
          </p:nvSpPr>
          <p:spPr>
            <a:xfrm>
              <a:off x="3351180" y="1444396"/>
              <a:ext cx="923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3F1B87D-520F-4218-87B4-8290BCB6BA84}"/>
              </a:ext>
            </a:extLst>
          </p:cNvPr>
          <p:cNvGrpSpPr/>
          <p:nvPr/>
        </p:nvGrpSpPr>
        <p:grpSpPr>
          <a:xfrm>
            <a:off x="418592" y="5205368"/>
            <a:ext cx="2670810" cy="1529715"/>
            <a:chOff x="1603714" y="1136619"/>
            <a:chExt cx="2670810" cy="1529715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FBE814D-7B7B-4C1C-8872-68F895161E65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4D3C3AF-1167-43CA-89B4-3A77A2D79E3A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D8342E7-B62E-4404-A769-773B4E72DF05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6860CB0-060B-4D53-984D-1FD3467FB20E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8220F419-7599-41A1-8BAA-721A98E554CF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SyntaxErrorException</a:t>
              </a:r>
              <a:endParaRPr lang="en-US" sz="140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C492ED0-8FAB-4A6B-91EE-C8F5772B72E4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-Provide helpful alter to user that warns of a syntax error and hint on how to fix.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9B7D685-DF37-402D-92F6-7699A0998DB4}"/>
                </a:ext>
              </a:extLst>
            </p:cNvPr>
            <p:cNvSpPr txBox="1"/>
            <p:nvPr/>
          </p:nvSpPr>
          <p:spPr>
            <a:xfrm>
              <a:off x="3351180" y="1444396"/>
              <a:ext cx="923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2681E25-F8D6-4938-AD28-42C0E95ECFB9}"/>
              </a:ext>
            </a:extLst>
          </p:cNvPr>
          <p:cNvGrpSpPr/>
          <p:nvPr/>
        </p:nvGrpSpPr>
        <p:grpSpPr>
          <a:xfrm>
            <a:off x="3375163" y="5169786"/>
            <a:ext cx="2670810" cy="1529715"/>
            <a:chOff x="1603714" y="1136619"/>
            <a:chExt cx="2670810" cy="1529715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6FD59E16-F20E-4ADB-8F09-B4AE477DE11D}"/>
                </a:ext>
              </a:extLst>
            </p:cNvPr>
            <p:cNvGrpSpPr/>
            <p:nvPr/>
          </p:nvGrpSpPr>
          <p:grpSpPr>
            <a:xfrm>
              <a:off x="1603714" y="1136619"/>
              <a:ext cx="2670810" cy="1529715"/>
              <a:chOff x="1390650" y="1571625"/>
              <a:chExt cx="6477000" cy="3752850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BDBA2E08-35DE-4F9B-B59F-40EB8EA3DB1C}"/>
                  </a:ext>
                </a:extLst>
              </p:cNvPr>
              <p:cNvSpPr/>
              <p:nvPr/>
            </p:nvSpPr>
            <p:spPr>
              <a:xfrm>
                <a:off x="1390650" y="1571625"/>
                <a:ext cx="6477000" cy="375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31764F-3F37-4B2A-8026-45BDA38460A9}"/>
                  </a:ext>
                </a:extLst>
              </p:cNvPr>
              <p:cNvSpPr/>
              <p:nvPr/>
            </p:nvSpPr>
            <p:spPr>
              <a:xfrm>
                <a:off x="1390650" y="2330758"/>
                <a:ext cx="4237793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81192AC-F07F-4D34-89EB-DD11AB4D3508}"/>
                  </a:ext>
                </a:extLst>
              </p:cNvPr>
              <p:cNvSpPr/>
              <p:nvPr/>
            </p:nvSpPr>
            <p:spPr>
              <a:xfrm>
                <a:off x="5628443" y="2330758"/>
                <a:ext cx="2239207" cy="2993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CCAB222-B8E7-4356-A01B-4FD0E36D2CAC}"/>
                </a:ext>
              </a:extLst>
            </p:cNvPr>
            <p:cNvSpPr txBox="1"/>
            <p:nvPr/>
          </p:nvSpPr>
          <p:spPr>
            <a:xfrm>
              <a:off x="1603714" y="1136619"/>
              <a:ext cx="2670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MathErrorException</a:t>
              </a:r>
              <a:endParaRPr lang="en-US" sz="14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5BD5AA2-FD82-48C8-837C-FBB2CB057E4B}"/>
                </a:ext>
              </a:extLst>
            </p:cNvPr>
            <p:cNvSpPr txBox="1"/>
            <p:nvPr/>
          </p:nvSpPr>
          <p:spPr>
            <a:xfrm>
              <a:off x="1603714" y="1444396"/>
              <a:ext cx="17474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-Error in actual calculations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2238A88-79AB-4B11-AD9A-B1C6EC956263}"/>
                </a:ext>
              </a:extLst>
            </p:cNvPr>
            <p:cNvSpPr txBox="1"/>
            <p:nvPr/>
          </p:nvSpPr>
          <p:spPr>
            <a:xfrm>
              <a:off x="3351180" y="1444396"/>
              <a:ext cx="9233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34EBD60-AB6F-4E4D-84DA-8B75818DF716}"/>
              </a:ext>
            </a:extLst>
          </p:cNvPr>
          <p:cNvGrpSpPr/>
          <p:nvPr/>
        </p:nvGrpSpPr>
        <p:grpSpPr>
          <a:xfrm>
            <a:off x="3337412" y="128792"/>
            <a:ext cx="4003985" cy="1532939"/>
            <a:chOff x="5927415" y="1309926"/>
            <a:chExt cx="4003985" cy="153293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881627F-76F7-4DCB-B22E-F367ACA184A6}"/>
                </a:ext>
              </a:extLst>
            </p:cNvPr>
            <p:cNvSpPr/>
            <p:nvPr/>
          </p:nvSpPr>
          <p:spPr>
            <a:xfrm>
              <a:off x="5927415" y="1311582"/>
              <a:ext cx="4003985" cy="1529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7AD8661-445A-4BDC-9B66-69DFF0A8A609}"/>
                </a:ext>
              </a:extLst>
            </p:cNvPr>
            <p:cNvSpPr/>
            <p:nvPr/>
          </p:nvSpPr>
          <p:spPr>
            <a:xfrm>
              <a:off x="5927416" y="1621015"/>
              <a:ext cx="2789968" cy="1220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11D51E7-2AE1-4C81-AB8D-BA9711F0FD7A}"/>
                </a:ext>
              </a:extLst>
            </p:cNvPr>
            <p:cNvSpPr/>
            <p:nvPr/>
          </p:nvSpPr>
          <p:spPr>
            <a:xfrm>
              <a:off x="8717383" y="1622583"/>
              <a:ext cx="1214017" cy="12202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75E4968-5D4D-4BCA-B231-A5D483A96E8A}"/>
                </a:ext>
              </a:extLst>
            </p:cNvPr>
            <p:cNvSpPr txBox="1"/>
            <p:nvPr/>
          </p:nvSpPr>
          <p:spPr>
            <a:xfrm>
              <a:off x="5927415" y="1619359"/>
              <a:ext cx="3642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-Interpret expression as a mathematical expression</a:t>
              </a:r>
            </a:p>
            <a:p>
              <a:r>
                <a:rPr lang="en-US" sz="1000" dirty="0"/>
                <a:t>-Call the appropriate functions following PEMDAS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67FBE1-2CB7-4B3D-9E26-EE8B7C0916DE}"/>
                </a:ext>
              </a:extLst>
            </p:cNvPr>
            <p:cNvSpPr txBox="1"/>
            <p:nvPr/>
          </p:nvSpPr>
          <p:spPr>
            <a:xfrm>
              <a:off x="8682415" y="1597730"/>
              <a:ext cx="1248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</a:t>
              </a:r>
              <a:r>
                <a:rPr lang="en-US" sz="1000" dirty="0" err="1"/>
                <a:t>ExpressionValidator</a:t>
              </a:r>
              <a:endParaRPr lang="en-US" sz="1000" dirty="0"/>
            </a:p>
            <a:p>
              <a:r>
                <a:rPr lang="en-US" sz="900" dirty="0"/>
                <a:t>-</a:t>
              </a:r>
              <a:r>
                <a:rPr lang="en-US" sz="1000" dirty="0" err="1"/>
                <a:t>MathFunctions</a:t>
              </a:r>
              <a:endParaRPr lang="en-US" sz="1000" dirty="0"/>
            </a:p>
            <a:p>
              <a:endParaRPr 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C46A940-C9F6-424E-8A04-C28EC60F336A}"/>
                </a:ext>
              </a:extLst>
            </p:cNvPr>
            <p:cNvSpPr txBox="1"/>
            <p:nvPr/>
          </p:nvSpPr>
          <p:spPr>
            <a:xfrm>
              <a:off x="5927415" y="1309926"/>
              <a:ext cx="4003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Parser</a:t>
              </a:r>
            </a:p>
          </p:txBody>
        </p:sp>
      </p:grp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59C20D30-1043-44C3-A4BE-D4E5472A35B3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841392" y="282681"/>
            <a:ext cx="496020" cy="2354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A8359645-D6FB-4DDC-9E56-10CA5DBB196F}"/>
              </a:ext>
            </a:extLst>
          </p:cNvPr>
          <p:cNvCxnSpPr>
            <a:endCxn id="73" idx="1"/>
          </p:cNvCxnSpPr>
          <p:nvPr/>
        </p:nvCxnSpPr>
        <p:spPr>
          <a:xfrm flipV="1">
            <a:off x="7341397" y="282681"/>
            <a:ext cx="533450" cy="295341"/>
          </a:xfrm>
          <a:prstGeom prst="bentConnector3">
            <a:avLst>
              <a:gd name="adj1" fmla="val 391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68B8E7D7-853F-4BE7-8519-BC12AF4C30D1}"/>
              </a:ext>
            </a:extLst>
          </p:cNvPr>
          <p:cNvCxnSpPr>
            <a:stCxn id="83" idx="3"/>
            <a:endCxn id="129" idx="1"/>
          </p:cNvCxnSpPr>
          <p:nvPr/>
        </p:nvCxnSpPr>
        <p:spPr>
          <a:xfrm>
            <a:off x="7341397" y="693595"/>
            <a:ext cx="383106" cy="2030585"/>
          </a:xfrm>
          <a:prstGeom prst="bentConnector3">
            <a:avLst>
              <a:gd name="adj1" fmla="val 53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C78A94CA-58A1-47C5-ADD3-E6E62BD6BB34}"/>
              </a:ext>
            </a:extLst>
          </p:cNvPr>
          <p:cNvSpPr txBox="1"/>
          <p:nvPr/>
        </p:nvSpPr>
        <p:spPr>
          <a:xfrm>
            <a:off x="289367" y="1967696"/>
            <a:ext cx="5011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Note: </a:t>
            </a:r>
            <a:r>
              <a:rPr lang="en-US" dirty="0"/>
              <a:t>only the classes with important functionality have connecting arrows. Ancillary classes such as exceptions and data structures are presented below but are left un-attached to the main flow for ease of reading.</a:t>
            </a:r>
          </a:p>
        </p:txBody>
      </p: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85ACCFD1-D99A-480E-ADC1-17D1D9A67F27}"/>
              </a:ext>
            </a:extLst>
          </p:cNvPr>
          <p:cNvCxnSpPr>
            <a:endCxn id="145" idx="1"/>
          </p:cNvCxnSpPr>
          <p:nvPr/>
        </p:nvCxnSpPr>
        <p:spPr>
          <a:xfrm flipV="1">
            <a:off x="12233600" y="282680"/>
            <a:ext cx="560031" cy="41091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8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98EB7C-6F6C-4A27-AB1C-3269B8B6EB61}"/>
              </a:ext>
            </a:extLst>
          </p:cNvPr>
          <p:cNvSpPr/>
          <p:nvPr/>
        </p:nvSpPr>
        <p:spPr>
          <a:xfrm>
            <a:off x="2477946" y="1588626"/>
            <a:ext cx="2720051" cy="2720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View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134413-08F2-412C-87F0-10D56CAF0E83}"/>
              </a:ext>
            </a:extLst>
          </p:cNvPr>
          <p:cNvSpPr/>
          <p:nvPr/>
        </p:nvSpPr>
        <p:spPr>
          <a:xfrm>
            <a:off x="7238785" y="1539791"/>
            <a:ext cx="2720051" cy="2720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FCD615-7316-4EDA-BB87-DB08D010EB77}"/>
              </a:ext>
            </a:extLst>
          </p:cNvPr>
          <p:cNvSpPr/>
          <p:nvPr/>
        </p:nvSpPr>
        <p:spPr>
          <a:xfrm>
            <a:off x="4799655" y="4059840"/>
            <a:ext cx="2720051" cy="2720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/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9F66C0-0C9F-405F-9FAC-FE0A90D949E0}"/>
              </a:ext>
            </a:extLst>
          </p:cNvPr>
          <p:cNvSpPr/>
          <p:nvPr/>
        </p:nvSpPr>
        <p:spPr>
          <a:xfrm>
            <a:off x="7944091" y="2557502"/>
            <a:ext cx="1203767" cy="1203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4D76BE-41E2-47AF-8B67-D04DA1D1EB43}"/>
              </a:ext>
            </a:extLst>
          </p:cNvPr>
          <p:cNvSpPr/>
          <p:nvPr/>
        </p:nvSpPr>
        <p:spPr>
          <a:xfrm>
            <a:off x="4907726" y="5103152"/>
            <a:ext cx="1203767" cy="1203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Math functions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433F76-6B73-4ED6-A47B-6378640F8CBB}"/>
              </a:ext>
            </a:extLst>
          </p:cNvPr>
          <p:cNvSpPr/>
          <p:nvPr/>
        </p:nvSpPr>
        <p:spPr>
          <a:xfrm>
            <a:off x="6175478" y="5103152"/>
            <a:ext cx="1203767" cy="1203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constants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6D12CC-775D-40FC-A05E-5E1CE609748E}"/>
              </a:ext>
            </a:extLst>
          </p:cNvPr>
          <p:cNvSpPr/>
          <p:nvPr/>
        </p:nvSpPr>
        <p:spPr>
          <a:xfrm>
            <a:off x="3236087" y="2673270"/>
            <a:ext cx="1203767" cy="1203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GUI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8E24E2B6-B33C-473A-9231-8D1D7BB51163}"/>
              </a:ext>
            </a:extLst>
          </p:cNvPr>
          <p:cNvSpPr/>
          <p:nvPr/>
        </p:nvSpPr>
        <p:spPr>
          <a:xfrm>
            <a:off x="5372582" y="78109"/>
            <a:ext cx="1446835" cy="1446835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DFDBD9-084D-46C2-8880-C2F1C8D1BF79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4799655" y="1313060"/>
            <a:ext cx="784811" cy="67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17A985-FCF3-4F86-8472-F1F0FA126842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6607533" y="1313060"/>
            <a:ext cx="1029594" cy="62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07DD4E-9FE3-430A-87C6-A4AFF5A267C3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7121364" y="3861500"/>
            <a:ext cx="515763" cy="596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CC9F4A-3E07-4DEE-A462-FFEBD6B9738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12322" y="3953599"/>
            <a:ext cx="485675" cy="50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6882E7-4D2B-42D9-8DC1-7BD7E1A2D5CE}"/>
              </a:ext>
            </a:extLst>
          </p:cNvPr>
          <p:cNvSpPr txBox="1"/>
          <p:nvPr/>
        </p:nvSpPr>
        <p:spPr>
          <a:xfrm>
            <a:off x="4726793" y="13551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8C1B6A-C516-4E3E-BC7E-0E59EED06670}"/>
              </a:ext>
            </a:extLst>
          </p:cNvPr>
          <p:cNvSpPr txBox="1"/>
          <p:nvPr/>
        </p:nvSpPr>
        <p:spPr>
          <a:xfrm>
            <a:off x="6796094" y="130917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030617-0B18-4198-A2DD-32A675BB7AC8}"/>
              </a:ext>
            </a:extLst>
          </p:cNvPr>
          <p:cNvSpPr txBox="1"/>
          <p:nvPr/>
        </p:nvSpPr>
        <p:spPr>
          <a:xfrm>
            <a:off x="7194130" y="4396830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Manipulates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466B-F323-435A-84C4-1934EBA92C75}"/>
              </a:ext>
            </a:extLst>
          </p:cNvPr>
          <p:cNvSpPr txBox="1"/>
          <p:nvPr/>
        </p:nvSpPr>
        <p:spPr>
          <a:xfrm>
            <a:off x="3541824" y="4439220"/>
            <a:ext cx="96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3D099E-9BC1-4161-92B1-E9F6B8C5A333}"/>
              </a:ext>
            </a:extLst>
          </p:cNvPr>
          <p:cNvSpPr txBox="1"/>
          <p:nvPr/>
        </p:nvSpPr>
        <p:spPr>
          <a:xfrm>
            <a:off x="7870052" y="5474877"/>
            <a:ext cx="2720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https://en.wikipedia.org/wiki/Model%E2%80%93view%E2%80%93controller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9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234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28</cp:revision>
  <dcterms:created xsi:type="dcterms:W3CDTF">2019-08-04T21:05:50Z</dcterms:created>
  <dcterms:modified xsi:type="dcterms:W3CDTF">2019-08-05T20:33:27Z</dcterms:modified>
</cp:coreProperties>
</file>