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40" autoAdjust="0"/>
  </p:normalViewPr>
  <p:slideViewPr>
    <p:cSldViewPr snapToGrid="0">
      <p:cViewPr>
        <p:scale>
          <a:sx n="150" d="100"/>
          <a:sy n="150" d="100"/>
        </p:scale>
        <p:origin x="654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67DFB-50C5-44CA-A686-EDA1D51E333B}" type="datetimeFigureOut">
              <a:rPr lang="de-DE" smtClean="0"/>
              <a:t>02.06.2024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586AF-1547-4F3C-9CBB-763D27646C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703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F7BE3-8A12-C413-80C6-01E154C98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76819B-4593-79CA-A8FB-965A93445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11711A-B14A-EA30-9DA6-73215190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64C5-F5FC-4C4C-A736-54C4D29CF666}" type="datetime1">
              <a:rPr lang="de-DE" smtClean="0"/>
              <a:t>02.06.2024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5DBD9E-4D10-4AAE-90E0-4461B4E8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BMS-LAB SS2024 _ function testing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974DF5-C696-F035-B409-FF3F1C6F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9C5F-7B2C-4B01-8C4C-943ECDFF7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99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CF5B4-69BB-BCE4-BD18-FCB8AA0A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A44D42-3963-CD1A-E209-E25B855DE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22AA8F-3863-99EB-8C1D-BE57EFAF4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DC7B-E2C4-4EFA-846C-CBE17C98ABCA}" type="datetime1">
              <a:rPr lang="de-DE" smtClean="0"/>
              <a:t>02.06.2024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914AF7-B224-3025-9DFE-F602E394D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BMS-LAB SS2024 _ function testing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D6F3E2-DDBE-AE91-0247-E42CE8133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9C5F-7B2C-4B01-8C4C-943ECDFF7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16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E1C5BF5-6557-1336-9F83-222B7D86D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CCC503E-41E2-2B0E-FE63-5DB3A8771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6D04D7-1F91-0CB1-2EF2-BA917B29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4DE7-1E2C-44F2-B027-E9684DBB39D1}" type="datetime1">
              <a:rPr lang="de-DE" smtClean="0"/>
              <a:t>02.06.2024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E5A93D-F03A-811C-CD83-145C53D7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BMS-LAB SS2024 _ function testing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1B125C-ECB1-3CF3-EB5A-CC1695D4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9C5F-7B2C-4B01-8C4C-943ECDFF7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08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DB46D8-B87F-FCD7-0C9F-4FE6AB8CE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EF1788-6CA3-7BCF-6918-B47EA12B1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365AB0-FF60-8C4B-84C5-042C0B8C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7EF5-631A-4EBC-B86F-6AE4694855DF}" type="datetime1">
              <a:rPr lang="de-DE" smtClean="0"/>
              <a:t>02.06.2024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406966-EFD2-F4A5-6FCC-ADDF54E1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BMS-LAB SS2024 _ function testing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774976-72A8-AF6E-CDEA-A108FFC6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9C5F-7B2C-4B01-8C4C-943ECDFF7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90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5E00A-2687-6A1E-F83E-DD4031139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97B31D-90BD-CD0A-5438-F74EFF8DD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03626C-E13F-8C93-DC7F-6EB65003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5B56-4563-4A97-B3D0-EF5E76A1582A}" type="datetime1">
              <a:rPr lang="de-DE" smtClean="0"/>
              <a:t>02.06.2024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D11FAD-8095-9DDF-236C-5D222AE8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BMS-LAB SS2024 _ function testing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A5D465-6533-BBAA-7214-7489DB25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9C5F-7B2C-4B01-8C4C-943ECDFF7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40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63C880-1AC0-C62A-A8C8-A71905BC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3039D0-4E6C-AD56-F71A-BF59F5E11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B7A2A2-6AED-F4B5-5464-A155AE55E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17EAB2-98B9-FF82-6BCD-79678D03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D5B1-A115-46F0-BF15-DD73E13E5136}" type="datetime1">
              <a:rPr lang="de-DE" smtClean="0"/>
              <a:t>02.06.2024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05A177-F734-BF42-13C7-EAE6898DA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BMS-LAB SS2024 _ function testing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C4C4B3-DED6-76FF-3AA3-1F97254F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9C5F-7B2C-4B01-8C4C-943ECDFF7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08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71975D-A375-8696-11E6-EF986BD9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7310B9-1A32-FD33-7CB8-B1BAD88CE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5A08D0B-DDAA-2B4A-6747-9AE71D2BB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91C9D40-0C84-67F1-AC8E-9535F09AB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7CAE12-8D4C-C680-5E72-5FEBC19E4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68DCA7-9011-47A9-D91E-B6088151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E7BC-FF8D-4BC8-8605-F907F2646898}" type="datetime1">
              <a:rPr lang="de-DE" smtClean="0"/>
              <a:t>02.06.2024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0E441FA-BE09-71C9-7A0B-3EB44E300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BMS-LAB SS2024 _ function testing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90E525-1B20-2FED-FB07-0F52E98C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9C5F-7B2C-4B01-8C4C-943ECDFF7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97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A92AC-D812-48AE-EE39-807EAAE3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CCD3B1D-4820-228E-1409-BAA7FBB3B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84E-AA17-45D1-8ACA-783C7106615A}" type="datetime1">
              <a:rPr lang="de-DE" smtClean="0"/>
              <a:t>02.06.2024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806564-8ED0-BA47-9315-08B58A12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BMS-LAB SS2024 _ function testing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984860-C368-730A-7DC5-35C76B4A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9C5F-7B2C-4B01-8C4C-943ECDFF7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45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9407B1-55E6-4A40-B164-91DEE8CA2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D082-2B05-466D-A707-7306A55A3877}" type="datetime1">
              <a:rPr lang="de-DE" smtClean="0"/>
              <a:t>02.06.2024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D2DA9B-1F5E-9932-A379-8F76C310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BMS-LAB SS2024 _ function testing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22A086-6991-6479-760D-A566B4E6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9C5F-7B2C-4B01-8C4C-943ECDFF7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62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82BBB-C969-5088-3483-D32EBE8A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B80650-C89B-A88C-C708-5E3082EB9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8798F0-922F-A093-2CDD-CFEC29541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128967-C904-8FE7-ACE9-55F1362C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6F7-CF61-4164-B095-B1D4CE97EC60}" type="datetime1">
              <a:rPr lang="de-DE" smtClean="0"/>
              <a:t>02.06.2024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48DA07-7A92-A5ED-6ED8-6E47E62D0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BMS-LAB SS2024 _ function testing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3A944A-1ED6-6FE6-06F2-EA836A50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9C5F-7B2C-4B01-8C4C-943ECDFF7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31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45D38-19CB-A955-2AF2-0CFFF420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DAD0F3-398E-9529-B899-59F43B3C9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115289-4890-37F3-9C1E-6DF1A8667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1586F9-7314-2E91-C9C7-A506941D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5E53-C1E0-4F38-9698-5CACA31018E6}" type="datetime1">
              <a:rPr lang="de-DE" smtClean="0"/>
              <a:t>02.06.2024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B93D6D-DAC8-9E41-3BA7-FEF30151F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BMS-LAB SS2024 _ function testing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0FB528-EF8A-36B4-5598-1AAC249D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9C5F-7B2C-4B01-8C4C-943ECDFF7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29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EA9C3B6-56AC-5404-BDE5-5C4981021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2924AD-60E2-5174-40A8-C81C5115B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9904E9-13CD-079B-E20A-BB7757981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2A0DAF-016F-4A68-AE4A-AC69384165B9}" type="datetime1">
              <a:rPr lang="de-DE" smtClean="0"/>
              <a:t>02.06.2024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A02681-BAA7-2F32-EDB3-C045C90B7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BMS-LAB SS2024 _ function testing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68D10C-B23F-2134-3F63-7BE915E3C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2D9C5F-7B2C-4B01-8C4C-943ECDFF7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63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7D4F2C-348B-6886-58DE-95CDF2854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6697"/>
            <a:ext cx="9144000" cy="2387600"/>
          </a:xfrm>
        </p:spPr>
        <p:txBody>
          <a:bodyPr/>
          <a:lstStyle/>
          <a:p>
            <a:pPr algn="l"/>
            <a:r>
              <a:rPr lang="de-DE">
                <a:solidFill>
                  <a:srgbClr val="0070C0"/>
                </a:solidFill>
              </a:rPr>
              <a:t>BMS</a:t>
            </a:r>
            <a:r>
              <a:rPr lang="de-DE">
                <a:solidFill>
                  <a:srgbClr val="FF0000"/>
                </a:solidFill>
              </a:rPr>
              <a:t>LAB</a:t>
            </a:r>
            <a:r>
              <a:rPr lang="de-DE"/>
              <a:t> – function testing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6A5ABCD-B222-E254-1A79-9C8B2517D6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7990261" y="3849224"/>
            <a:ext cx="3928988" cy="2817152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C845F77C-1450-FCAC-1735-3CBBCCA39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39575"/>
            <a:ext cx="8932506" cy="185948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de-DE" dirty="0"/>
              <a:t>Hochschule Esslingen</a:t>
            </a:r>
          </a:p>
          <a:p>
            <a:pPr algn="l"/>
            <a:r>
              <a:rPr lang="de-DE" dirty="0"/>
              <a:t>FZM, SS2024</a:t>
            </a:r>
          </a:p>
          <a:p>
            <a:pPr algn="l"/>
            <a:endParaRPr lang="de-DE" sz="1100" dirty="0"/>
          </a:p>
          <a:p>
            <a:pPr algn="l"/>
            <a:r>
              <a:rPr lang="de-DE" sz="16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Dominik Frühm, Aron Gervalla, Stefan Ljubisavljevic, Niklas Gerald Schlosser, Diana Wacker, Jan Wendler</a:t>
            </a:r>
            <a:endParaRPr lang="de-DE" sz="1600" dirty="0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36E2A69-EC64-C133-C126-C362490E6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503" y="5461518"/>
            <a:ext cx="1079867" cy="38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56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59EF7B-77ED-0D8E-4949-1A50E648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solidFill>
                  <a:srgbClr val="0070C0"/>
                </a:solidFill>
              </a:rPr>
              <a:t>6</a:t>
            </a:r>
            <a:r>
              <a:rPr lang="de-DE" sz="3600" dirty="0"/>
              <a:t> </a:t>
            </a:r>
            <a:r>
              <a:rPr lang="de-DE" sz="3600" dirty="0" err="1"/>
              <a:t>Safety</a:t>
            </a:r>
            <a:r>
              <a:rPr lang="de-DE" sz="3600" dirty="0"/>
              <a:t> Control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1B1E98-DE9C-E531-B773-6885AA009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0FFC17-FC50-2BC9-6DF2-D3C903600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BMS-LAB SS2024 _ function testing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EB5271-66C1-9E7E-6DED-9967C86B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9C5F-7B2C-4B01-8C4C-943ECDFF7E6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33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1A4A3DB3-D254-4EE7-5D07-00E61CD6A43A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 flipH="1">
            <a:off x="1901891" y="2773264"/>
            <a:ext cx="6986821" cy="12700"/>
          </a:xfrm>
          <a:prstGeom prst="bentConnector5">
            <a:avLst>
              <a:gd name="adj1" fmla="val -27175"/>
              <a:gd name="adj2" fmla="val 21517520"/>
              <a:gd name="adj3" fmla="val 110815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15810A-9371-EDA2-C148-CAE6A51B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BMS-LAB SS2024 _ function testing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DAAE12-8C03-8A7F-388A-E61E6AF9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9C5F-7B2C-4B01-8C4C-943ECDFF7E6C}" type="slidenum">
              <a:rPr lang="de-DE" smtClean="0"/>
              <a:t>2</a:t>
            </a:fld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B9F6515-7796-164F-18ED-6901B15E427D}"/>
              </a:ext>
            </a:extLst>
          </p:cNvPr>
          <p:cNvSpPr/>
          <p:nvPr/>
        </p:nvSpPr>
        <p:spPr>
          <a:xfrm>
            <a:off x="6225531" y="2021921"/>
            <a:ext cx="2663181" cy="1502686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 testende Software</a:t>
            </a:r>
            <a:endParaRPr lang="en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E7F8FB4-9F1B-AD62-2DF9-AB19B69FFC25}"/>
              </a:ext>
            </a:extLst>
          </p:cNvPr>
          <p:cNvCxnSpPr>
            <a:cxnSpLocks/>
          </p:cNvCxnSpPr>
          <p:nvPr/>
        </p:nvCxnSpPr>
        <p:spPr>
          <a:xfrm>
            <a:off x="3660841" y="2773264"/>
            <a:ext cx="25646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5733BB96-2242-8AB7-23EC-524BB1DBE2A8}"/>
              </a:ext>
            </a:extLst>
          </p:cNvPr>
          <p:cNvSpPr txBox="1"/>
          <p:nvPr/>
        </p:nvSpPr>
        <p:spPr>
          <a:xfrm>
            <a:off x="4030051" y="2391233"/>
            <a:ext cx="2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Funktionseingang</a:t>
            </a:r>
            <a:endParaRPr lang="en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22F182-8411-455D-6FED-D92F56219DA3}"/>
              </a:ext>
            </a:extLst>
          </p:cNvPr>
          <p:cNvSpPr txBox="1"/>
          <p:nvPr/>
        </p:nvSpPr>
        <p:spPr>
          <a:xfrm>
            <a:off x="8839177" y="2416632"/>
            <a:ext cx="2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Funktionsausgang</a:t>
            </a:r>
            <a:endParaRPr lang="en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1A9E7EF-D0A0-BB87-62FB-1CA056822B0E}"/>
              </a:ext>
            </a:extLst>
          </p:cNvPr>
          <p:cNvSpPr/>
          <p:nvPr/>
        </p:nvSpPr>
        <p:spPr>
          <a:xfrm>
            <a:off x="1901891" y="2021921"/>
            <a:ext cx="1758950" cy="150268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Vordefiniertes Testskript auf Basis der Requirements</a:t>
            </a:r>
            <a:endParaRPr lang="en-DE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C9D3423-0942-BCCB-C26E-28EEE69707F7}"/>
              </a:ext>
            </a:extLst>
          </p:cNvPr>
          <p:cNvSpPr txBox="1"/>
          <p:nvPr/>
        </p:nvSpPr>
        <p:spPr>
          <a:xfrm>
            <a:off x="6601446" y="1690688"/>
            <a:ext cx="1911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/>
              <a:t>„Black Box“</a:t>
            </a:r>
            <a:endParaRPr lang="en-DE" sz="2000" b="1" dirty="0"/>
          </a:p>
        </p:txBody>
      </p:sp>
      <p:pic>
        <p:nvPicPr>
          <p:cNvPr id="34" name="Picture 4" descr="Stoppuhr - Download kostenlose symbole">
            <a:extLst>
              <a:ext uri="{FF2B5EF4-FFF2-40B4-BE49-F238E27FC236}">
                <a16:creationId xmlns:a16="http://schemas.microsoft.com/office/drawing/2014/main" id="{BCB39635-F3E5-BED9-7482-F32E729F2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712" y="3643423"/>
            <a:ext cx="400353" cy="40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itel 1">
            <a:extLst>
              <a:ext uri="{FF2B5EF4-FFF2-40B4-BE49-F238E27FC236}">
                <a16:creationId xmlns:a16="http://schemas.microsoft.com/office/drawing/2014/main" id="{5ABECC05-E5C1-6C08-30DE-1C68885A8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/>
              <a:t>Testmethode</a:t>
            </a:r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F600EDD1-7314-25B6-98A8-CE05A7D99E63}"/>
              </a:ext>
            </a:extLst>
          </p:cNvPr>
          <p:cNvSpPr/>
          <p:nvPr/>
        </p:nvSpPr>
        <p:spPr>
          <a:xfrm>
            <a:off x="1901891" y="3862904"/>
            <a:ext cx="1758951" cy="1408918"/>
          </a:xfrm>
          <a:prstGeom prst="round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Ausgabe der Werte über den seriellen Monitor</a:t>
            </a:r>
            <a:endParaRPr lang="en-DE" dirty="0"/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348D537B-B637-8133-782B-A854F2659DE2}"/>
              </a:ext>
            </a:extLst>
          </p:cNvPr>
          <p:cNvCxnSpPr>
            <a:cxnSpLocks/>
            <a:stCxn id="18" idx="2"/>
            <a:endCxn id="40" idx="0"/>
          </p:cNvCxnSpPr>
          <p:nvPr/>
        </p:nvCxnSpPr>
        <p:spPr>
          <a:xfrm>
            <a:off x="2781366" y="3524607"/>
            <a:ext cx="1" cy="33829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86D03274-7A4E-1C0F-974B-589463FED2BB}"/>
              </a:ext>
            </a:extLst>
          </p:cNvPr>
          <p:cNvSpPr/>
          <p:nvPr/>
        </p:nvSpPr>
        <p:spPr>
          <a:xfrm>
            <a:off x="6688436" y="3881239"/>
            <a:ext cx="1758951" cy="1408918"/>
          </a:xfrm>
          <a:prstGeom prst="round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Ausgabe der Werte über das Display</a:t>
            </a:r>
            <a:endParaRPr lang="en-DE" dirty="0"/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DDB4513F-FBF3-EB04-49E9-DA2CDA16C07C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7567911" y="3542942"/>
            <a:ext cx="1" cy="33829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ilkreis 53">
            <a:extLst>
              <a:ext uri="{FF2B5EF4-FFF2-40B4-BE49-F238E27FC236}">
                <a16:creationId xmlns:a16="http://schemas.microsoft.com/office/drawing/2014/main" id="{225C7CB1-5A48-CF6C-DD57-3AF6CE689663}"/>
              </a:ext>
            </a:extLst>
          </p:cNvPr>
          <p:cNvSpPr/>
          <p:nvPr/>
        </p:nvSpPr>
        <p:spPr>
          <a:xfrm>
            <a:off x="8955269" y="3745664"/>
            <a:ext cx="257519" cy="266061"/>
          </a:xfrm>
          <a:prstGeom prst="pie">
            <a:avLst>
              <a:gd name="adj1" fmla="val 16094894"/>
              <a:gd name="adj2" fmla="val 195085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pic>
        <p:nvPicPr>
          <p:cNvPr id="56" name="Picture 4" descr="Stoppuhr - Download kostenlose symbole">
            <a:extLst>
              <a:ext uri="{FF2B5EF4-FFF2-40B4-BE49-F238E27FC236}">
                <a16:creationId xmlns:a16="http://schemas.microsoft.com/office/drawing/2014/main" id="{FFDD70F6-D6B4-B9FB-5476-81441052B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860" y="3611372"/>
            <a:ext cx="400353" cy="40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Ellipse 57">
            <a:extLst>
              <a:ext uri="{FF2B5EF4-FFF2-40B4-BE49-F238E27FC236}">
                <a16:creationId xmlns:a16="http://schemas.microsoft.com/office/drawing/2014/main" id="{C9F52E72-B00C-6852-DFF9-7000CF8DAF0A}"/>
              </a:ext>
            </a:extLst>
          </p:cNvPr>
          <p:cNvSpPr/>
          <p:nvPr/>
        </p:nvSpPr>
        <p:spPr>
          <a:xfrm>
            <a:off x="5932862" y="3714217"/>
            <a:ext cx="219074" cy="2250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7" name="Teilkreis 56">
            <a:extLst>
              <a:ext uri="{FF2B5EF4-FFF2-40B4-BE49-F238E27FC236}">
                <a16:creationId xmlns:a16="http://schemas.microsoft.com/office/drawing/2014/main" id="{9C17956A-CD1B-03F3-E1D8-FAD984C3351F}"/>
              </a:ext>
            </a:extLst>
          </p:cNvPr>
          <p:cNvSpPr/>
          <p:nvPr/>
        </p:nvSpPr>
        <p:spPr>
          <a:xfrm>
            <a:off x="5894417" y="3713613"/>
            <a:ext cx="257519" cy="266061"/>
          </a:xfrm>
          <a:prstGeom prst="pie">
            <a:avLst>
              <a:gd name="adj1" fmla="val 16094894"/>
              <a:gd name="adj2" fmla="val 1795889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9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B75C83-BF21-B8D4-0934-258C9747E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Inhalt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29FC63-7657-CECA-C4A1-3EB2685B5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3420" y="6356349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42D9C5F-7B2C-4B01-8C4C-943ECDFF7E6C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47DFC67-5828-67D8-DF27-01E3B021D7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3714926"/>
              </p:ext>
            </p:extLst>
          </p:nvPr>
        </p:nvGraphicFramePr>
        <p:xfrm>
          <a:off x="1070524" y="1966293"/>
          <a:ext cx="10050953" cy="445216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406905">
                  <a:extLst>
                    <a:ext uri="{9D8B030D-6E8A-4147-A177-3AD203B41FA5}">
                      <a16:colId xmlns:a16="http://schemas.microsoft.com/office/drawing/2014/main" val="2155365014"/>
                    </a:ext>
                  </a:extLst>
                </a:gridCol>
                <a:gridCol w="7039727">
                  <a:extLst>
                    <a:ext uri="{9D8B030D-6E8A-4147-A177-3AD203B41FA5}">
                      <a16:colId xmlns:a16="http://schemas.microsoft.com/office/drawing/2014/main" val="3611289360"/>
                    </a:ext>
                  </a:extLst>
                </a:gridCol>
                <a:gridCol w="1604321">
                  <a:extLst>
                    <a:ext uri="{9D8B030D-6E8A-4147-A177-3AD203B41FA5}">
                      <a16:colId xmlns:a16="http://schemas.microsoft.com/office/drawing/2014/main" val="1717688707"/>
                    </a:ext>
                  </a:extLst>
                </a:gridCol>
              </a:tblGrid>
              <a:tr h="844801">
                <a:tc>
                  <a:txBody>
                    <a:bodyPr/>
                    <a:lstStyle/>
                    <a:p>
                      <a:pPr algn="l"/>
                      <a:r>
                        <a:rPr lang="de-DE" sz="3200" b="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2496" marR="92496" marT="92496" marB="18499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3200" b="0" cap="none" spc="0" err="1">
                          <a:solidFill>
                            <a:schemeClr val="tx1"/>
                          </a:solidFill>
                        </a:rPr>
                        <a:t>Cell-Balancing</a:t>
                      </a:r>
                      <a:endParaRPr lang="de-DE" sz="3200" b="0" cap="none" spc="0">
                        <a:solidFill>
                          <a:schemeClr val="tx1"/>
                        </a:solidFill>
                      </a:endParaRPr>
                    </a:p>
                  </a:txBody>
                  <a:tcPr marL="92496" marR="92496" marT="92496" marB="18499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3200" b="0" cap="none" spc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2496" marR="92496" marT="92496" marB="18499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884596"/>
                  </a:ext>
                </a:extLst>
              </a:tr>
              <a:tr h="721472">
                <a:tc>
                  <a:txBody>
                    <a:bodyPr/>
                    <a:lstStyle/>
                    <a:p>
                      <a:r>
                        <a:rPr lang="de-DE" sz="2400" b="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2496" marR="92496" marT="92496" marB="1849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b="0" cap="none" spc="0" err="1">
                          <a:solidFill>
                            <a:schemeClr val="tx1"/>
                          </a:solidFill>
                        </a:rPr>
                        <a:t>Cell-Voltage</a:t>
                      </a:r>
                      <a:endParaRPr lang="de-DE" sz="2400" b="0" cap="none" spc="0">
                        <a:solidFill>
                          <a:schemeClr val="tx1"/>
                        </a:solidFill>
                      </a:endParaRPr>
                    </a:p>
                  </a:txBody>
                  <a:tcPr marL="92496" marR="92496" marT="92496" marB="1849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b="0" cap="none" spc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2496" marR="92496" marT="92496" marB="1849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8079684"/>
                  </a:ext>
                </a:extLst>
              </a:tr>
              <a:tr h="721472">
                <a:tc>
                  <a:txBody>
                    <a:bodyPr/>
                    <a:lstStyle/>
                    <a:p>
                      <a:r>
                        <a:rPr lang="de-DE" sz="2400" b="0" cap="none" spc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2496" marR="92496" marT="92496" marB="1849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b="0" cap="none" spc="0">
                          <a:solidFill>
                            <a:schemeClr val="tx1"/>
                          </a:solidFill>
                        </a:rPr>
                        <a:t>Over </a:t>
                      </a:r>
                      <a:r>
                        <a:rPr lang="de-DE" sz="2400" b="0" cap="none" spc="0" err="1">
                          <a:solidFill>
                            <a:schemeClr val="tx1"/>
                          </a:solidFill>
                        </a:rPr>
                        <a:t>Temp</a:t>
                      </a:r>
                      <a:endParaRPr lang="de-DE" sz="2400" b="0" cap="none" spc="0">
                        <a:solidFill>
                          <a:schemeClr val="tx1"/>
                        </a:solidFill>
                      </a:endParaRPr>
                    </a:p>
                  </a:txBody>
                  <a:tcPr marL="92496" marR="92496" marT="92496" marB="1849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b="0" cap="none" spc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2496" marR="92496" marT="92496" marB="1849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33845"/>
                  </a:ext>
                </a:extLst>
              </a:tr>
              <a:tr h="721472">
                <a:tc>
                  <a:txBody>
                    <a:bodyPr/>
                    <a:lstStyle/>
                    <a:p>
                      <a:r>
                        <a:rPr lang="de-DE" sz="2400" b="0" cap="none" spc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2496" marR="92496" marT="92496" marB="1849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b="0" cap="none" spc="0">
                          <a:solidFill>
                            <a:schemeClr val="tx1"/>
                          </a:solidFill>
                        </a:rPr>
                        <a:t>Upper Display</a:t>
                      </a:r>
                    </a:p>
                  </a:txBody>
                  <a:tcPr marL="92496" marR="92496" marT="92496" marB="1849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b="0" cap="none" spc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92496" marR="92496" marT="92496" marB="1849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705"/>
                  </a:ext>
                </a:extLst>
              </a:tr>
              <a:tr h="721472">
                <a:tc>
                  <a:txBody>
                    <a:bodyPr/>
                    <a:lstStyle/>
                    <a:p>
                      <a:r>
                        <a:rPr lang="de-DE" sz="2400" b="0" cap="none" spc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2496" marR="92496" marT="92496" marB="1849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b="0" cap="none" spc="0">
                          <a:solidFill>
                            <a:schemeClr val="tx1"/>
                          </a:solidFill>
                        </a:rPr>
                        <a:t>Lower Display</a:t>
                      </a:r>
                    </a:p>
                  </a:txBody>
                  <a:tcPr marL="92496" marR="92496" marT="92496" marB="1849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b="0" cap="none" spc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92496" marR="92496" marT="92496" marB="1849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225353"/>
                  </a:ext>
                </a:extLst>
              </a:tr>
              <a:tr h="721472">
                <a:tc>
                  <a:txBody>
                    <a:bodyPr/>
                    <a:lstStyle/>
                    <a:p>
                      <a:r>
                        <a:rPr lang="de-DE" sz="2400" b="0" cap="none" spc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2496" marR="92496" marT="92496" marB="1849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b="0" cap="none" spc="0" err="1">
                          <a:solidFill>
                            <a:schemeClr val="tx1"/>
                          </a:solidFill>
                        </a:rPr>
                        <a:t>Safety</a:t>
                      </a:r>
                      <a:r>
                        <a:rPr lang="de-DE" sz="2400" b="0" cap="none" spc="0">
                          <a:solidFill>
                            <a:schemeClr val="tx1"/>
                          </a:solidFill>
                        </a:rPr>
                        <a:t> Control</a:t>
                      </a:r>
                    </a:p>
                  </a:txBody>
                  <a:tcPr marL="92496" marR="92496" marT="92496" marB="1849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b="0" cap="none" spc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92496" marR="92496" marT="92496" marB="1849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58496"/>
                  </a:ext>
                </a:extLst>
              </a:tr>
            </a:tbl>
          </a:graphicData>
        </a:graphic>
      </p:graphicFrame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665D9126-B4A9-D83D-556D-24F2D2BFBBEC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39E019-435B-4EB6-829F-0E795361EE93}" type="datetime1">
              <a:rPr lang="de-DE" smtClean="0"/>
              <a:pPr/>
              <a:t>02.06.2024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594E7639-C39E-0378-55E8-611EF1F63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/>
              <a:t>BMS-LAB SS2024 _ function testing</a:t>
            </a:r>
          </a:p>
        </p:txBody>
      </p:sp>
    </p:spTree>
    <p:extLst>
      <p:ext uri="{BB962C8B-B14F-4D97-AF65-F5344CB8AC3E}">
        <p14:creationId xmlns:p14="http://schemas.microsoft.com/office/powerpoint/2010/main" val="285708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A35EAB-2551-003C-CF6D-B1022764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 Cell-Balancing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737297-4DA6-0F00-BB74-9A4373820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721" y="6352822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42D9C5F-7B2C-4B01-8C4C-943ECDFF7E6C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280600E9-2EA4-06B3-6429-5B4F645C3A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536166"/>
              </p:ext>
            </p:extLst>
          </p:nvPr>
        </p:nvGraphicFramePr>
        <p:xfrm>
          <a:off x="432225" y="2171980"/>
          <a:ext cx="11327552" cy="4040789"/>
        </p:xfrm>
        <a:graphic>
          <a:graphicData uri="http://schemas.openxmlformats.org/drawingml/2006/table">
            <a:tbl>
              <a:tblPr firstRow="1" bandRow="1">
                <a:noFill/>
                <a:tableStyleId>{5940675A-B579-460E-94D1-54222C63F5DA}</a:tableStyleId>
              </a:tblPr>
              <a:tblGrid>
                <a:gridCol w="895080">
                  <a:extLst>
                    <a:ext uri="{9D8B030D-6E8A-4147-A177-3AD203B41FA5}">
                      <a16:colId xmlns:a16="http://schemas.microsoft.com/office/drawing/2014/main" val="452403702"/>
                    </a:ext>
                  </a:extLst>
                </a:gridCol>
                <a:gridCol w="1670295">
                  <a:extLst>
                    <a:ext uri="{9D8B030D-6E8A-4147-A177-3AD203B41FA5}">
                      <a16:colId xmlns:a16="http://schemas.microsoft.com/office/drawing/2014/main" val="3271747021"/>
                    </a:ext>
                  </a:extLst>
                </a:gridCol>
                <a:gridCol w="2347257">
                  <a:extLst>
                    <a:ext uri="{9D8B030D-6E8A-4147-A177-3AD203B41FA5}">
                      <a16:colId xmlns:a16="http://schemas.microsoft.com/office/drawing/2014/main" val="1156556837"/>
                    </a:ext>
                  </a:extLst>
                </a:gridCol>
                <a:gridCol w="2196931">
                  <a:extLst>
                    <a:ext uri="{9D8B030D-6E8A-4147-A177-3AD203B41FA5}">
                      <a16:colId xmlns:a16="http://schemas.microsoft.com/office/drawing/2014/main" val="1285454952"/>
                    </a:ext>
                  </a:extLst>
                </a:gridCol>
                <a:gridCol w="1846168">
                  <a:extLst>
                    <a:ext uri="{9D8B030D-6E8A-4147-A177-3AD203B41FA5}">
                      <a16:colId xmlns:a16="http://schemas.microsoft.com/office/drawing/2014/main" val="2449216521"/>
                    </a:ext>
                  </a:extLst>
                </a:gridCol>
                <a:gridCol w="2371821">
                  <a:extLst>
                    <a:ext uri="{9D8B030D-6E8A-4147-A177-3AD203B41FA5}">
                      <a16:colId xmlns:a16="http://schemas.microsoft.com/office/drawing/2014/main" val="4091026238"/>
                    </a:ext>
                  </a:extLst>
                </a:gridCol>
              </a:tblGrid>
              <a:tr h="277309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Anforderung</a:t>
                      </a:r>
                      <a:endParaRPr lang="de-DE" sz="9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Testart</a:t>
                      </a:r>
                      <a:endParaRPr lang="de-DE" sz="9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Ausführung</a:t>
                      </a:r>
                      <a:endParaRPr lang="de-DE" sz="9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Vorgabe Vcell</a:t>
                      </a:r>
                      <a:endParaRPr lang="de-DE" sz="9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Erwartetes Ergebnis</a:t>
                      </a:r>
                      <a:endParaRPr lang="de-DE" sz="9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Ergebnis</a:t>
                      </a:r>
                      <a:endParaRPr lang="de-DE" sz="9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545547"/>
                  </a:ext>
                </a:extLst>
              </a:tr>
              <a:tr h="418793">
                <a:tc rowSpan="4">
                  <a:txBody>
                    <a:bodyPr/>
                    <a:lstStyle/>
                    <a:p>
                      <a:pPr algn="l" fontAlgn="ctr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BMS-21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allgemeiner Funktionstest 1</a:t>
                      </a:r>
                      <a:endParaRPr lang="de-DE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Cellbalancing wird für jede Zelle aktiviert wenn nötig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Vcell[4.0, 4.0, 4.0, 4.5]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setbalActive: 0 bzw 4 bei jedem vierten Schritt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✓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18741"/>
                  </a:ext>
                </a:extLst>
              </a:tr>
              <a:tr h="418793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allgemeiner Funktionstest 2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 Zellen gleichzeitig außerhalb des Wertebereiches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Vcell[4.0, 4.0, 3.5, 4.5]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setbalActive: 3 &amp; 4 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werden nacheinander gebalanced ✓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187097"/>
                  </a:ext>
                </a:extLst>
              </a:tr>
              <a:tr h="277309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allgemeiner Funktionstest 3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keine Zelle muss gebalanced werden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Vcell[4.0, 4.0, 4.0, 4.0]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setbalActive: 0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✓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38712"/>
                  </a:ext>
                </a:extLst>
              </a:tr>
              <a:tr h="418793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allgemeiner Funktionstest 4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Grenzwert weniger als 4 Mal unterschritten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3x Vcell[4.0, 4.0, 4.0, 4.5]  1xVcell[4.0, 4.0, 4.0, 4.0]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setbalActive: 0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671905"/>
                  </a:ext>
                </a:extLst>
              </a:tr>
              <a:tr h="277309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Zusatz 12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nicht testbar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5198"/>
                  </a:ext>
                </a:extLst>
              </a:tr>
              <a:tr h="277309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Zusatz 13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Grenzwerttest (Standardabweichung)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Werte so bestimmeen, dass ein Ausreißer nahe der Standardabweichung ist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765930"/>
                  </a:ext>
                </a:extLst>
              </a:tr>
              <a:tr h="277309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Zusatz 14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469610"/>
                  </a:ext>
                </a:extLst>
              </a:tr>
              <a:tr h="277309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Zusatz 15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Kombiniert mit Funktoinstest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949212"/>
                  </a:ext>
                </a:extLst>
              </a:tr>
              <a:tr h="560278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Zusatz 16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Zeitkritischer Test der Cellbalancing Aktivierung (obere Grenze)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Status des Cellbalancing zeitlich tracken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setbalActive alle 400ms gesetzt, Rest der Zeit =0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Grenzwert von 400ms wird Anforderungsbedingt nicht eingehalten 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545927"/>
                  </a:ext>
                </a:extLst>
              </a:tr>
              <a:tr h="560278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Zeitliche Abfolge des Cellbalancings (untere Grenze)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Werte vorgeben, in denen mehrere Zellen gleichzeitig balancing benötigen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Vcell[3.5, 4.5, 4.0, 4.0]</a:t>
                      </a:r>
                      <a:endParaRPr lang="de-DE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setbalActive wird öfters gesetzt aber erst nach 400ms geändert, davor wird der alte Wert mehrmals gesetzt</a:t>
                      </a:r>
                      <a:endParaRPr lang="de-DE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579654"/>
                  </a:ext>
                </a:extLst>
              </a:tr>
            </a:tbl>
          </a:graphicData>
        </a:graphic>
      </p:graphicFrame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E3546098-CE2C-D8FA-45D8-AEE75A9148B3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39E019-435B-4EB6-829F-0E795361EE93}" type="datetime1">
              <a:rPr lang="de-DE" smtClean="0"/>
              <a:pPr/>
              <a:t>02.06.2024</a:t>
            </a:fld>
            <a:endParaRPr lang="de-DE" dirty="0"/>
          </a:p>
        </p:txBody>
      </p:sp>
      <p:sp>
        <p:nvSpPr>
          <p:cNvPr id="15" name="Fußzeilenplatzhalter 4">
            <a:extLst>
              <a:ext uri="{FF2B5EF4-FFF2-40B4-BE49-F238E27FC236}">
                <a16:creationId xmlns:a16="http://schemas.microsoft.com/office/drawing/2014/main" id="{EBFC8D4D-0DDD-959D-779E-4A9874C5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/>
              <a:t>BMS-LAB SS2024 _ function testing</a:t>
            </a:r>
          </a:p>
        </p:txBody>
      </p:sp>
    </p:spTree>
    <p:extLst>
      <p:ext uri="{BB962C8B-B14F-4D97-AF65-F5344CB8AC3E}">
        <p14:creationId xmlns:p14="http://schemas.microsoft.com/office/powerpoint/2010/main" val="361279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A35EAB-2551-003C-CF6D-B1022764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 Cell-Voltage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737297-4DA6-0F00-BB74-9A4373820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721" y="6352822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42D9C5F-7B2C-4B01-8C4C-943ECDFF7E6C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280600E9-2EA4-06B3-6429-5B4F645C3A5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2225" y="2171980"/>
          <a:ext cx="11327552" cy="4040789"/>
        </p:xfrm>
        <a:graphic>
          <a:graphicData uri="http://schemas.openxmlformats.org/drawingml/2006/table">
            <a:tbl>
              <a:tblPr firstRow="1" bandRow="1">
                <a:noFill/>
                <a:tableStyleId>{5940675A-B579-460E-94D1-54222C63F5DA}</a:tableStyleId>
              </a:tblPr>
              <a:tblGrid>
                <a:gridCol w="895080">
                  <a:extLst>
                    <a:ext uri="{9D8B030D-6E8A-4147-A177-3AD203B41FA5}">
                      <a16:colId xmlns:a16="http://schemas.microsoft.com/office/drawing/2014/main" val="452403702"/>
                    </a:ext>
                  </a:extLst>
                </a:gridCol>
                <a:gridCol w="1670295">
                  <a:extLst>
                    <a:ext uri="{9D8B030D-6E8A-4147-A177-3AD203B41FA5}">
                      <a16:colId xmlns:a16="http://schemas.microsoft.com/office/drawing/2014/main" val="3271747021"/>
                    </a:ext>
                  </a:extLst>
                </a:gridCol>
                <a:gridCol w="2347257">
                  <a:extLst>
                    <a:ext uri="{9D8B030D-6E8A-4147-A177-3AD203B41FA5}">
                      <a16:colId xmlns:a16="http://schemas.microsoft.com/office/drawing/2014/main" val="1156556837"/>
                    </a:ext>
                  </a:extLst>
                </a:gridCol>
                <a:gridCol w="2196931">
                  <a:extLst>
                    <a:ext uri="{9D8B030D-6E8A-4147-A177-3AD203B41FA5}">
                      <a16:colId xmlns:a16="http://schemas.microsoft.com/office/drawing/2014/main" val="1285454952"/>
                    </a:ext>
                  </a:extLst>
                </a:gridCol>
                <a:gridCol w="1846168">
                  <a:extLst>
                    <a:ext uri="{9D8B030D-6E8A-4147-A177-3AD203B41FA5}">
                      <a16:colId xmlns:a16="http://schemas.microsoft.com/office/drawing/2014/main" val="2449216521"/>
                    </a:ext>
                  </a:extLst>
                </a:gridCol>
                <a:gridCol w="2371821">
                  <a:extLst>
                    <a:ext uri="{9D8B030D-6E8A-4147-A177-3AD203B41FA5}">
                      <a16:colId xmlns:a16="http://schemas.microsoft.com/office/drawing/2014/main" val="4091026238"/>
                    </a:ext>
                  </a:extLst>
                </a:gridCol>
              </a:tblGrid>
              <a:tr h="277309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Anforderung</a:t>
                      </a:r>
                      <a:endParaRPr lang="de-DE" sz="9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Testart</a:t>
                      </a:r>
                      <a:endParaRPr lang="de-DE" sz="9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Ausführung</a:t>
                      </a:r>
                      <a:endParaRPr lang="de-DE" sz="9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Vorgabe Vcell</a:t>
                      </a:r>
                      <a:endParaRPr lang="de-DE" sz="9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Erwartetes Ergebnis</a:t>
                      </a:r>
                      <a:endParaRPr lang="de-DE" sz="9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Ergebnis</a:t>
                      </a:r>
                      <a:endParaRPr lang="de-DE" sz="9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545547"/>
                  </a:ext>
                </a:extLst>
              </a:tr>
              <a:tr h="418793">
                <a:tc rowSpan="4">
                  <a:txBody>
                    <a:bodyPr/>
                    <a:lstStyle/>
                    <a:p>
                      <a:pPr algn="l" fontAlgn="ctr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BMS-21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allgemeiner Funktionstest 1</a:t>
                      </a:r>
                      <a:endParaRPr lang="de-DE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Cellbalancing wird für jede Zelle aktiviert wenn nötig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Vcell[4.0, 4.0, 4.0, 4.5]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setbalActive: 0 bzw 4 bei jedem vierten Schritt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✓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18741"/>
                  </a:ext>
                </a:extLst>
              </a:tr>
              <a:tr h="418793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allgemeiner Funktionstest 2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 Zellen gleichzeitig außerhalb des Wertebereiches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Vcell[4.0, 4.0, 3.5, 4.5]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setbalActive: 3 &amp; 4 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werden nacheinander gebalanced ✓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187097"/>
                  </a:ext>
                </a:extLst>
              </a:tr>
              <a:tr h="277309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allgemeiner Funktionstest 3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keine Zelle muss gebalanced werden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Vcell[4.0, 4.0, 4.0, 4.0]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setbalActive: 0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✓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38712"/>
                  </a:ext>
                </a:extLst>
              </a:tr>
              <a:tr h="418793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allgemeiner Funktionstest 4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Grenzwert weniger als 4 Mal unterschritten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3x Vcell[4.0, 4.0, 4.0, 4.5]  1xVcell[4.0, 4.0, 4.0, 4.0]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setbalActive: 0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671905"/>
                  </a:ext>
                </a:extLst>
              </a:tr>
              <a:tr h="277309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Zusatz 12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nicht testbar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5198"/>
                  </a:ext>
                </a:extLst>
              </a:tr>
              <a:tr h="277309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Zusatz 13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Grenzwerttest (Standardabweichung)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Werte so bestimmeen, dass ein Ausreißer nahe der Standardabweichung ist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765930"/>
                  </a:ext>
                </a:extLst>
              </a:tr>
              <a:tr h="277309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Zusatz 14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469610"/>
                  </a:ext>
                </a:extLst>
              </a:tr>
              <a:tr h="277309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Zusatz 15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Kombiniert mit Funktoinstest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949212"/>
                  </a:ext>
                </a:extLst>
              </a:tr>
              <a:tr h="560278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Zusatz 16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Zeitkritischer Test der Cellbalancing Aktivierung (obere Grenze)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Status des Cellbalancing zeitlich tracken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setbalActive alle 400ms gesetzt, Rest der Zeit =0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Grenzwert von 400ms wird Anforderungsbedingt nicht eingehalten 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545927"/>
                  </a:ext>
                </a:extLst>
              </a:tr>
              <a:tr h="560278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Zeitliche Abfolge des Cellbalancings (untere Grenze)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Werte vorgeben, in denen mehrere Zellen gleichzeitig balancing benötigen</a:t>
                      </a:r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Vcell[3.5, 4.5, 4.0, 4.0]</a:t>
                      </a:r>
                      <a:endParaRPr lang="de-DE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setbalActive wird öfters gesetzt aber erst nach 400ms geändert, davor wird der alte Wert mehrmals gesetzt</a:t>
                      </a:r>
                      <a:endParaRPr lang="de-DE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3187" marR="4516" marT="56594" marB="56594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579654"/>
                  </a:ext>
                </a:extLst>
              </a:tr>
            </a:tbl>
          </a:graphicData>
        </a:graphic>
      </p:graphicFrame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E3546098-CE2C-D8FA-45D8-AEE75A9148B3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39E019-435B-4EB6-829F-0E795361EE93}" type="datetime1">
              <a:rPr lang="de-DE" smtClean="0"/>
              <a:pPr/>
              <a:t>02.06.2024</a:t>
            </a:fld>
            <a:endParaRPr lang="de-DE" dirty="0"/>
          </a:p>
        </p:txBody>
      </p:sp>
      <p:sp>
        <p:nvSpPr>
          <p:cNvPr id="15" name="Fußzeilenplatzhalter 4">
            <a:extLst>
              <a:ext uri="{FF2B5EF4-FFF2-40B4-BE49-F238E27FC236}">
                <a16:creationId xmlns:a16="http://schemas.microsoft.com/office/drawing/2014/main" id="{EBFC8D4D-0DDD-959D-779E-4A9874C5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/>
              <a:t>BMS-LAB SS2024 _ function testing</a:t>
            </a:r>
          </a:p>
        </p:txBody>
      </p:sp>
    </p:spTree>
    <p:extLst>
      <p:ext uri="{BB962C8B-B14F-4D97-AF65-F5344CB8AC3E}">
        <p14:creationId xmlns:p14="http://schemas.microsoft.com/office/powerpoint/2010/main" val="418015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2D4BE-98E6-DAA8-0905-729B35B2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solidFill>
                  <a:srgbClr val="0070C0"/>
                </a:solidFill>
              </a:rPr>
              <a:t>2</a:t>
            </a:r>
            <a:r>
              <a:rPr lang="de-DE" sz="3600" dirty="0"/>
              <a:t> </a:t>
            </a:r>
            <a:r>
              <a:rPr lang="de-DE" sz="3600" dirty="0" err="1"/>
              <a:t>Cell-Voltage</a:t>
            </a:r>
            <a:endParaRPr lang="de-DE" sz="36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FDCDBE-7D58-9C35-B807-A047253B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BMS-LAB SS2024 _ function testing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A3792B-4988-BF20-C3FF-129313E78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9C5F-7B2C-4B01-8C4C-943ECDFF7E6C}" type="slidenum">
              <a:rPr lang="de-DE" smtClean="0"/>
              <a:t>6</a:t>
            </a:fld>
            <a:endParaRPr lang="de-DE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8C99414F-4AD0-B67E-8A1B-B764E9A3C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1153192" cy="352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4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1D5D7-D521-D1CC-4C32-EE11BFA9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solidFill>
                  <a:srgbClr val="0070C0"/>
                </a:solidFill>
              </a:rPr>
              <a:t>3</a:t>
            </a:r>
            <a:r>
              <a:rPr lang="de-DE" sz="3600" dirty="0"/>
              <a:t> Over </a:t>
            </a:r>
            <a:r>
              <a:rPr lang="de-DE" sz="3600" dirty="0" err="1"/>
              <a:t>Temp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67520-B43E-7A65-7B10-58EEA0FF1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ACBE95-548B-D660-EAF1-FCC1DAE8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BMS-LAB SS2024 _ function testing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039497-B12B-B545-BB02-6A86C09E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9C5F-7B2C-4B01-8C4C-943ECDFF7E6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63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73B79B-5E72-E64D-015E-C241EA72F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solidFill>
                  <a:srgbClr val="0070C0"/>
                </a:solidFill>
              </a:rPr>
              <a:t>4</a:t>
            </a:r>
            <a:r>
              <a:rPr lang="de-DE" sz="3600" dirty="0"/>
              <a:t> Upper Display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C66697-C4F1-8A1F-5AED-39EA975A4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2BA437-6E0D-620A-3BBF-0BE30A00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BMS-LAB SS2024 _ function testing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78B203-8700-08B6-3442-009BD0E5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9C5F-7B2C-4B01-8C4C-943ECDFF7E6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040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3578E-0514-2DFA-1638-2867C6926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solidFill>
                  <a:srgbClr val="0070C0"/>
                </a:solidFill>
              </a:rPr>
              <a:t>5</a:t>
            </a:r>
            <a:r>
              <a:rPr lang="de-DE" sz="3600" dirty="0"/>
              <a:t> Lower Display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99DF49-97D5-324B-53EC-5570EE6C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8530FE-135F-4565-F844-02420D13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BMS-LAB SS2024 _ function testing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F588D3-92D1-19CD-3A12-3EDCDCF5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9C5F-7B2C-4B01-8C4C-943ECDFF7E6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574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Hochschule Esslingen PP Template</Template>
  <TotalTime>0</TotalTime>
  <Words>612</Words>
  <Application>Microsoft Office PowerPoint</Application>
  <PresentationFormat>Breitbild</PresentationFormat>
  <Paragraphs>146</Paragraphs>
  <Slides>10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Aptos Narrow</vt:lpstr>
      <vt:lpstr>Arial</vt:lpstr>
      <vt:lpstr>Calibri</vt:lpstr>
      <vt:lpstr>Office</vt:lpstr>
      <vt:lpstr>BMSLAB – function testing</vt:lpstr>
      <vt:lpstr>Testmethode</vt:lpstr>
      <vt:lpstr>Inhalt</vt:lpstr>
      <vt:lpstr>1 Cell-Balancing</vt:lpstr>
      <vt:lpstr>1 Cell-Voltage</vt:lpstr>
      <vt:lpstr>2 Cell-Voltage</vt:lpstr>
      <vt:lpstr>3 Over Temp</vt:lpstr>
      <vt:lpstr>4 Upper Display</vt:lpstr>
      <vt:lpstr>5 Lower Display</vt:lpstr>
      <vt:lpstr>6 Safety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BMSLAB – function testing</dc:title>
  <dc:creator>Wacker, Diana</dc:creator>
  <cp:lastModifiedBy>Stefan Ljubi</cp:lastModifiedBy>
  <cp:revision>7</cp:revision>
  <dcterms:created xsi:type="dcterms:W3CDTF">2024-05-20T09:32:01Z</dcterms:created>
  <dcterms:modified xsi:type="dcterms:W3CDTF">2024-06-02T13:11:54Z</dcterms:modified>
</cp:coreProperties>
</file>