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7DFB-50C5-44CA-A686-EDA1D51E333B}" type="datetimeFigureOut">
              <a:rPr lang="de-DE" smtClean="0"/>
              <a:t>02.06.2024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86AF-1547-4F3C-9CBB-763D27646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F7BE3-8A12-C413-80C6-01E154C9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76819B-4593-79CA-A8FB-965A9344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1711A-B14A-EA30-9DA6-7321519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64C5-F5FC-4C4C-A736-54C4D29CF666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DBD9E-4D10-4AAE-90E0-4461B4E8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74DF5-C696-F035-B409-FF3F1C6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CF5B4-69BB-BCE4-BD18-FCB8AA0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44D42-3963-CD1A-E209-E25B855D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2AA8F-3863-99EB-8C1D-BE57EFAF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DC7B-E2C4-4EFA-846C-CBE17C98ABCA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14AF7-B224-3025-9DFE-F602E394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6F3E2-DDBE-AE91-0247-E42CE813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C5BF5-6557-1336-9F83-222B7D86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CC503E-41E2-2B0E-FE63-5DB3A877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D04D7-1F91-0CB1-2EF2-BA917B2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4DE7-1E2C-44F2-B027-E9684DBB39D1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5A93D-F03A-811C-CD83-145C53D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B125C-ECB1-3CF3-EB5A-CC1695D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46D8-B87F-FCD7-0C9F-4FE6AB8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F1788-6CA3-7BCF-6918-B47EA12B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65AB0-FF60-8C4B-84C5-042C0B8C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7EF5-631A-4EBC-B86F-6AE4694855DF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06966-EFD2-F4A5-6FCC-ADDF54E1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74976-72A8-AF6E-CDEA-A108FFC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5E00A-2687-6A1E-F83E-DD4031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7B31D-90BD-CD0A-5438-F74EFF8D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3626C-E13F-8C93-DC7F-6EB6500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5B56-4563-4A97-B3D0-EF5E76A1582A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11FAD-8095-9DDF-236C-5D222AE8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5D465-6533-BBAA-7214-7489DB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C880-1AC0-C62A-A8C8-A71905B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39D0-4E6C-AD56-F71A-BF59F5E1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B7A2A2-6AED-F4B5-5464-A155AE55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17EAB2-98B9-FF82-6BCD-79678D0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D5B1-A115-46F0-BF15-DD73E13E5136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5A177-F734-BF42-13C7-EAE6898D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C4C4B3-DED6-76FF-3AA3-1F97254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1975D-A375-8696-11E6-EF986BD9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310B9-1A32-FD33-7CB8-B1BAD88C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A08D0B-DDAA-2B4A-6747-9AE71D2B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1C9D40-0C84-67F1-AC8E-9535F09AB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CAE12-8D4C-C680-5E72-5FEBC19E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8DCA7-9011-47A9-D91E-B6088151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E7BC-FF8D-4BC8-8605-F907F2646898}" type="datetime1">
              <a:rPr lang="de-DE" smtClean="0"/>
              <a:t>02.06.2024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441FA-BE09-71C9-7A0B-3EB44E30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90E525-1B20-2FED-FB07-0F52E98C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A92AC-D812-48AE-EE39-807EAAE3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D3B1D-4820-228E-1409-BAA7FBB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84E-AA17-45D1-8ACA-783C7106615A}" type="datetime1">
              <a:rPr lang="de-DE" smtClean="0"/>
              <a:t>02.06.2024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06564-8ED0-BA47-9315-08B58A12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84860-C368-730A-7DC5-35C76B4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9407B1-55E6-4A40-B164-91DEE8CA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D082-2B05-466D-A707-7306A55A3877}" type="datetime1">
              <a:rPr lang="de-DE" smtClean="0"/>
              <a:t>02.06.2024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2DA9B-1F5E-9932-A379-8F76C31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2A086-6991-6479-760D-A566B4E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82BBB-C969-5088-3483-D32EBE8A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80650-C89B-A88C-C708-5E3082E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798F0-922F-A093-2CDD-CFEC2954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28967-C904-8FE7-ACE9-55F1362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6F7-CF61-4164-B095-B1D4CE97EC60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8DA07-7A92-A5ED-6ED8-6E47E62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A944A-1ED6-6FE6-06F2-EA836A5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45D38-19CB-A955-2AF2-0CFFF420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DAD0F3-398E-9529-B899-59F43B3C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15289-4890-37F3-9C1E-6DF1A866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586F9-7314-2E91-C9C7-A506941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E53-C1E0-4F38-9698-5CACA31018E6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93D6D-DAC8-9E41-3BA7-FEF3015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FB528-EF8A-36B4-5598-1AAC249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9C3B6-56AC-5404-BDE5-5C49810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924AD-60E2-5174-40A8-C81C5115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904E9-13CD-079B-E20A-BB775798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A0DAF-016F-4A68-AE4A-AC69384165B9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02681-BAA7-2F32-EDB3-C045C90B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8D10C-B23F-2134-3F63-7BE915E3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6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D4F2C-348B-6886-58DE-95CDF285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697"/>
            <a:ext cx="9144000" cy="2387600"/>
          </a:xfrm>
        </p:spPr>
        <p:txBody>
          <a:bodyPr/>
          <a:lstStyle/>
          <a:p>
            <a:pPr algn="l"/>
            <a:r>
              <a:rPr lang="de-DE">
                <a:solidFill>
                  <a:srgbClr val="0070C0"/>
                </a:solidFill>
              </a:rPr>
              <a:t>BMS</a:t>
            </a:r>
            <a:r>
              <a:rPr lang="de-DE">
                <a:solidFill>
                  <a:srgbClr val="FF0000"/>
                </a:solidFill>
              </a:rPr>
              <a:t>LAB</a:t>
            </a:r>
            <a:r>
              <a:rPr lang="de-DE"/>
              <a:t> – function testing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5ABCD-B222-E254-1A79-9C8B2517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7990261" y="3849224"/>
            <a:ext cx="3928988" cy="28171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845F77C-1450-FCAC-1735-3CBBCCA3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9575"/>
            <a:ext cx="8932506" cy="18594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de-DE" dirty="0"/>
              <a:t>Hochschule Esslingen</a:t>
            </a:r>
          </a:p>
          <a:p>
            <a:pPr algn="l"/>
            <a:r>
              <a:rPr lang="de-DE" dirty="0"/>
              <a:t>FZM, SS2024</a:t>
            </a:r>
          </a:p>
          <a:p>
            <a:pPr algn="l"/>
            <a:endParaRPr lang="de-DE" sz="1100" dirty="0"/>
          </a:p>
          <a:p>
            <a:pPr algn="l"/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Dominik Frühm, Aron Gervalla, Stefan Ljubisavljevic, Niklas Gerald Schlosser, Diana Wacker, Jan Wendler</a:t>
            </a:r>
            <a:endParaRPr lang="de-DE" sz="1600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6E2A69-EC64-C133-C126-C362490E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03" y="5461518"/>
            <a:ext cx="1079867" cy="3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3578E-0514-2DFA-1638-2867C69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5</a:t>
            </a:r>
            <a:r>
              <a:rPr lang="de-DE" sz="3600" dirty="0"/>
              <a:t> Lower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9DF49-97D5-324B-53EC-5570EE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30FE-135F-4565-F844-02420D13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588D3-92D1-19CD-3A12-3EDCDCF5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7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9EF7B-77ED-0D8E-4949-1A50E648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6</a:t>
            </a:r>
            <a:r>
              <a:rPr lang="de-DE" sz="3600" dirty="0"/>
              <a:t> </a:t>
            </a:r>
            <a:r>
              <a:rPr lang="de-DE" sz="3600" dirty="0" err="1"/>
              <a:t>Safety</a:t>
            </a:r>
            <a:r>
              <a:rPr lang="de-DE" sz="3600" dirty="0"/>
              <a:t>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B1E98-DE9C-E531-B773-6885AA00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FFC17-FC50-2BC9-6DF2-D3C90360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B5271-66C1-9E7E-6DED-9967C86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1A4A3DB3-D254-4EE7-5D07-00E61CD6A43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H="1">
            <a:off x="1901891" y="2773264"/>
            <a:ext cx="6986821" cy="12700"/>
          </a:xfrm>
          <a:prstGeom prst="bentConnector5">
            <a:avLst>
              <a:gd name="adj1" fmla="val -27175"/>
              <a:gd name="adj2" fmla="val 21517520"/>
              <a:gd name="adj3" fmla="val 11081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5810A-9371-EDA2-C148-CAE6A51B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AAE12-8C03-8A7F-388A-E61E6AF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2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B9F6515-7796-164F-18ED-6901B15E427D}"/>
              </a:ext>
            </a:extLst>
          </p:cNvPr>
          <p:cNvSpPr/>
          <p:nvPr/>
        </p:nvSpPr>
        <p:spPr>
          <a:xfrm>
            <a:off x="6225531" y="2021921"/>
            <a:ext cx="2663181" cy="150268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testende Software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7F8FB4-9F1B-AD62-2DF9-AB19B69FFC25}"/>
              </a:ext>
            </a:extLst>
          </p:cNvPr>
          <p:cNvCxnSpPr>
            <a:cxnSpLocks/>
          </p:cNvCxnSpPr>
          <p:nvPr/>
        </p:nvCxnSpPr>
        <p:spPr>
          <a:xfrm>
            <a:off x="3660841" y="2773264"/>
            <a:ext cx="2564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733BB96-2242-8AB7-23EC-524BB1DBE2A8}"/>
              </a:ext>
            </a:extLst>
          </p:cNvPr>
          <p:cNvSpPr txBox="1"/>
          <p:nvPr/>
        </p:nvSpPr>
        <p:spPr>
          <a:xfrm>
            <a:off x="4030051" y="239123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Funktionseingang</a:t>
            </a:r>
            <a:endParaRPr lang="en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22F182-8411-455D-6FED-D92F56219DA3}"/>
              </a:ext>
            </a:extLst>
          </p:cNvPr>
          <p:cNvSpPr txBox="1"/>
          <p:nvPr/>
        </p:nvSpPr>
        <p:spPr>
          <a:xfrm>
            <a:off x="8839177" y="2416632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Funktionsausgang</a:t>
            </a:r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1A9E7EF-D0A0-BB87-62FB-1CA056822B0E}"/>
              </a:ext>
            </a:extLst>
          </p:cNvPr>
          <p:cNvSpPr/>
          <p:nvPr/>
        </p:nvSpPr>
        <p:spPr>
          <a:xfrm>
            <a:off x="1901891" y="2021921"/>
            <a:ext cx="1758950" cy="15026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Vordefiniertes Testskript auf Basis der Requirements</a:t>
            </a:r>
            <a:endParaRPr lang="en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C9D3423-0942-BCCB-C26E-28EEE69707F7}"/>
              </a:ext>
            </a:extLst>
          </p:cNvPr>
          <p:cNvSpPr txBox="1"/>
          <p:nvPr/>
        </p:nvSpPr>
        <p:spPr>
          <a:xfrm>
            <a:off x="6601446" y="1690688"/>
            <a:ext cx="191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„Black Box“</a:t>
            </a:r>
            <a:endParaRPr lang="en-DE" sz="2000" b="1" dirty="0"/>
          </a:p>
        </p:txBody>
      </p:sp>
      <p:pic>
        <p:nvPicPr>
          <p:cNvPr id="34" name="Picture 4" descr="Stoppuhr - Download kostenlose symbole">
            <a:extLst>
              <a:ext uri="{FF2B5EF4-FFF2-40B4-BE49-F238E27FC236}">
                <a16:creationId xmlns:a16="http://schemas.microsoft.com/office/drawing/2014/main" id="{BCB39635-F3E5-BED9-7482-F32E729F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712" y="3643423"/>
            <a:ext cx="400353" cy="4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el 1">
            <a:extLst>
              <a:ext uri="{FF2B5EF4-FFF2-40B4-BE49-F238E27FC236}">
                <a16:creationId xmlns:a16="http://schemas.microsoft.com/office/drawing/2014/main" id="{5ABECC05-E5C1-6C08-30DE-1C68885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Testmethode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600EDD1-7314-25B6-98A8-CE05A7D99E63}"/>
              </a:ext>
            </a:extLst>
          </p:cNvPr>
          <p:cNvSpPr/>
          <p:nvPr/>
        </p:nvSpPr>
        <p:spPr>
          <a:xfrm>
            <a:off x="1901891" y="3862904"/>
            <a:ext cx="1758951" cy="1408918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der Werte über den seriellen Monitor</a:t>
            </a:r>
            <a:endParaRPr lang="en-DE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48D537B-B637-8133-782B-A854F2659DE2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>
            <a:off x="2781366" y="3524607"/>
            <a:ext cx="1" cy="3382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86D03274-7A4E-1C0F-974B-589463FED2BB}"/>
              </a:ext>
            </a:extLst>
          </p:cNvPr>
          <p:cNvSpPr/>
          <p:nvPr/>
        </p:nvSpPr>
        <p:spPr>
          <a:xfrm>
            <a:off x="6688436" y="3881239"/>
            <a:ext cx="1758951" cy="1408918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der Werte über das Display</a:t>
            </a:r>
            <a:endParaRPr lang="en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DB4513F-FBF3-EB04-49E9-DA2CDA16C07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567911" y="3542942"/>
            <a:ext cx="1" cy="3382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ilkreis 53">
            <a:extLst>
              <a:ext uri="{FF2B5EF4-FFF2-40B4-BE49-F238E27FC236}">
                <a16:creationId xmlns:a16="http://schemas.microsoft.com/office/drawing/2014/main" id="{225C7CB1-5A48-CF6C-DD57-3AF6CE689663}"/>
              </a:ext>
            </a:extLst>
          </p:cNvPr>
          <p:cNvSpPr/>
          <p:nvPr/>
        </p:nvSpPr>
        <p:spPr>
          <a:xfrm>
            <a:off x="8955269" y="3745664"/>
            <a:ext cx="257519" cy="266061"/>
          </a:xfrm>
          <a:prstGeom prst="pie">
            <a:avLst>
              <a:gd name="adj1" fmla="val 16094894"/>
              <a:gd name="adj2" fmla="val 195085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56" name="Picture 4" descr="Stoppuhr - Download kostenlose symbole">
            <a:extLst>
              <a:ext uri="{FF2B5EF4-FFF2-40B4-BE49-F238E27FC236}">
                <a16:creationId xmlns:a16="http://schemas.microsoft.com/office/drawing/2014/main" id="{FFDD70F6-D6B4-B9FB-5476-81441052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60" y="3611372"/>
            <a:ext cx="400353" cy="4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C9F52E72-B00C-6852-DFF9-7000CF8DAF0A}"/>
              </a:ext>
            </a:extLst>
          </p:cNvPr>
          <p:cNvSpPr/>
          <p:nvPr/>
        </p:nvSpPr>
        <p:spPr>
          <a:xfrm>
            <a:off x="5932862" y="3714217"/>
            <a:ext cx="219074" cy="225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Teilkreis 56">
            <a:extLst>
              <a:ext uri="{FF2B5EF4-FFF2-40B4-BE49-F238E27FC236}">
                <a16:creationId xmlns:a16="http://schemas.microsoft.com/office/drawing/2014/main" id="{9C17956A-CD1B-03F3-E1D8-FAD984C3351F}"/>
              </a:ext>
            </a:extLst>
          </p:cNvPr>
          <p:cNvSpPr/>
          <p:nvPr/>
        </p:nvSpPr>
        <p:spPr>
          <a:xfrm>
            <a:off x="5894417" y="3713613"/>
            <a:ext cx="257519" cy="266061"/>
          </a:xfrm>
          <a:prstGeom prst="pie">
            <a:avLst>
              <a:gd name="adj1" fmla="val 16094894"/>
              <a:gd name="adj2" fmla="val 179588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B75C83-BF21-B8D4-0934-258C9747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Inhalt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9FC63-7657-CECA-C4A1-3EB2685B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3420" y="635634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47DFC67-5828-67D8-DF27-01E3B021D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14926"/>
              </p:ext>
            </p:extLst>
          </p:nvPr>
        </p:nvGraphicFramePr>
        <p:xfrm>
          <a:off x="1070524" y="1966293"/>
          <a:ext cx="10050953" cy="445216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06905">
                  <a:extLst>
                    <a:ext uri="{9D8B030D-6E8A-4147-A177-3AD203B41FA5}">
                      <a16:colId xmlns:a16="http://schemas.microsoft.com/office/drawing/2014/main" val="2155365014"/>
                    </a:ext>
                  </a:extLst>
                </a:gridCol>
                <a:gridCol w="7039727">
                  <a:extLst>
                    <a:ext uri="{9D8B030D-6E8A-4147-A177-3AD203B41FA5}">
                      <a16:colId xmlns:a16="http://schemas.microsoft.com/office/drawing/2014/main" val="3611289360"/>
                    </a:ext>
                  </a:extLst>
                </a:gridCol>
                <a:gridCol w="1604321">
                  <a:extLst>
                    <a:ext uri="{9D8B030D-6E8A-4147-A177-3AD203B41FA5}">
                      <a16:colId xmlns:a16="http://schemas.microsoft.com/office/drawing/2014/main" val="1717688707"/>
                    </a:ext>
                  </a:extLst>
                </a:gridCol>
              </a:tblGrid>
              <a:tr h="844801">
                <a:tc>
                  <a:txBody>
                    <a:bodyPr/>
                    <a:lstStyle/>
                    <a:p>
                      <a:pPr algn="l"/>
                      <a:r>
                        <a:rPr lang="de-DE" sz="3200" b="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b="0" cap="none" spc="0" err="1">
                          <a:solidFill>
                            <a:schemeClr val="tx1"/>
                          </a:solidFill>
                        </a:rPr>
                        <a:t>Cell-Balancing</a:t>
                      </a:r>
                      <a:endParaRPr lang="de-DE" sz="3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b="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84596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Cell-Voltage</a:t>
                      </a:r>
                      <a:endParaRPr lang="de-DE" sz="24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79684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Over </a:t>
                      </a:r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Temp</a:t>
                      </a:r>
                      <a:endParaRPr lang="de-DE" sz="24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33845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Upper Display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705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Lower Display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25353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Safety</a:t>
                      </a:r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 Control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8496"/>
                  </a:ext>
                </a:extLst>
              </a:tr>
            </a:tbl>
          </a:graphicData>
        </a:graphic>
      </p:graphicFrame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65D9126-B4A9-D83D-556D-24F2D2BFBBE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94E7639-C39E-0378-55E8-611EF1F6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</p:spTree>
    <p:extLst>
      <p:ext uri="{BB962C8B-B14F-4D97-AF65-F5344CB8AC3E}">
        <p14:creationId xmlns:p14="http://schemas.microsoft.com/office/powerpoint/2010/main" val="28570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Cell-Balancing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721" y="6352822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80600E9-2EA4-06B3-6429-5B4F645C3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46117"/>
              </p:ext>
            </p:extLst>
          </p:nvPr>
        </p:nvGraphicFramePr>
        <p:xfrm>
          <a:off x="273475" y="1606385"/>
          <a:ext cx="11327552" cy="4618745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1180675">
                  <a:extLst>
                    <a:ext uri="{9D8B030D-6E8A-4147-A177-3AD203B41FA5}">
                      <a16:colId xmlns:a16="http://schemas.microsoft.com/office/drawing/2014/main" val="4524037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271747021"/>
                    </a:ext>
                  </a:extLst>
                </a:gridCol>
                <a:gridCol w="2195257">
                  <a:extLst>
                    <a:ext uri="{9D8B030D-6E8A-4147-A177-3AD203B41FA5}">
                      <a16:colId xmlns:a16="http://schemas.microsoft.com/office/drawing/2014/main" val="1156556837"/>
                    </a:ext>
                  </a:extLst>
                </a:gridCol>
                <a:gridCol w="2332293">
                  <a:extLst>
                    <a:ext uri="{9D8B030D-6E8A-4147-A177-3AD203B41FA5}">
                      <a16:colId xmlns:a16="http://schemas.microsoft.com/office/drawing/2014/main" val="128545495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449216521"/>
                    </a:ext>
                  </a:extLst>
                </a:gridCol>
                <a:gridCol w="2291927">
                  <a:extLst>
                    <a:ext uri="{9D8B030D-6E8A-4147-A177-3AD203B41FA5}">
                      <a16:colId xmlns:a16="http://schemas.microsoft.com/office/drawing/2014/main" val="4091026238"/>
                    </a:ext>
                  </a:extLst>
                </a:gridCol>
              </a:tblGrid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Anforderung</a:t>
                      </a:r>
                      <a:endParaRPr lang="de-DE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Testart</a:t>
                      </a:r>
                      <a:endParaRPr lang="de-DE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Ausführung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Vorgabe Vcell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Erwartetes 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Ergebnis</a:t>
                      </a:r>
                      <a:endParaRPr lang="de-DE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45547"/>
                  </a:ext>
                </a:extLst>
              </a:tr>
              <a:tr h="41879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BMS-21 </a:t>
                      </a:r>
                      <a:r>
                        <a:rPr lang="de-DE" sz="9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– Auseinanderdriften der Zellspannungen entgegenwirken</a:t>
                      </a:r>
                      <a:endParaRPr lang="de-DE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1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Cellbalancing wird für jede Zelle aktiviert wenn nötig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 bzw 4 bei jedem vierten Schritt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18741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Zellen gleichzeitig außerhalb des Wertebereiches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3 &amp; 4 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 </a:t>
                      </a:r>
                    </a:p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werden nacheinander gebalanced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87097"/>
                  </a:ext>
                </a:extLst>
              </a:tr>
              <a:tr h="27730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keine Zelle muss gebalanced werden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38712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4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weniger als 4-mal unterschritten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3x Vcell[4.0, 4.0, 4.0, 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]  </a:t>
                      </a:r>
                    </a:p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1xVcell[4.0, 4.0,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671905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12 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– Berechnung der Werte alle 200ms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nicht testbar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19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13 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– Mittelwert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Grenzwerttest (Standardabweichung)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so bestimmeen, dass ein Wert nahe Mittelwert + Standardabweichung ist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Vcell[4.0, </a:t>
                      </a:r>
                      <a:r>
                        <a:rPr lang="de-DE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3.5</a:t>
                      </a:r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, 4.4, </a:t>
                      </a:r>
                      <a:r>
                        <a:rPr lang="de-DE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4.64</a:t>
                      </a:r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]                        </a:t>
                      </a:r>
                    </a:p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mit m+s=4.634 &amp; m-s=3.636</a:t>
                      </a: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setbalActive: 2 &amp; 4</a:t>
                      </a: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✓</a:t>
                      </a: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6593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14 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– Standardabweichung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6961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15 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– </a:t>
                      </a:r>
                    </a:p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alle 4 Messungen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Kombiniert mit Funktoinstest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949212"/>
                  </a:ext>
                </a:extLst>
              </a:tr>
              <a:tr h="560278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16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– </a:t>
                      </a:r>
                    </a:p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Balancing im 400ms-Takt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Zeitkritischer Test der Cellbalancing Aktivierung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 des Cellbalancing zeitlich tracken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abhängig von t                               </a:t>
                      </a:r>
                    </a:p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Vcell[4.0, 4.0, 4.0, 4.0] </a:t>
                      </a:r>
                      <a:r>
                        <a:rPr lang="de-DE" sz="900" b="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oder </a:t>
                      </a:r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     </a:t>
                      </a:r>
                    </a:p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Vcell[</a:t>
                      </a:r>
                      <a:r>
                        <a:rPr lang="de-DE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, 4.0, 4.0, 4.0]</a:t>
                      </a: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Nach setzen des Einganswertes verstreichen 400ms bis </a:t>
                      </a:r>
                    </a:p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setbalActive ≠ 0 aktiviert wird</a:t>
                      </a: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von 400ms wird Anforderungsbedingt nicht eingehalten 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45927"/>
                  </a:ext>
                </a:extLst>
              </a:tr>
              <a:tr h="560278">
                <a:tc vMerge="1"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Zeitliche Abfolge des Cellbalancings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vorgeben, in denen mehrere Zellen gleichzeitig balancing benötigen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</a:t>
                      </a: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alle 400ms gesetzt, Rest der Zeit =0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wird öfters gesetzt aber erst nach 400ms geändert, davor wird der alte Wert mehrmals gesetzt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79654"/>
                  </a:ext>
                </a:extLst>
              </a:tr>
            </a:tbl>
          </a:graphicData>
        </a:graphic>
      </p:graphicFrame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3546098-CE2C-D8FA-45D8-AEE75A9148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BFC8D4D-0DDD-959D-779E-4A9874C5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5F2EC1-6232-E8F9-AAF7-D5DFEE78A490}"/>
              </a:ext>
            </a:extLst>
          </p:cNvPr>
          <p:cNvSpPr/>
          <p:nvPr/>
        </p:nvSpPr>
        <p:spPr>
          <a:xfrm>
            <a:off x="9372598" y="499691"/>
            <a:ext cx="1263651" cy="575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checkcellbalancing()</a:t>
            </a:r>
            <a:endParaRPr lang="en-DE" sz="9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2A2123-9209-6109-B8D7-47F7E054421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572926" y="787637"/>
            <a:ext cx="7996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2FDF985-26B4-FEDE-BA9E-A9361B0AAD2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36249" y="776544"/>
            <a:ext cx="1123528" cy="110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A06D53C-40DC-ACF9-3653-49168ECAEF79}"/>
              </a:ext>
            </a:extLst>
          </p:cNvPr>
          <p:cNvSpPr txBox="1"/>
          <p:nvPr/>
        </p:nvSpPr>
        <p:spPr>
          <a:xfrm>
            <a:off x="8539588" y="468767"/>
            <a:ext cx="103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Vcell[4]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0FA72A-47B6-1904-1FD6-CFB001167CB9}"/>
              </a:ext>
            </a:extLst>
          </p:cNvPr>
          <p:cNvSpPr txBox="1"/>
          <p:nvPr/>
        </p:nvSpPr>
        <p:spPr>
          <a:xfrm>
            <a:off x="10631168" y="474313"/>
            <a:ext cx="113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setbalActive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Cell-Balancing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721" y="6352822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3546098-CE2C-D8FA-45D8-AEE75A9148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BFC8D4D-0DDD-959D-779E-4A9874C5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5F2EC1-6232-E8F9-AAF7-D5DFEE78A490}"/>
              </a:ext>
            </a:extLst>
          </p:cNvPr>
          <p:cNvSpPr/>
          <p:nvPr/>
        </p:nvSpPr>
        <p:spPr>
          <a:xfrm>
            <a:off x="9372598" y="499691"/>
            <a:ext cx="1263651" cy="575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checkcellbalancing()</a:t>
            </a:r>
            <a:endParaRPr lang="en-DE" sz="9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2A2123-9209-6109-B8D7-47F7E054421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572926" y="787637"/>
            <a:ext cx="7996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2FDF985-26B4-FEDE-BA9E-A9361B0AAD2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36249" y="776544"/>
            <a:ext cx="1123528" cy="110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A06D53C-40DC-ACF9-3653-49168ECAEF79}"/>
              </a:ext>
            </a:extLst>
          </p:cNvPr>
          <p:cNvSpPr txBox="1"/>
          <p:nvPr/>
        </p:nvSpPr>
        <p:spPr>
          <a:xfrm>
            <a:off x="8539588" y="468767"/>
            <a:ext cx="103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Vcell[4]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0FA72A-47B6-1904-1FD6-CFB001167CB9}"/>
              </a:ext>
            </a:extLst>
          </p:cNvPr>
          <p:cNvSpPr txBox="1"/>
          <p:nvPr/>
        </p:nvSpPr>
        <p:spPr>
          <a:xfrm>
            <a:off x="10631167" y="473471"/>
            <a:ext cx="113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setbalActive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FB7DEDD-F149-BC5C-CBEC-69436145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94" b="6763"/>
          <a:stretch/>
        </p:blipFill>
        <p:spPr>
          <a:xfrm>
            <a:off x="1481563" y="1659591"/>
            <a:ext cx="2743200" cy="235050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FA14C92-05E1-B463-0F02-B66A9610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20" y="1822348"/>
            <a:ext cx="5303355" cy="184537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F712814-2919-A042-A027-94CACF1AF968}"/>
              </a:ext>
            </a:extLst>
          </p:cNvPr>
          <p:cNvSpPr txBox="1"/>
          <p:nvPr/>
        </p:nvSpPr>
        <p:spPr>
          <a:xfrm>
            <a:off x="88900" y="4010099"/>
            <a:ext cx="5870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Zusatz 12: Entscheidungskriterium alle 200ms berechnen</a:t>
            </a:r>
          </a:p>
          <a:p>
            <a:r>
              <a:rPr lang="de-DE" dirty="0"/>
              <a:t>Zusatz 15: 4 aufeinanderfolgende Messwerte werden benötigt, um Cellbalancing zu aktivieren </a:t>
            </a:r>
          </a:p>
          <a:p>
            <a:r>
              <a:rPr lang="de-DE" b="1" dirty="0"/>
              <a:t>	→ 4 × 200ms = 800ms</a:t>
            </a:r>
          </a:p>
          <a:p>
            <a:endParaRPr lang="de-DE" b="1" dirty="0"/>
          </a:p>
          <a:p>
            <a:br>
              <a:rPr lang="de-DE" dirty="0"/>
            </a:br>
            <a:r>
              <a:rPr lang="de-DE" dirty="0"/>
              <a:t>Zusatz 16: Cellbalancing im </a:t>
            </a:r>
            <a:r>
              <a:rPr lang="de-DE" b="1" dirty="0"/>
              <a:t>400ms</a:t>
            </a:r>
            <a:r>
              <a:rPr lang="de-DE" dirty="0"/>
              <a:t>-Takt</a:t>
            </a:r>
          </a:p>
          <a:p>
            <a:r>
              <a:rPr lang="de-DE" dirty="0">
                <a:sym typeface="Wingdings" panose="05000000000000000000" pitchFamily="2" charset="2"/>
              </a:rPr>
              <a:t> Zusatz 16 wurde nach Absprache auf 800ms erhöht</a:t>
            </a:r>
            <a:endParaRPr lang="en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45CBB10-2954-223C-FF7C-69136999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1541">
            <a:off x="2967771" y="5111576"/>
            <a:ext cx="175458" cy="51299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18FA0C5-59EC-E2DA-9C78-C2C61913A665}"/>
              </a:ext>
            </a:extLst>
          </p:cNvPr>
          <p:cNvSpPr txBox="1"/>
          <p:nvPr/>
        </p:nvSpPr>
        <p:spPr>
          <a:xfrm>
            <a:off x="7241224" y="3914117"/>
            <a:ext cx="466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Ausgangsparameter wird nur einmal pro Intervall auf aktiv gesetzt, damit die restliche Zeit für das Balancing genutzt werden kann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240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 Cell-Voltage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721" y="6352822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80600E9-2EA4-06B3-6429-5B4F645C3A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2225" y="2171980"/>
          <a:ext cx="11327552" cy="4040789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895080">
                  <a:extLst>
                    <a:ext uri="{9D8B030D-6E8A-4147-A177-3AD203B41FA5}">
                      <a16:colId xmlns:a16="http://schemas.microsoft.com/office/drawing/2014/main" val="452403702"/>
                    </a:ext>
                  </a:extLst>
                </a:gridCol>
                <a:gridCol w="1670295">
                  <a:extLst>
                    <a:ext uri="{9D8B030D-6E8A-4147-A177-3AD203B41FA5}">
                      <a16:colId xmlns:a16="http://schemas.microsoft.com/office/drawing/2014/main" val="3271747021"/>
                    </a:ext>
                  </a:extLst>
                </a:gridCol>
                <a:gridCol w="2347257">
                  <a:extLst>
                    <a:ext uri="{9D8B030D-6E8A-4147-A177-3AD203B41FA5}">
                      <a16:colId xmlns:a16="http://schemas.microsoft.com/office/drawing/2014/main" val="1156556837"/>
                    </a:ext>
                  </a:extLst>
                </a:gridCol>
                <a:gridCol w="2196931">
                  <a:extLst>
                    <a:ext uri="{9D8B030D-6E8A-4147-A177-3AD203B41FA5}">
                      <a16:colId xmlns:a16="http://schemas.microsoft.com/office/drawing/2014/main" val="1285454952"/>
                    </a:ext>
                  </a:extLst>
                </a:gridCol>
                <a:gridCol w="1846168">
                  <a:extLst>
                    <a:ext uri="{9D8B030D-6E8A-4147-A177-3AD203B41FA5}">
                      <a16:colId xmlns:a16="http://schemas.microsoft.com/office/drawing/2014/main" val="2449216521"/>
                    </a:ext>
                  </a:extLst>
                </a:gridCol>
                <a:gridCol w="2371821">
                  <a:extLst>
                    <a:ext uri="{9D8B030D-6E8A-4147-A177-3AD203B41FA5}">
                      <a16:colId xmlns:a16="http://schemas.microsoft.com/office/drawing/2014/main" val="4091026238"/>
                    </a:ext>
                  </a:extLst>
                </a:gridCol>
              </a:tblGrid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Anforderung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Testart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Ausführung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Vorgabe Vcell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Erwartetes 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45547"/>
                  </a:ext>
                </a:extLst>
              </a:tr>
              <a:tr h="41879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BMS-21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1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Cellbalancing wird für jede Zelle aktiviert wenn nötig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 bzw 4 bei jedem vierten Schritt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18741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Zellen gleichzeitig außerhalb des Wertebereiches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3.5,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3 &amp; 4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werden nacheinander gebalanced 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87097"/>
                  </a:ext>
                </a:extLst>
              </a:tr>
              <a:tr h="27730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keine Zelle muss gebalanced werden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38712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weniger als 4 Mal unterschritten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3x Vcell[4.0, 4.0, 4.0, 4.5]  1xVcell[4.0,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671905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nicht testbar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19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Grenzwerttest (Standardabweichung)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so bestimmeen, dass ein Ausreißer nahe der Standardabweichung ist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6593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6961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15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Kombiniert mit Funktoinstest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949212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16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Zeitkritischer Test der Cellbalancing Aktivierung (obere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 des Cellbalancing zeitlich tracken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alle 400ms gesetzt, Rest der Zeit =0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von 400ms wird Anforderungsbedingt nicht eingehalten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45927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Zeitliche Abfolge des Cellbalancings (untere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vorgeben, in denen mehrere Zellen gleichzeitig balancing benötigen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Vcell[3.5, 4.5,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wird öfters gesetzt aber erst nach 400ms geändert, davor wird der alte Wert mehrmals gesetzt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79654"/>
                  </a:ext>
                </a:extLst>
              </a:tr>
            </a:tbl>
          </a:graphicData>
        </a:graphic>
      </p:graphicFrame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3546098-CE2C-D8FA-45D8-AEE75A9148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BFC8D4D-0DDD-959D-779E-4A9874C5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</p:spTree>
    <p:extLst>
      <p:ext uri="{BB962C8B-B14F-4D97-AF65-F5344CB8AC3E}">
        <p14:creationId xmlns:p14="http://schemas.microsoft.com/office/powerpoint/2010/main" val="418015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D4BE-98E6-DAA8-0905-729B35B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2</a:t>
            </a:r>
            <a:r>
              <a:rPr lang="de-DE" sz="3600" dirty="0"/>
              <a:t> </a:t>
            </a:r>
            <a:r>
              <a:rPr lang="de-DE" sz="3600" dirty="0" err="1"/>
              <a:t>Cell-Voltage</a:t>
            </a:r>
            <a:endParaRPr lang="de-DE" sz="3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DCDBE-7D58-9C35-B807-A047253B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3792B-4988-BF20-C3FF-129313E7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7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C99414F-4AD0-B67E-8A1B-B764E9A3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53192" cy="3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1D5D7-D521-D1CC-4C32-EE11BFA9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>
                <a:solidFill>
                  <a:srgbClr val="0070C0"/>
                </a:solidFill>
              </a:rPr>
              <a:t>3</a:t>
            </a:r>
            <a:r>
              <a:rPr lang="de-DE" sz="3600"/>
              <a:t> Over Temp</a:t>
            </a:r>
            <a:endParaRPr lang="de-DE" sz="36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F016ED-DF76-2267-1DF0-D1591836E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581745"/>
              </p:ext>
            </p:extLst>
          </p:nvPr>
        </p:nvGraphicFramePr>
        <p:xfrm>
          <a:off x="838200" y="2684490"/>
          <a:ext cx="10515599" cy="2730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471">
                  <a:extLst>
                    <a:ext uri="{9D8B030D-6E8A-4147-A177-3AD203B41FA5}">
                      <a16:colId xmlns:a16="http://schemas.microsoft.com/office/drawing/2014/main" val="2460899179"/>
                    </a:ext>
                  </a:extLst>
                </a:gridCol>
                <a:gridCol w="2321117">
                  <a:extLst>
                    <a:ext uri="{9D8B030D-6E8A-4147-A177-3AD203B41FA5}">
                      <a16:colId xmlns:a16="http://schemas.microsoft.com/office/drawing/2014/main" val="1112285292"/>
                    </a:ext>
                  </a:extLst>
                </a:gridCol>
                <a:gridCol w="2321117">
                  <a:extLst>
                    <a:ext uri="{9D8B030D-6E8A-4147-A177-3AD203B41FA5}">
                      <a16:colId xmlns:a16="http://schemas.microsoft.com/office/drawing/2014/main" val="3842363797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2883550256"/>
                    </a:ext>
                  </a:extLst>
                </a:gridCol>
                <a:gridCol w="1380123">
                  <a:extLst>
                    <a:ext uri="{9D8B030D-6E8A-4147-A177-3AD203B41FA5}">
                      <a16:colId xmlns:a16="http://schemas.microsoft.com/office/drawing/2014/main" val="2151495734"/>
                    </a:ext>
                  </a:extLst>
                </a:gridCol>
                <a:gridCol w="1380123">
                  <a:extLst>
                    <a:ext uri="{9D8B030D-6E8A-4147-A177-3AD203B41FA5}">
                      <a16:colId xmlns:a16="http://schemas.microsoft.com/office/drawing/2014/main" val="2449951447"/>
                    </a:ext>
                  </a:extLst>
                </a:gridCol>
              </a:tblGrid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Anforderung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Testart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Ausführung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Vorgabe Vcell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</a:rPr>
                        <a:t>Erwartetes Ergebnis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Ergebnis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b"/>
                </a:tc>
                <a:extLst>
                  <a:ext uri="{0D108BD9-81ED-4DB2-BD59-A6C34878D82A}">
                    <a16:rowId xmlns:a16="http://schemas.microsoft.com/office/drawing/2014/main" val="204056681"/>
                  </a:ext>
                </a:extLst>
              </a:tr>
              <a:tr h="26509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BMS-21 - Auseinanderdriften der einzelnen Zellspannungen entgegenwirken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allgemeiner Funktionstest 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Cellbalancing wird für jede Zelle aktiviert wenn nötig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Vcell[4.0, 4.0, 4.0, 4.5]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setbalActive: 0 bzw 4 bei jedem vierten Schritt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✓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3176260646"/>
                  </a:ext>
                </a:extLst>
              </a:tr>
              <a:tr h="239915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allgemeiner Funktionstest 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 Zellen gleichzeitig außerhalb des Wertebereiches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Vcell[4.0, 4.0, 3.5, 4.5]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setbalActive: 3 &amp; 4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werden nacheinander gebalanced ✓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2908789308"/>
                  </a:ext>
                </a:extLst>
              </a:tr>
              <a:tr h="13255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allgemeiner Funktionstest 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keine Zelle muss gebalanced werden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Vcell[4.0, 4.0, 4.0, 4.0]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setbalActive: 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✓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2915256941"/>
                  </a:ext>
                </a:extLst>
              </a:tr>
              <a:tr h="26509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allgemeiner Funktionstest 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Grenzwert weniger als 4 Mal unterschritten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3x Vcell[4.0, 4.0, 4.0, 4.5]        1xVcell[4.0, 4.0, 4.0, 4.0]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setbalActive: 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✓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3812656616"/>
                  </a:ext>
                </a:extLst>
              </a:tr>
              <a:tr h="265099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Zusatz 12 - Berechnung alle 200ms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nicht testbar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2566304901"/>
                  </a:ext>
                </a:extLst>
              </a:tr>
              <a:tr h="1325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Zusatz 13 - Mittelwert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Grenzwerttest (Standardabweichung)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Werte so bestimmeen, dass ein Werte nahe Mittelwert + Standardabweichung ist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Vcell[4.0, 3.5, 4.4, 4.64]                          mit m+s=4.634 &amp; m-s=3.636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setbalActive: 2 &amp; 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✓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3094627030"/>
                  </a:ext>
                </a:extLst>
              </a:tr>
              <a:tr h="1325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Zusatz 14 - Standardabweichung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77878"/>
                  </a:ext>
                </a:extLst>
              </a:tr>
              <a:tr h="1325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Zusatz 15 - alle 4 Messungen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Kombiniert mit Funktoinstest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1220333933"/>
                  </a:ext>
                </a:extLst>
              </a:tr>
              <a:tr h="3976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Zusatz 16 - Entladevorgang im 400ms Takt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Zeitkritischer Test der Cellbalancing Aktivierung (obere Grenze)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Status des Cellbalancing zeitlich tracken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abhängig von t                               Vcell[4.0, 4.0, 4.0, 4.0] oder       Vcell[4.5, 4.0, 4.0, 4.0]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Nach setzen des Einganswertes verstreichen 400ms bis setbalActive ≠ 0 aktiviert wird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Grenzwert von 400ms wird Anforderungsbedingt nicht eingehalten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1111064281"/>
                  </a:ext>
                </a:extLst>
              </a:tr>
              <a:tr h="473202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Zeitliche Abfolge des Cellbalancings (untere Grenze)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Werte vorgeben, in denen mehrere Zellen gleichzeitig balancing benötigen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Vcell[3.5, 4.5, 4.0, 4.0]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setbalActive alle 400ms gesetzt, Rest der Zeit =0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setbalActive wird öfters gesetzt aber erst nach 400ms geändert, davor wird der alte Wert mehrmals gesetzt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27" marR="6627" marT="6627" marB="0" anchor="ctr"/>
                </a:tc>
                <a:extLst>
                  <a:ext uri="{0D108BD9-81ED-4DB2-BD59-A6C34878D82A}">
                    <a16:rowId xmlns:a16="http://schemas.microsoft.com/office/drawing/2014/main" val="2285849710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BE95-548B-D660-EAF1-FCC1DAE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39497-B12B-B545-BB02-6A86C09E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3B79B-5E72-E64D-015E-C241EA72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4</a:t>
            </a:r>
            <a:r>
              <a:rPr lang="de-DE" sz="3600" dirty="0"/>
              <a:t> Upper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66697-C4F1-8A1F-5AED-39EA975A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BA437-6E0D-620A-3BBF-0BE30A0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8B203-8700-08B6-3442-009BD0E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4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Hochschule Esslingen PP Template</Template>
  <TotalTime>0</TotalTime>
  <Words>1093</Words>
  <Application>Microsoft Office PowerPoint</Application>
  <PresentationFormat>Breitbild</PresentationFormat>
  <Paragraphs>227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Calibri</vt:lpstr>
      <vt:lpstr>Wingdings</vt:lpstr>
      <vt:lpstr>Office</vt:lpstr>
      <vt:lpstr>BMSLAB – function testing</vt:lpstr>
      <vt:lpstr>Testmethode</vt:lpstr>
      <vt:lpstr>Inhalt</vt:lpstr>
      <vt:lpstr>1 Cell-Balancing</vt:lpstr>
      <vt:lpstr>1 Cell-Balancing</vt:lpstr>
      <vt:lpstr>2 Cell-Voltage</vt:lpstr>
      <vt:lpstr>2 Cell-Voltage</vt:lpstr>
      <vt:lpstr>3 Over Temp</vt:lpstr>
      <vt:lpstr>4 Upper Display</vt:lpstr>
      <vt:lpstr>5 Lower Display</vt:lpstr>
      <vt:lpstr>6 Safety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BMSLAB – function testing</dc:title>
  <dc:creator>Wacker, Diana</dc:creator>
  <cp:lastModifiedBy>Stefan Ljubi</cp:lastModifiedBy>
  <cp:revision>9</cp:revision>
  <dcterms:created xsi:type="dcterms:W3CDTF">2024-05-20T09:32:01Z</dcterms:created>
  <dcterms:modified xsi:type="dcterms:W3CDTF">2024-06-02T19:41:29Z</dcterms:modified>
</cp:coreProperties>
</file>