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77" r:id="rId6"/>
    <p:sldId id="278" r:id="rId7"/>
    <p:sldId id="275" r:id="rId8"/>
    <p:sldId id="279" r:id="rId9"/>
    <p:sldId id="281" r:id="rId10"/>
    <p:sldId id="282" r:id="rId11"/>
    <p:sldId id="309" r:id="rId12"/>
    <p:sldId id="283" r:id="rId13"/>
    <p:sldId id="284" r:id="rId14"/>
    <p:sldId id="285" r:id="rId15"/>
    <p:sldId id="296" r:id="rId16"/>
    <p:sldId id="297" r:id="rId17"/>
    <p:sldId id="298" r:id="rId18"/>
    <p:sldId id="286" r:id="rId19"/>
    <p:sldId id="288" r:id="rId20"/>
    <p:sldId id="299" r:id="rId21"/>
    <p:sldId id="290" r:id="rId22"/>
    <p:sldId id="307" r:id="rId23"/>
    <p:sldId id="289" r:id="rId24"/>
    <p:sldId id="291" r:id="rId25"/>
    <p:sldId id="311" r:id="rId26"/>
    <p:sldId id="292" r:id="rId27"/>
    <p:sldId id="293" r:id="rId28"/>
    <p:sldId id="294" r:id="rId29"/>
    <p:sldId id="295" r:id="rId30"/>
    <p:sldId id="300" r:id="rId31"/>
    <p:sldId id="302" r:id="rId32"/>
    <p:sldId id="305" r:id="rId33"/>
    <p:sldId id="312" r:id="rId34"/>
    <p:sldId id="313" r:id="rId35"/>
    <p:sldId id="308" r:id="rId36"/>
    <p:sldId id="314" r:id="rId37"/>
    <p:sldId id="306" r:id="rId38"/>
    <p:sldId id="310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706" autoAdjust="0"/>
  </p:normalViewPr>
  <p:slideViewPr>
    <p:cSldViewPr showGuides="1">
      <p:cViewPr varScale="1">
        <p:scale>
          <a:sx n="72" d="100"/>
          <a:sy n="72" d="100"/>
        </p:scale>
        <p:origin x="53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stin\Documents\General_Assem\AIA_Strategy\Exploratory%20on%20Data%20-%20v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 Monthly</a:t>
            </a:r>
            <a:r>
              <a:rPr lang="en-GB" baseline="0"/>
              <a:t> Income from Dec to Aug - </a:t>
            </a:r>
          </a:p>
          <a:p>
            <a:pPr>
              <a:defRPr/>
            </a:pPr>
            <a:r>
              <a:rPr lang="en-GB" baseline="0"/>
              <a:t>Comparing Last and Current Financial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Results!$H$7</c:f>
              <c:strCache>
                <c:ptCount val="1"/>
                <c:pt idx="0">
                  <c:v>Last Financial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Results!$G$8:$G$16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Results!$H$8:$H$16</c:f>
              <c:numCache>
                <c:formatCode>[$$-4809]#,##0</c:formatCode>
                <c:ptCount val="9"/>
                <c:pt idx="0">
                  <c:v>103252.00000000048</c:v>
                </c:pt>
                <c:pt idx="1">
                  <c:v>103302.99999999968</c:v>
                </c:pt>
                <c:pt idx="2">
                  <c:v>144551.00000000073</c:v>
                </c:pt>
                <c:pt idx="3">
                  <c:v>144681.00000000099</c:v>
                </c:pt>
                <c:pt idx="4">
                  <c:v>144705.00000000093</c:v>
                </c:pt>
                <c:pt idx="5">
                  <c:v>166233.99999999953</c:v>
                </c:pt>
                <c:pt idx="6">
                  <c:v>166109</c:v>
                </c:pt>
                <c:pt idx="7">
                  <c:v>216105.00000000029</c:v>
                </c:pt>
                <c:pt idx="8">
                  <c:v>162077.00000000041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51-446C-804E-455AD65A5458}"/>
            </c:ext>
          </c:extLst>
        </c:ser>
        <c:ser>
          <c:idx val="1"/>
          <c:order val="1"/>
          <c:tx>
            <c:strRef>
              <c:f>Results!$I$7</c:f>
              <c:strCache>
                <c:ptCount val="1"/>
                <c:pt idx="0">
                  <c:v> Current Financial Year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Results!$G$8:$G$16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Results!$I$8:$I$16</c:f>
              <c:numCache>
                <c:formatCode>[$$-4809]#,##0</c:formatCode>
                <c:ptCount val="9"/>
                <c:pt idx="0">
                  <c:v>82520.000000000087</c:v>
                </c:pt>
                <c:pt idx="1">
                  <c:v>132035.00000000012</c:v>
                </c:pt>
                <c:pt idx="2">
                  <c:v>125432.00000000003</c:v>
                </c:pt>
                <c:pt idx="3">
                  <c:v>127941.00000000004</c:v>
                </c:pt>
                <c:pt idx="4">
                  <c:v>134337.99999999988</c:v>
                </c:pt>
                <c:pt idx="5">
                  <c:v>137025.00000000015</c:v>
                </c:pt>
                <c:pt idx="6">
                  <c:v>139764.00000000012</c:v>
                </c:pt>
                <c:pt idx="7">
                  <c:v>337476.37738095457</c:v>
                </c:pt>
                <c:pt idx="8">
                  <c:v>147855.99999999985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51-446C-804E-455AD65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015672"/>
        <c:axId val="715011408"/>
      </c:barChart>
      <c:catAx>
        <c:axId val="71501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011408"/>
        <c:crosses val="autoZero"/>
        <c:auto val="1"/>
        <c:lblAlgn val="ctr"/>
        <c:lblOffset val="100"/>
        <c:noMultiLvlLbl val="0"/>
      </c:catAx>
      <c:valAx>
        <c:axId val="71501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015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Income Per Policy Sold - Current Financial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Results!$K$103:$K$104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Results!$H$105:$H$114</c:f>
              <c:strCache>
                <c:ptCount val="10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Overall</c:v>
                </c:pt>
              </c:strCache>
            </c:strRef>
          </c:cat>
          <c:val>
            <c:numRef>
              <c:f>Results!$K$105:$K$114</c:f>
              <c:numCache>
                <c:formatCode>[$$-4809]#,##0</c:formatCode>
                <c:ptCount val="10"/>
                <c:pt idx="0">
                  <c:v>392.87368421052668</c:v>
                </c:pt>
                <c:pt idx="1">
                  <c:v>876.53571428571399</c:v>
                </c:pt>
                <c:pt idx="2">
                  <c:v>814.72222222222172</c:v>
                </c:pt>
                <c:pt idx="3">
                  <c:v>808.62264150943338</c:v>
                </c:pt>
                <c:pt idx="4">
                  <c:v>2561.4</c:v>
                </c:pt>
                <c:pt idx="5">
                  <c:v>2283.3125</c:v>
                </c:pt>
                <c:pt idx="6">
                  <c:v>2428.1333333333332</c:v>
                </c:pt>
                <c:pt idx="7">
                  <c:v>2702.4675925925926</c:v>
                </c:pt>
                <c:pt idx="8">
                  <c:v>2883.2307692307691</c:v>
                </c:pt>
                <c:pt idx="9">
                  <c:v>1148.5047238372092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5-4A96-A287-9D6BADA47545}"/>
            </c:ext>
          </c:extLst>
        </c:ser>
        <c:ser>
          <c:idx val="1"/>
          <c:order val="1"/>
          <c:tx>
            <c:strRef>
              <c:f>Results!$L$103:$L$104</c:f>
              <c:strCache>
                <c:ptCount val="2"/>
                <c:pt idx="0">
                  <c:v>Current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Results!$H$105:$H$114</c:f>
              <c:strCache>
                <c:ptCount val="10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Overall</c:v>
                </c:pt>
              </c:strCache>
            </c:strRef>
          </c:cat>
          <c:val>
            <c:numRef>
              <c:f>Results!$L$105:$L$114</c:f>
              <c:numCache>
                <c:formatCode>[$$-4809]#,##0</c:formatCode>
                <c:ptCount val="10"/>
                <c:pt idx="0">
                  <c:v>4108.8181818181829</c:v>
                </c:pt>
                <c:pt idx="1">
                  <c:v>3606.4782608695646</c:v>
                </c:pt>
                <c:pt idx="2">
                  <c:v>3877.9523809523816</c:v>
                </c:pt>
                <c:pt idx="3">
                  <c:v>3699.3043478260884</c:v>
                </c:pt>
                <c:pt idx="4">
                  <c:v>2131.48888888889</c:v>
                </c:pt>
                <c:pt idx="5">
                  <c:v>2138.1276595744671</c:v>
                </c:pt>
                <c:pt idx="6">
                  <c:v>2198.7659574468062</c:v>
                </c:pt>
                <c:pt idx="7">
                  <c:v>1889.3553741496642</c:v>
                </c:pt>
                <c:pt idx="8">
                  <c:v>2252.5306122449001</c:v>
                </c:pt>
                <c:pt idx="9">
                  <c:v>2387.442739854564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C5-4A96-A287-9D6BADA47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642216"/>
        <c:axId val="766648448"/>
      </c:barChart>
      <c:catAx>
        <c:axId val="76664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648448"/>
        <c:crosses val="autoZero"/>
        <c:auto val="1"/>
        <c:lblAlgn val="ctr"/>
        <c:lblOffset val="100"/>
        <c:noMultiLvlLbl val="0"/>
      </c:catAx>
      <c:valAx>
        <c:axId val="766648448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642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Income by Team</a:t>
            </a:r>
            <a:r>
              <a:rPr lang="en-GB" baseline="0"/>
              <a:t> and Product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Results!$H$318</c:f>
              <c:strCache>
                <c:ptCount val="1"/>
                <c:pt idx="0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Results!$G$319:$G$326</c:f>
              <c:strCache>
                <c:ptCount val="8"/>
                <c:pt idx="0">
                  <c:v>Product 1</c:v>
                </c:pt>
                <c:pt idx="1">
                  <c:v>Product 2</c:v>
                </c:pt>
                <c:pt idx="2">
                  <c:v>Product 4</c:v>
                </c:pt>
                <c:pt idx="3">
                  <c:v>Product A</c:v>
                </c:pt>
                <c:pt idx="4">
                  <c:v>Product B</c:v>
                </c:pt>
                <c:pt idx="5">
                  <c:v>Product C</c:v>
                </c:pt>
                <c:pt idx="6">
                  <c:v>Product D</c:v>
                </c:pt>
                <c:pt idx="7">
                  <c:v>Product E</c:v>
                </c:pt>
              </c:strCache>
            </c:strRef>
          </c:cat>
          <c:val>
            <c:numRef>
              <c:f>Results!$H$319:$H$326</c:f>
              <c:numCache>
                <c:formatCode>[$$-4809]#,##0</c:formatCode>
                <c:ptCount val="8"/>
                <c:pt idx="0">
                  <c:v>317691.00000000629</c:v>
                </c:pt>
                <c:pt idx="1">
                  <c:v>522662.62499999959</c:v>
                </c:pt>
                <c:pt idx="2">
                  <c:v>182418.99999999773</c:v>
                </c:pt>
                <c:pt idx="3">
                  <c:v>42267</c:v>
                </c:pt>
                <c:pt idx="4">
                  <c:v>9920</c:v>
                </c:pt>
                <c:pt idx="5">
                  <c:v>3897</c:v>
                </c:pt>
                <c:pt idx="6">
                  <c:v>88432.000000000015</c:v>
                </c:pt>
                <c:pt idx="7">
                  <c:v>2322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E5-4528-8021-B879DD0FFE28}"/>
            </c:ext>
          </c:extLst>
        </c:ser>
        <c:ser>
          <c:idx val="1"/>
          <c:order val="1"/>
          <c:tx>
            <c:strRef>
              <c:f>Results!$I$318</c:f>
              <c:strCache>
                <c:ptCount val="1"/>
                <c:pt idx="0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Results!$G$319:$G$326</c:f>
              <c:strCache>
                <c:ptCount val="8"/>
                <c:pt idx="0">
                  <c:v>Product 1</c:v>
                </c:pt>
                <c:pt idx="1">
                  <c:v>Product 2</c:v>
                </c:pt>
                <c:pt idx="2">
                  <c:v>Product 4</c:v>
                </c:pt>
                <c:pt idx="3">
                  <c:v>Product A</c:v>
                </c:pt>
                <c:pt idx="4">
                  <c:v>Product B</c:v>
                </c:pt>
                <c:pt idx="5">
                  <c:v>Product C</c:v>
                </c:pt>
                <c:pt idx="6">
                  <c:v>Product D</c:v>
                </c:pt>
                <c:pt idx="7">
                  <c:v>Product E</c:v>
                </c:pt>
              </c:strCache>
            </c:strRef>
          </c:cat>
          <c:val>
            <c:numRef>
              <c:f>Results!$I$319:$I$326</c:f>
              <c:numCache>
                <c:formatCode>[$$-4809]#,##0</c:formatCode>
                <c:ptCount val="8"/>
                <c:pt idx="1">
                  <c:v>209317.99999999985</c:v>
                </c:pt>
                <c:pt idx="3">
                  <c:v>779672.33333333372</c:v>
                </c:pt>
                <c:pt idx="4">
                  <c:v>199166.68571428594</c:v>
                </c:pt>
                <c:pt idx="5">
                  <c:v>74036.000000000015</c:v>
                </c:pt>
                <c:pt idx="6">
                  <c:v>240076.00000000032</c:v>
                </c:pt>
                <c:pt idx="7">
                  <c:v>43524.733333333352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E5-4528-8021-B879DD0FF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4335080"/>
        <c:axId val="734331800"/>
      </c:barChart>
      <c:catAx>
        <c:axId val="73433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331800"/>
        <c:crosses val="autoZero"/>
        <c:auto val="1"/>
        <c:lblAlgn val="ctr"/>
        <c:lblOffset val="100"/>
        <c:noMultiLvlLbl val="0"/>
      </c:catAx>
      <c:valAx>
        <c:axId val="734331800"/>
        <c:scaling>
          <c:orientation val="minMax"/>
          <c:max val="8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33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Income</a:t>
            </a:r>
            <a:r>
              <a:rPr lang="en-GB" baseline="0"/>
              <a:t> Per Policy Sold by Team and Product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Results!$H$335</c:f>
              <c:strCache>
                <c:ptCount val="1"/>
                <c:pt idx="0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Results!$G$336:$G$344</c:f>
              <c:strCache>
                <c:ptCount val="9"/>
                <c:pt idx="0">
                  <c:v>Product 1</c:v>
                </c:pt>
                <c:pt idx="1">
                  <c:v>Product 2</c:v>
                </c:pt>
                <c:pt idx="2">
                  <c:v>Product 4</c:v>
                </c:pt>
                <c:pt idx="3">
                  <c:v>Product A</c:v>
                </c:pt>
                <c:pt idx="4">
                  <c:v>Product B</c:v>
                </c:pt>
                <c:pt idx="5">
                  <c:v>Product C</c:v>
                </c:pt>
                <c:pt idx="6">
                  <c:v>Product D</c:v>
                </c:pt>
                <c:pt idx="7">
                  <c:v>Product E</c:v>
                </c:pt>
                <c:pt idx="8">
                  <c:v>Overall</c:v>
                </c:pt>
              </c:strCache>
            </c:strRef>
          </c:cat>
          <c:val>
            <c:numRef>
              <c:f>Results!$H$336:$H$344</c:f>
              <c:numCache>
                <c:formatCode>[$$-4809]#,##0</c:formatCode>
                <c:ptCount val="9"/>
                <c:pt idx="0">
                  <c:v>302.56285714286315</c:v>
                </c:pt>
                <c:pt idx="1">
                  <c:v>2810.0141129032236</c:v>
                </c:pt>
                <c:pt idx="2">
                  <c:v>156.98709122202902</c:v>
                </c:pt>
                <c:pt idx="3">
                  <c:v>2486.294117647059</c:v>
                </c:pt>
                <c:pt idx="4">
                  <c:v>661.33333333333337</c:v>
                </c:pt>
                <c:pt idx="5">
                  <c:v>324.75</c:v>
                </c:pt>
                <c:pt idx="6">
                  <c:v>4421.6000000000004</c:v>
                </c:pt>
                <c:pt idx="7">
                  <c:v>331.71428571428572</c:v>
                </c:pt>
                <c:pt idx="8">
                  <c:v>473.71835763467237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A2-4970-B292-98559E7DE61C}"/>
            </c:ext>
          </c:extLst>
        </c:ser>
        <c:ser>
          <c:idx val="1"/>
          <c:order val="1"/>
          <c:tx>
            <c:strRef>
              <c:f>Results!$I$335</c:f>
              <c:strCache>
                <c:ptCount val="1"/>
                <c:pt idx="0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Results!$G$336:$G$344</c:f>
              <c:strCache>
                <c:ptCount val="9"/>
                <c:pt idx="0">
                  <c:v>Product 1</c:v>
                </c:pt>
                <c:pt idx="1">
                  <c:v>Product 2</c:v>
                </c:pt>
                <c:pt idx="2">
                  <c:v>Product 4</c:v>
                </c:pt>
                <c:pt idx="3">
                  <c:v>Product A</c:v>
                </c:pt>
                <c:pt idx="4">
                  <c:v>Product B</c:v>
                </c:pt>
                <c:pt idx="5">
                  <c:v>Product C</c:v>
                </c:pt>
                <c:pt idx="6">
                  <c:v>Product D</c:v>
                </c:pt>
                <c:pt idx="7">
                  <c:v>Product E</c:v>
                </c:pt>
                <c:pt idx="8">
                  <c:v>Overall</c:v>
                </c:pt>
              </c:strCache>
            </c:strRef>
          </c:cat>
          <c:val>
            <c:numRef>
              <c:f>Results!$I$336:$I$344</c:f>
              <c:numCache>
                <c:formatCode>[$$-4809]#,##0</c:formatCode>
                <c:ptCount val="9"/>
                <c:pt idx="1">
                  <c:v>3376.096774193546</c:v>
                </c:pt>
                <c:pt idx="3">
                  <c:v>11813.217171717177</c:v>
                </c:pt>
                <c:pt idx="4">
                  <c:v>1031.9517394522588</c:v>
                </c:pt>
                <c:pt idx="5">
                  <c:v>3218.9565217391309</c:v>
                </c:pt>
                <c:pt idx="6">
                  <c:v>4899.5102040816391</c:v>
                </c:pt>
                <c:pt idx="7">
                  <c:v>300.17057471264383</c:v>
                </c:pt>
                <c:pt idx="8">
                  <c:v>2873.2225880686583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A2-4970-B292-98559E7DE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7775064"/>
        <c:axId val="737776376"/>
      </c:barChart>
      <c:catAx>
        <c:axId val="73777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776376"/>
        <c:crosses val="autoZero"/>
        <c:auto val="1"/>
        <c:lblAlgn val="ctr"/>
        <c:lblOffset val="100"/>
        <c:noMultiLvlLbl val="0"/>
      </c:catAx>
      <c:valAx>
        <c:axId val="737776376"/>
        <c:scaling>
          <c:orientation val="minMax"/>
          <c:max val="1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77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Policies</a:t>
            </a:r>
            <a:r>
              <a:rPr lang="en-GB" baseline="0"/>
              <a:t> Sold by Team and Product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Results!$H$353</c:f>
              <c:strCache>
                <c:ptCount val="1"/>
                <c:pt idx="0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Results!$G$354:$G$361</c:f>
              <c:strCache>
                <c:ptCount val="8"/>
                <c:pt idx="0">
                  <c:v>Product 1</c:v>
                </c:pt>
                <c:pt idx="1">
                  <c:v>Product 2</c:v>
                </c:pt>
                <c:pt idx="2">
                  <c:v>Product 4</c:v>
                </c:pt>
                <c:pt idx="3">
                  <c:v>Product A</c:v>
                </c:pt>
                <c:pt idx="4">
                  <c:v>Product B</c:v>
                </c:pt>
                <c:pt idx="5">
                  <c:v>Product C</c:v>
                </c:pt>
                <c:pt idx="6">
                  <c:v>Product D</c:v>
                </c:pt>
                <c:pt idx="7">
                  <c:v>Product E</c:v>
                </c:pt>
              </c:strCache>
            </c:strRef>
          </c:cat>
          <c:val>
            <c:numRef>
              <c:f>Results!$H$354:$H$361</c:f>
              <c:numCache>
                <c:formatCode>0</c:formatCode>
                <c:ptCount val="8"/>
                <c:pt idx="0">
                  <c:v>1050</c:v>
                </c:pt>
                <c:pt idx="1">
                  <c:v>186</c:v>
                </c:pt>
                <c:pt idx="2">
                  <c:v>1162</c:v>
                </c:pt>
                <c:pt idx="3">
                  <c:v>17</c:v>
                </c:pt>
                <c:pt idx="4">
                  <c:v>15</c:v>
                </c:pt>
                <c:pt idx="5">
                  <c:v>12</c:v>
                </c:pt>
                <c:pt idx="6">
                  <c:v>20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F5-4054-92A0-4E65B6F2CB81}"/>
            </c:ext>
          </c:extLst>
        </c:ser>
        <c:ser>
          <c:idx val="1"/>
          <c:order val="1"/>
          <c:tx>
            <c:strRef>
              <c:f>Results!$I$353</c:f>
              <c:strCache>
                <c:ptCount val="1"/>
                <c:pt idx="0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Results!$G$354:$G$361</c:f>
              <c:strCache>
                <c:ptCount val="8"/>
                <c:pt idx="0">
                  <c:v>Product 1</c:v>
                </c:pt>
                <c:pt idx="1">
                  <c:v>Product 2</c:v>
                </c:pt>
                <c:pt idx="2">
                  <c:v>Product 4</c:v>
                </c:pt>
                <c:pt idx="3">
                  <c:v>Product A</c:v>
                </c:pt>
                <c:pt idx="4">
                  <c:v>Product B</c:v>
                </c:pt>
                <c:pt idx="5">
                  <c:v>Product C</c:v>
                </c:pt>
                <c:pt idx="6">
                  <c:v>Product D</c:v>
                </c:pt>
                <c:pt idx="7">
                  <c:v>Product E</c:v>
                </c:pt>
              </c:strCache>
            </c:strRef>
          </c:cat>
          <c:val>
            <c:numRef>
              <c:f>Results!$I$354:$I$361</c:f>
              <c:numCache>
                <c:formatCode>0</c:formatCode>
                <c:ptCount val="8"/>
                <c:pt idx="1">
                  <c:v>62</c:v>
                </c:pt>
                <c:pt idx="3">
                  <c:v>66</c:v>
                </c:pt>
                <c:pt idx="4">
                  <c:v>193</c:v>
                </c:pt>
                <c:pt idx="5">
                  <c:v>23</c:v>
                </c:pt>
                <c:pt idx="6">
                  <c:v>49</c:v>
                </c:pt>
                <c:pt idx="7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F5-4054-92A0-4E65B6F2C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805904"/>
        <c:axId val="409801968"/>
      </c:barChart>
      <c:catAx>
        <c:axId val="40980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01968"/>
        <c:crosses val="autoZero"/>
        <c:auto val="1"/>
        <c:lblAlgn val="ctr"/>
        <c:lblOffset val="100"/>
        <c:noMultiLvlLbl val="0"/>
      </c:catAx>
      <c:valAx>
        <c:axId val="40980196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80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Monthly Income</a:t>
            </a:r>
            <a:r>
              <a:rPr lang="en-GB" baseline="0" dirty="0"/>
              <a:t> Distribution by Product</a:t>
            </a:r>
            <a:endParaRPr lang="en-GB" dirty="0"/>
          </a:p>
        </c:rich>
      </c:tx>
      <c:layout>
        <c:manualLayout>
          <c:xMode val="edge"/>
          <c:yMode val="edge"/>
          <c:x val="0.3117088983327552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Results!$N$121</c:f>
              <c:strCache>
                <c:ptCount val="1"/>
                <c:pt idx="0">
                  <c:v>Product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Results!$N$122:$N$139</c:f>
              <c:numCache>
                <c:formatCode>[$$-4809]#,##0</c:formatCode>
                <c:ptCount val="18"/>
                <c:pt idx="0">
                  <c:v>36138.00000000008</c:v>
                </c:pt>
                <c:pt idx="1">
                  <c:v>36155.999999999978</c:v>
                </c:pt>
                <c:pt idx="2">
                  <c:v>28910.000000000018</c:v>
                </c:pt>
                <c:pt idx="3">
                  <c:v>28935.999999999989</c:v>
                </c:pt>
                <c:pt idx="4">
                  <c:v>28940.999999999985</c:v>
                </c:pt>
                <c:pt idx="5">
                  <c:v>33247.000000000124</c:v>
                </c:pt>
                <c:pt idx="6">
                  <c:v>33221.999999999978</c:v>
                </c:pt>
                <c:pt idx="7">
                  <c:v>43220.999999999935</c:v>
                </c:pt>
                <c:pt idx="8">
                  <c:v>32416.000000000051</c:v>
                </c:pt>
                <c:pt idx="9">
                  <c:v>16504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B-4F4F-968B-60FAF123D8FE}"/>
            </c:ext>
          </c:extLst>
        </c:ser>
        <c:ser>
          <c:idx val="1"/>
          <c:order val="1"/>
          <c:tx>
            <c:strRef>
              <c:f>Results!$O$121</c:f>
              <c:strCache>
                <c:ptCount val="1"/>
                <c:pt idx="0">
                  <c:v>Product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Results!$O$122:$O$139</c:f>
              <c:numCache>
                <c:formatCode>[$$-4809]#,##0</c:formatCode>
                <c:ptCount val="18"/>
                <c:pt idx="0">
                  <c:v>51625.999999999971</c:v>
                </c:pt>
                <c:pt idx="1">
                  <c:v>51652.000000000007</c:v>
                </c:pt>
                <c:pt idx="2">
                  <c:v>36138</c:v>
                </c:pt>
                <c:pt idx="3">
                  <c:v>36170</c:v>
                </c:pt>
                <c:pt idx="4">
                  <c:v>36176</c:v>
                </c:pt>
                <c:pt idx="5">
                  <c:v>41558.999999999993</c:v>
                </c:pt>
                <c:pt idx="6">
                  <c:v>41527</c:v>
                </c:pt>
                <c:pt idx="7">
                  <c:v>54026</c:v>
                </c:pt>
                <c:pt idx="8">
                  <c:v>40519</c:v>
                </c:pt>
                <c:pt idx="9">
                  <c:v>20630</c:v>
                </c:pt>
                <c:pt idx="10">
                  <c:v>33009</c:v>
                </c:pt>
                <c:pt idx="11">
                  <c:v>31358</c:v>
                </c:pt>
                <c:pt idx="12">
                  <c:v>31985</c:v>
                </c:pt>
                <c:pt idx="13">
                  <c:v>33585</c:v>
                </c:pt>
                <c:pt idx="14">
                  <c:v>34256</c:v>
                </c:pt>
                <c:pt idx="15">
                  <c:v>34941</c:v>
                </c:pt>
                <c:pt idx="16">
                  <c:v>85859.625000000015</c:v>
                </c:pt>
                <c:pt idx="17">
                  <c:v>36964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DB-4F4F-968B-60FAF123D8FE}"/>
            </c:ext>
          </c:extLst>
        </c:ser>
        <c:ser>
          <c:idx val="2"/>
          <c:order val="2"/>
          <c:tx>
            <c:strRef>
              <c:f>Results!$P$121</c:f>
              <c:strCache>
                <c:ptCount val="1"/>
                <c:pt idx="0">
                  <c:v>Product 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Results!$P$122:$P$139</c:f>
              <c:numCache>
                <c:formatCode>[$$-4809]#,##0</c:formatCode>
                <c:ptCount val="18"/>
                <c:pt idx="0">
                  <c:v>15487.999999999967</c:v>
                </c:pt>
                <c:pt idx="1">
                  <c:v>15495.000000000027</c:v>
                </c:pt>
                <c:pt idx="2">
                  <c:v>21683.000000000058</c:v>
                </c:pt>
                <c:pt idx="3">
                  <c:v>21701.999999999975</c:v>
                </c:pt>
                <c:pt idx="4">
                  <c:v>21705.999999999953</c:v>
                </c:pt>
                <c:pt idx="5">
                  <c:v>16622.999999999967</c:v>
                </c:pt>
                <c:pt idx="6">
                  <c:v>16611.000000000022</c:v>
                </c:pt>
                <c:pt idx="7">
                  <c:v>21609.999999999967</c:v>
                </c:pt>
                <c:pt idx="8">
                  <c:v>8103.9999999999927</c:v>
                </c:pt>
                <c:pt idx="9">
                  <c:v>4126</c:v>
                </c:pt>
                <c:pt idx="10">
                  <c:v>6602.0000000000045</c:v>
                </c:pt>
                <c:pt idx="11">
                  <c:v>6272.0000000000045</c:v>
                </c:pt>
                <c:pt idx="12">
                  <c:v>6397.0000000000045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DB-4F4F-968B-60FAF123D8FE}"/>
            </c:ext>
          </c:extLst>
        </c:ser>
        <c:ser>
          <c:idx val="3"/>
          <c:order val="3"/>
          <c:tx>
            <c:strRef>
              <c:f>Results!$Q$121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Results!$Q$122:$Q$139</c:f>
              <c:numCache>
                <c:formatCode>[$$-4809]#,##0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57820</c:v>
                </c:pt>
                <c:pt idx="3">
                  <c:v>57873</c:v>
                </c:pt>
                <c:pt idx="4">
                  <c:v>57882</c:v>
                </c:pt>
                <c:pt idx="5">
                  <c:v>58182</c:v>
                </c:pt>
                <c:pt idx="6">
                  <c:v>58138</c:v>
                </c:pt>
                <c:pt idx="7">
                  <c:v>75637</c:v>
                </c:pt>
                <c:pt idx="8">
                  <c:v>56727</c:v>
                </c:pt>
                <c:pt idx="9">
                  <c:v>28882</c:v>
                </c:pt>
                <c:pt idx="10">
                  <c:v>39611</c:v>
                </c:pt>
                <c:pt idx="11">
                  <c:v>37629</c:v>
                </c:pt>
                <c:pt idx="12">
                  <c:v>38382</c:v>
                </c:pt>
                <c:pt idx="13">
                  <c:v>40301</c:v>
                </c:pt>
                <c:pt idx="14">
                  <c:v>41107</c:v>
                </c:pt>
                <c:pt idx="15">
                  <c:v>41929</c:v>
                </c:pt>
                <c:pt idx="16">
                  <c:v>87482.333333333343</c:v>
                </c:pt>
                <c:pt idx="17">
                  <c:v>44357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DB-4F4F-968B-60FAF123D8FE}"/>
            </c:ext>
          </c:extLst>
        </c:ser>
        <c:ser>
          <c:idx val="4"/>
          <c:order val="4"/>
          <c:tx>
            <c:strRef>
              <c:f>Results!$R$121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Results!$R$122:$R$139</c:f>
              <c:numCache>
                <c:formatCode>[$$-4809]#,##0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16622.999999999996</c:v>
                </c:pt>
                <c:pt idx="6">
                  <c:v>16611</c:v>
                </c:pt>
                <c:pt idx="7">
                  <c:v>21611</c:v>
                </c:pt>
                <c:pt idx="8">
                  <c:v>16207.000000000005</c:v>
                </c:pt>
                <c:pt idx="9">
                  <c:v>8252</c:v>
                </c:pt>
                <c:pt idx="10">
                  <c:v>13203</c:v>
                </c:pt>
                <c:pt idx="11">
                  <c:v>12543.000000000002</c:v>
                </c:pt>
                <c:pt idx="12">
                  <c:v>12794.000000000002</c:v>
                </c:pt>
                <c:pt idx="13">
                  <c:v>13434</c:v>
                </c:pt>
                <c:pt idx="14">
                  <c:v>13701.999999999996</c:v>
                </c:pt>
                <c:pt idx="15">
                  <c:v>13976.999999999998</c:v>
                </c:pt>
                <c:pt idx="16">
                  <c:v>35344.685714285697</c:v>
                </c:pt>
                <c:pt idx="17">
                  <c:v>14784.999999999998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DB-4F4F-968B-60FAF123D8FE}"/>
            </c:ext>
          </c:extLst>
        </c:ser>
        <c:ser>
          <c:idx val="5"/>
          <c:order val="5"/>
          <c:tx>
            <c:strRef>
              <c:f>Results!$S$121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Results!$S$122:$S$139</c:f>
              <c:numCache>
                <c:formatCode>[$$-4809]#,##0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8104</c:v>
                </c:pt>
                <c:pt idx="9">
                  <c:v>4126</c:v>
                </c:pt>
                <c:pt idx="10">
                  <c:v>6602</c:v>
                </c:pt>
                <c:pt idx="11">
                  <c:v>6272</c:v>
                </c:pt>
                <c:pt idx="12">
                  <c:v>6397</c:v>
                </c:pt>
                <c:pt idx="13">
                  <c:v>6717</c:v>
                </c:pt>
                <c:pt idx="14">
                  <c:v>6852</c:v>
                </c:pt>
                <c:pt idx="15">
                  <c:v>6988</c:v>
                </c:pt>
                <c:pt idx="16">
                  <c:v>18482</c:v>
                </c:pt>
                <c:pt idx="17">
                  <c:v>7393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ADB-4F4F-968B-60FAF123D8FE}"/>
            </c:ext>
          </c:extLst>
        </c:ser>
        <c:ser>
          <c:idx val="6"/>
          <c:order val="6"/>
          <c:tx>
            <c:strRef>
              <c:f>Results!$T$121</c:f>
              <c:strCache>
                <c:ptCount val="1"/>
                <c:pt idx="0">
                  <c:v>Product 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Results!$T$122:$T$139</c:f>
              <c:numCache>
                <c:formatCode>[$$-4809]#,##0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33008</c:v>
                </c:pt>
                <c:pt idx="11">
                  <c:v>31358.000000000004</c:v>
                </c:pt>
                <c:pt idx="12">
                  <c:v>31986</c:v>
                </c:pt>
                <c:pt idx="13">
                  <c:v>33584</c:v>
                </c:pt>
                <c:pt idx="14">
                  <c:v>34256</c:v>
                </c:pt>
                <c:pt idx="15">
                  <c:v>34941</c:v>
                </c:pt>
                <c:pt idx="16">
                  <c:v>92410.999999999956</c:v>
                </c:pt>
                <c:pt idx="17">
                  <c:v>36964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DB-4F4F-968B-60FAF123D8FE}"/>
            </c:ext>
          </c:extLst>
        </c:ser>
        <c:ser>
          <c:idx val="7"/>
          <c:order val="7"/>
          <c:tx>
            <c:strRef>
              <c:f>Results!$U$121</c:f>
              <c:strCache>
                <c:ptCount val="1"/>
                <c:pt idx="0">
                  <c:v>Product 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Results!$U$122:$U$139</c:f>
              <c:numCache>
                <c:formatCode>[$$-4809]#,##0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6717.0000000000009</c:v>
                </c:pt>
                <c:pt idx="14">
                  <c:v>6851.9999999999982</c:v>
                </c:pt>
                <c:pt idx="15">
                  <c:v>6987.9999999999964</c:v>
                </c:pt>
                <c:pt idx="16">
                  <c:v>17896.733333333337</c:v>
                </c:pt>
                <c:pt idx="17">
                  <c:v>7393.0000000000036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ADB-4F4F-968B-60FAF123D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9493584"/>
        <c:axId val="769485384"/>
      </c:barChart>
      <c:catAx>
        <c:axId val="76949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485384"/>
        <c:crosses val="autoZero"/>
        <c:auto val="1"/>
        <c:lblAlgn val="ctr"/>
        <c:lblOffset val="100"/>
        <c:noMultiLvlLbl val="0"/>
      </c:catAx>
      <c:valAx>
        <c:axId val="769485384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49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Monthly Income</a:t>
            </a:r>
            <a:r>
              <a:rPr lang="en-GB" baseline="0" dirty="0"/>
              <a:t> Distribution Percentage by Product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Results!$N$121</c:f>
              <c:strCache>
                <c:ptCount val="1"/>
                <c:pt idx="0">
                  <c:v>Product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Results!$N$122:$N$139</c:f>
              <c:numCache>
                <c:formatCode>[$$-4809]#,##0</c:formatCode>
                <c:ptCount val="18"/>
                <c:pt idx="0">
                  <c:v>36138.00000000008</c:v>
                </c:pt>
                <c:pt idx="1">
                  <c:v>36155.999999999978</c:v>
                </c:pt>
                <c:pt idx="2">
                  <c:v>28910.000000000018</c:v>
                </c:pt>
                <c:pt idx="3">
                  <c:v>28935.999999999989</c:v>
                </c:pt>
                <c:pt idx="4">
                  <c:v>28940.999999999985</c:v>
                </c:pt>
                <c:pt idx="5">
                  <c:v>33247.000000000124</c:v>
                </c:pt>
                <c:pt idx="6">
                  <c:v>33221.999999999978</c:v>
                </c:pt>
                <c:pt idx="7">
                  <c:v>43220.999999999935</c:v>
                </c:pt>
                <c:pt idx="8">
                  <c:v>32416.000000000051</c:v>
                </c:pt>
                <c:pt idx="9">
                  <c:v>16504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6-4B0A-ACE2-76272D84F955}"/>
            </c:ext>
          </c:extLst>
        </c:ser>
        <c:ser>
          <c:idx val="1"/>
          <c:order val="1"/>
          <c:tx>
            <c:strRef>
              <c:f>Results!$O$121</c:f>
              <c:strCache>
                <c:ptCount val="1"/>
                <c:pt idx="0">
                  <c:v>Product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Results!$O$122:$O$139</c:f>
              <c:numCache>
                <c:formatCode>[$$-4809]#,##0</c:formatCode>
                <c:ptCount val="18"/>
                <c:pt idx="0">
                  <c:v>51625.999999999971</c:v>
                </c:pt>
                <c:pt idx="1">
                  <c:v>51652.000000000007</c:v>
                </c:pt>
                <c:pt idx="2">
                  <c:v>36138</c:v>
                </c:pt>
                <c:pt idx="3">
                  <c:v>36170</c:v>
                </c:pt>
                <c:pt idx="4">
                  <c:v>36176</c:v>
                </c:pt>
                <c:pt idx="5">
                  <c:v>41558.999999999993</c:v>
                </c:pt>
                <c:pt idx="6">
                  <c:v>41527</c:v>
                </c:pt>
                <c:pt idx="7">
                  <c:v>54026</c:v>
                </c:pt>
                <c:pt idx="8">
                  <c:v>40519</c:v>
                </c:pt>
                <c:pt idx="9">
                  <c:v>20630</c:v>
                </c:pt>
                <c:pt idx="10">
                  <c:v>33009</c:v>
                </c:pt>
                <c:pt idx="11">
                  <c:v>31358</c:v>
                </c:pt>
                <c:pt idx="12">
                  <c:v>31985</c:v>
                </c:pt>
                <c:pt idx="13">
                  <c:v>33585</c:v>
                </c:pt>
                <c:pt idx="14">
                  <c:v>34256</c:v>
                </c:pt>
                <c:pt idx="15">
                  <c:v>34941</c:v>
                </c:pt>
                <c:pt idx="16">
                  <c:v>85859.625000000015</c:v>
                </c:pt>
                <c:pt idx="17">
                  <c:v>36964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B6-4B0A-ACE2-76272D84F955}"/>
            </c:ext>
          </c:extLst>
        </c:ser>
        <c:ser>
          <c:idx val="2"/>
          <c:order val="2"/>
          <c:tx>
            <c:strRef>
              <c:f>Results!$P$121</c:f>
              <c:strCache>
                <c:ptCount val="1"/>
                <c:pt idx="0">
                  <c:v>Product 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Results!$P$122:$P$139</c:f>
              <c:numCache>
                <c:formatCode>[$$-4809]#,##0</c:formatCode>
                <c:ptCount val="18"/>
                <c:pt idx="0">
                  <c:v>15487.999999999967</c:v>
                </c:pt>
                <c:pt idx="1">
                  <c:v>15495.000000000027</c:v>
                </c:pt>
                <c:pt idx="2">
                  <c:v>21683.000000000058</c:v>
                </c:pt>
                <c:pt idx="3">
                  <c:v>21701.999999999975</c:v>
                </c:pt>
                <c:pt idx="4">
                  <c:v>21705.999999999953</c:v>
                </c:pt>
                <c:pt idx="5">
                  <c:v>16622.999999999967</c:v>
                </c:pt>
                <c:pt idx="6">
                  <c:v>16611.000000000022</c:v>
                </c:pt>
                <c:pt idx="7">
                  <c:v>21609.999999999967</c:v>
                </c:pt>
                <c:pt idx="8">
                  <c:v>8103.9999999999927</c:v>
                </c:pt>
                <c:pt idx="9">
                  <c:v>4126</c:v>
                </c:pt>
                <c:pt idx="10">
                  <c:v>6602.0000000000045</c:v>
                </c:pt>
                <c:pt idx="11">
                  <c:v>6272.0000000000045</c:v>
                </c:pt>
                <c:pt idx="12">
                  <c:v>6397.0000000000045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B6-4B0A-ACE2-76272D84F955}"/>
            </c:ext>
          </c:extLst>
        </c:ser>
        <c:ser>
          <c:idx val="3"/>
          <c:order val="3"/>
          <c:tx>
            <c:strRef>
              <c:f>Results!$Q$121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Results!$Q$122:$Q$139</c:f>
              <c:numCache>
                <c:formatCode>[$$-4809]#,##0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57820</c:v>
                </c:pt>
                <c:pt idx="3">
                  <c:v>57873</c:v>
                </c:pt>
                <c:pt idx="4">
                  <c:v>57882</c:v>
                </c:pt>
                <c:pt idx="5">
                  <c:v>58182</c:v>
                </c:pt>
                <c:pt idx="6">
                  <c:v>58138</c:v>
                </c:pt>
                <c:pt idx="7">
                  <c:v>75637</c:v>
                </c:pt>
                <c:pt idx="8">
                  <c:v>56727</c:v>
                </c:pt>
                <c:pt idx="9">
                  <c:v>28882</c:v>
                </c:pt>
                <c:pt idx="10">
                  <c:v>39611</c:v>
                </c:pt>
                <c:pt idx="11">
                  <c:v>37629</c:v>
                </c:pt>
                <c:pt idx="12">
                  <c:v>38382</c:v>
                </c:pt>
                <c:pt idx="13">
                  <c:v>40301</c:v>
                </c:pt>
                <c:pt idx="14">
                  <c:v>41107</c:v>
                </c:pt>
                <c:pt idx="15">
                  <c:v>41929</c:v>
                </c:pt>
                <c:pt idx="16">
                  <c:v>87482.333333333343</c:v>
                </c:pt>
                <c:pt idx="17">
                  <c:v>44357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B6-4B0A-ACE2-76272D84F955}"/>
            </c:ext>
          </c:extLst>
        </c:ser>
        <c:ser>
          <c:idx val="4"/>
          <c:order val="4"/>
          <c:tx>
            <c:strRef>
              <c:f>Results!$R$121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Results!$R$122:$R$139</c:f>
              <c:numCache>
                <c:formatCode>[$$-4809]#,##0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16622.999999999996</c:v>
                </c:pt>
                <c:pt idx="6">
                  <c:v>16611</c:v>
                </c:pt>
                <c:pt idx="7">
                  <c:v>21611</c:v>
                </c:pt>
                <c:pt idx="8">
                  <c:v>16207.000000000005</c:v>
                </c:pt>
                <c:pt idx="9">
                  <c:v>8252</c:v>
                </c:pt>
                <c:pt idx="10">
                  <c:v>13203</c:v>
                </c:pt>
                <c:pt idx="11">
                  <c:v>12543.000000000002</c:v>
                </c:pt>
                <c:pt idx="12">
                  <c:v>12794.000000000002</c:v>
                </c:pt>
                <c:pt idx="13">
                  <c:v>13434</c:v>
                </c:pt>
                <c:pt idx="14">
                  <c:v>13701.999999999996</c:v>
                </c:pt>
                <c:pt idx="15">
                  <c:v>13976.999999999998</c:v>
                </c:pt>
                <c:pt idx="16">
                  <c:v>35344.685714285697</c:v>
                </c:pt>
                <c:pt idx="17">
                  <c:v>14784.999999999998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B6-4B0A-ACE2-76272D84F955}"/>
            </c:ext>
          </c:extLst>
        </c:ser>
        <c:ser>
          <c:idx val="5"/>
          <c:order val="5"/>
          <c:tx>
            <c:strRef>
              <c:f>Results!$S$121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Results!$S$122:$S$139</c:f>
              <c:numCache>
                <c:formatCode>[$$-4809]#,##0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8104</c:v>
                </c:pt>
                <c:pt idx="9">
                  <c:v>4126</c:v>
                </c:pt>
                <c:pt idx="10">
                  <c:v>6602</c:v>
                </c:pt>
                <c:pt idx="11">
                  <c:v>6272</c:v>
                </c:pt>
                <c:pt idx="12">
                  <c:v>6397</c:v>
                </c:pt>
                <c:pt idx="13">
                  <c:v>6717</c:v>
                </c:pt>
                <c:pt idx="14">
                  <c:v>6852</c:v>
                </c:pt>
                <c:pt idx="15">
                  <c:v>6988</c:v>
                </c:pt>
                <c:pt idx="16">
                  <c:v>18482</c:v>
                </c:pt>
                <c:pt idx="17">
                  <c:v>7393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B6-4B0A-ACE2-76272D84F955}"/>
            </c:ext>
          </c:extLst>
        </c:ser>
        <c:ser>
          <c:idx val="6"/>
          <c:order val="6"/>
          <c:tx>
            <c:strRef>
              <c:f>Results!$T$121</c:f>
              <c:strCache>
                <c:ptCount val="1"/>
                <c:pt idx="0">
                  <c:v>Product 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Results!$T$122:$T$139</c:f>
              <c:numCache>
                <c:formatCode>[$$-4809]#,##0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33008</c:v>
                </c:pt>
                <c:pt idx="11">
                  <c:v>31358.000000000004</c:v>
                </c:pt>
                <c:pt idx="12">
                  <c:v>31986</c:v>
                </c:pt>
                <c:pt idx="13">
                  <c:v>33584</c:v>
                </c:pt>
                <c:pt idx="14">
                  <c:v>34256</c:v>
                </c:pt>
                <c:pt idx="15">
                  <c:v>34941</c:v>
                </c:pt>
                <c:pt idx="16">
                  <c:v>92410.999999999956</c:v>
                </c:pt>
                <c:pt idx="17">
                  <c:v>36964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B6-4B0A-ACE2-76272D84F955}"/>
            </c:ext>
          </c:extLst>
        </c:ser>
        <c:ser>
          <c:idx val="7"/>
          <c:order val="7"/>
          <c:tx>
            <c:strRef>
              <c:f>Results!$U$121</c:f>
              <c:strCache>
                <c:ptCount val="1"/>
                <c:pt idx="0">
                  <c:v>Product 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Results!$M$122:$M$139</c:f>
              <c:strCache>
                <c:ptCount val="18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  <c:pt idx="13">
                  <c:v>2017-4</c:v>
                </c:pt>
                <c:pt idx="14">
                  <c:v>2017-5</c:v>
                </c:pt>
                <c:pt idx="15">
                  <c:v>2017-6</c:v>
                </c:pt>
                <c:pt idx="16">
                  <c:v>2017-7</c:v>
                </c:pt>
                <c:pt idx="17">
                  <c:v>2017-8</c:v>
                </c:pt>
              </c:strCache>
            </c:strRef>
          </c:cat>
          <c:val>
            <c:numRef>
              <c:f>Results!$U$122:$U$139</c:f>
              <c:numCache>
                <c:formatCode>[$$-4809]#,##0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6717.0000000000009</c:v>
                </c:pt>
                <c:pt idx="14">
                  <c:v>6851.9999999999982</c:v>
                </c:pt>
                <c:pt idx="15">
                  <c:v>6987.9999999999964</c:v>
                </c:pt>
                <c:pt idx="16">
                  <c:v>17896.733333333337</c:v>
                </c:pt>
                <c:pt idx="17">
                  <c:v>7393.0000000000036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DB6-4B0A-ACE2-76272D84F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9317368"/>
        <c:axId val="779315072"/>
      </c:barChart>
      <c:catAx>
        <c:axId val="779317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315072"/>
        <c:crosses val="autoZero"/>
        <c:auto val="1"/>
        <c:lblAlgn val="ctr"/>
        <c:lblOffset val="100"/>
        <c:noMultiLvlLbl val="0"/>
      </c:catAx>
      <c:valAx>
        <c:axId val="77931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317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Monthly Income </a:t>
            </a:r>
            <a:r>
              <a:rPr lang="en-GB" baseline="0"/>
              <a:t>- Product 1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Results!$H$147:$H$148</c:f>
              <c:strCache>
                <c:ptCount val="2"/>
                <c:pt idx="0">
                  <c:v>Last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Results!$G$149:$G$158</c:f>
              <c:strCache>
                <c:ptCount val="10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</c:strCache>
            </c:strRef>
          </c:cat>
          <c:val>
            <c:numRef>
              <c:f>Results!$H$149:$H$158</c:f>
              <c:numCache>
                <c:formatCode>_-[$$-4809]* #,##0_ ;_-[$$-4809]* \-#,##0\ ;_-[$$-4809]* "-"_ ;_-@_ </c:formatCode>
                <c:ptCount val="10"/>
                <c:pt idx="0">
                  <c:v>36138.00000000008</c:v>
                </c:pt>
                <c:pt idx="1">
                  <c:v>36155.999999999978</c:v>
                </c:pt>
                <c:pt idx="2">
                  <c:v>28910.000000000018</c:v>
                </c:pt>
                <c:pt idx="3">
                  <c:v>28935.999999999989</c:v>
                </c:pt>
                <c:pt idx="4">
                  <c:v>28940.999999999985</c:v>
                </c:pt>
                <c:pt idx="5">
                  <c:v>33247.000000000124</c:v>
                </c:pt>
                <c:pt idx="6">
                  <c:v>33221.999999999978</c:v>
                </c:pt>
                <c:pt idx="7">
                  <c:v>43220.999999999935</c:v>
                </c:pt>
                <c:pt idx="8">
                  <c:v>32416.000000000051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20-4121-BC55-5D1EA9DD45F3}"/>
            </c:ext>
          </c:extLst>
        </c:ser>
        <c:ser>
          <c:idx val="1"/>
          <c:order val="1"/>
          <c:tx>
            <c:strRef>
              <c:f>Results!$I$147:$I$148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Results!$G$149:$G$158</c:f>
              <c:strCache>
                <c:ptCount val="10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</c:strCache>
            </c:strRef>
          </c:cat>
          <c:val>
            <c:numRef>
              <c:f>Results!$I$149:$I$158</c:f>
              <c:numCache>
                <c:formatCode>_-[$$-4809]* #,##0_ ;_-[$$-4809]* \-#,##0\ ;_-[$$-4809]* "-"_ ;_-@_ 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16504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20-4121-BC55-5D1EA9DD4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4077264"/>
        <c:axId val="774080872"/>
      </c:barChart>
      <c:catAx>
        <c:axId val="77407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080872"/>
        <c:crosses val="autoZero"/>
        <c:auto val="1"/>
        <c:lblAlgn val="ctr"/>
        <c:lblOffset val="100"/>
        <c:noMultiLvlLbl val="0"/>
      </c:catAx>
      <c:valAx>
        <c:axId val="774080872"/>
        <c:scaling>
          <c:orientation val="minMax"/>
          <c:max val="4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809]* #,##0_ ;_-[$$-4809]* \-#,##0\ ;_-[$$-4809]* &quot;-&quot;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07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Monthy Income</a:t>
            </a:r>
            <a:r>
              <a:rPr lang="en-GB" baseline="0"/>
              <a:t> by Team - Product 2, Last Financial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Results!$J$168:$J$169</c:f>
              <c:strCache>
                <c:ptCount val="2"/>
                <c:pt idx="0">
                  <c:v>Last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Results!$I$170:$I$178</c:f>
              <c:strCache>
                <c:ptCount val="9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</c:strCache>
            </c:strRef>
          </c:cat>
          <c:val>
            <c:numRef>
              <c:f>Results!$J$170:$J$178</c:f>
              <c:numCache>
                <c:formatCode>General</c:formatCode>
                <c:ptCount val="9"/>
                <c:pt idx="0">
                  <c:v>48625.999999999971</c:v>
                </c:pt>
                <c:pt idx="1">
                  <c:v>48152.000000000007</c:v>
                </c:pt>
                <c:pt idx="2">
                  <c:v>32538</c:v>
                </c:pt>
                <c:pt idx="3">
                  <c:v>30531.999999999996</c:v>
                </c:pt>
                <c:pt idx="4">
                  <c:v>26176.000000000004</c:v>
                </c:pt>
                <c:pt idx="5">
                  <c:v>29558.999999999993</c:v>
                </c:pt>
                <c:pt idx="6">
                  <c:v>27527.000000000004</c:v>
                </c:pt>
                <c:pt idx="7">
                  <c:v>24026</c:v>
                </c:pt>
                <c:pt idx="8">
                  <c:v>22109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0-4582-B73C-012B7D748738}"/>
            </c:ext>
          </c:extLst>
        </c:ser>
        <c:ser>
          <c:idx val="1"/>
          <c:order val="1"/>
          <c:tx>
            <c:strRef>
              <c:f>Results!$K$168:$K$169</c:f>
              <c:strCache>
                <c:ptCount val="2"/>
                <c:pt idx="0">
                  <c:v>Last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Results!$I$170:$I$178</c:f>
              <c:strCache>
                <c:ptCount val="9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</c:strCache>
            </c:strRef>
          </c:cat>
          <c:val>
            <c:numRef>
              <c:f>Results!$K$170:$K$178</c:f>
              <c:numCache>
                <c:formatCode>General</c:formatCode>
                <c:ptCount val="9"/>
                <c:pt idx="0">
                  <c:v>3000</c:v>
                </c:pt>
                <c:pt idx="1">
                  <c:v>3500</c:v>
                </c:pt>
                <c:pt idx="2">
                  <c:v>3600</c:v>
                </c:pt>
                <c:pt idx="3">
                  <c:v>5638</c:v>
                </c:pt>
                <c:pt idx="4">
                  <c:v>10000</c:v>
                </c:pt>
                <c:pt idx="5">
                  <c:v>12000</c:v>
                </c:pt>
                <c:pt idx="6">
                  <c:v>14000</c:v>
                </c:pt>
                <c:pt idx="7">
                  <c:v>30000</c:v>
                </c:pt>
                <c:pt idx="8">
                  <c:v>18410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A0-4582-B73C-012B7D748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0830392"/>
        <c:axId val="770830720"/>
      </c:barChart>
      <c:catAx>
        <c:axId val="77083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830720"/>
        <c:crosses val="autoZero"/>
        <c:auto val="1"/>
        <c:lblAlgn val="ctr"/>
        <c:lblOffset val="100"/>
        <c:noMultiLvlLbl val="0"/>
      </c:catAx>
      <c:valAx>
        <c:axId val="77083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83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Monthy Income</a:t>
            </a:r>
            <a:r>
              <a:rPr lang="en-GB" baseline="0"/>
              <a:t> by Team - Product 2, Current Financial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Results!$L$168:$L$169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Results!$I$179:$I$187</c:f>
              <c:strCache>
                <c:ptCount val="9"/>
                <c:pt idx="0">
                  <c:v>2016-12</c:v>
                </c:pt>
                <c:pt idx="1">
                  <c:v>2017-1</c:v>
                </c:pt>
                <c:pt idx="2">
                  <c:v>2017-2</c:v>
                </c:pt>
                <c:pt idx="3">
                  <c:v>2017-3</c:v>
                </c:pt>
                <c:pt idx="4">
                  <c:v>2017-4</c:v>
                </c:pt>
                <c:pt idx="5">
                  <c:v>2017-5</c:v>
                </c:pt>
                <c:pt idx="6">
                  <c:v>2017-6</c:v>
                </c:pt>
                <c:pt idx="7">
                  <c:v>2017-7</c:v>
                </c:pt>
                <c:pt idx="8">
                  <c:v>2017-8</c:v>
                </c:pt>
              </c:strCache>
            </c:strRef>
          </c:cat>
          <c:val>
            <c:numRef>
              <c:f>Results!$L$179:$L$187</c:f>
              <c:numCache>
                <c:formatCode>General</c:formatCode>
                <c:ptCount val="9"/>
                <c:pt idx="0">
                  <c:v>14630</c:v>
                </c:pt>
                <c:pt idx="1">
                  <c:v>23009</c:v>
                </c:pt>
                <c:pt idx="2">
                  <c:v>22358</c:v>
                </c:pt>
                <c:pt idx="3">
                  <c:v>23985</c:v>
                </c:pt>
                <c:pt idx="4">
                  <c:v>24986.999999999996</c:v>
                </c:pt>
                <c:pt idx="5">
                  <c:v>26255.999999999996</c:v>
                </c:pt>
                <c:pt idx="6">
                  <c:v>25940.999999999996</c:v>
                </c:pt>
                <c:pt idx="7">
                  <c:v>45859.625</c:v>
                </c:pt>
                <c:pt idx="8">
                  <c:v>26392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2-4D09-A2E9-92D4EFD2956A}"/>
            </c:ext>
          </c:extLst>
        </c:ser>
        <c:ser>
          <c:idx val="1"/>
          <c:order val="1"/>
          <c:tx>
            <c:strRef>
              <c:f>Results!$M$168:$M$169</c:f>
              <c:strCache>
                <c:ptCount val="2"/>
                <c:pt idx="0">
                  <c:v>Current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Results!$I$179:$I$187</c:f>
              <c:strCache>
                <c:ptCount val="9"/>
                <c:pt idx="0">
                  <c:v>2016-12</c:v>
                </c:pt>
                <c:pt idx="1">
                  <c:v>2017-1</c:v>
                </c:pt>
                <c:pt idx="2">
                  <c:v>2017-2</c:v>
                </c:pt>
                <c:pt idx="3">
                  <c:v>2017-3</c:v>
                </c:pt>
                <c:pt idx="4">
                  <c:v>2017-4</c:v>
                </c:pt>
                <c:pt idx="5">
                  <c:v>2017-5</c:v>
                </c:pt>
                <c:pt idx="6">
                  <c:v>2017-6</c:v>
                </c:pt>
                <c:pt idx="7">
                  <c:v>2017-7</c:v>
                </c:pt>
                <c:pt idx="8">
                  <c:v>2017-8</c:v>
                </c:pt>
              </c:strCache>
            </c:strRef>
          </c:cat>
          <c:val>
            <c:numRef>
              <c:f>Results!$M$179:$M$187</c:f>
              <c:numCache>
                <c:formatCode>General</c:formatCode>
                <c:ptCount val="9"/>
                <c:pt idx="0">
                  <c:v>6000</c:v>
                </c:pt>
                <c:pt idx="1">
                  <c:v>10000</c:v>
                </c:pt>
                <c:pt idx="2">
                  <c:v>9000</c:v>
                </c:pt>
                <c:pt idx="3">
                  <c:v>8000</c:v>
                </c:pt>
                <c:pt idx="4">
                  <c:v>8598</c:v>
                </c:pt>
                <c:pt idx="5">
                  <c:v>8000</c:v>
                </c:pt>
                <c:pt idx="6">
                  <c:v>9000</c:v>
                </c:pt>
                <c:pt idx="7">
                  <c:v>40000</c:v>
                </c:pt>
                <c:pt idx="8">
                  <c:v>10572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C2-4D09-A2E9-92D4EFD29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218648"/>
        <c:axId val="711215368"/>
      </c:barChart>
      <c:catAx>
        <c:axId val="711218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215368"/>
        <c:crosses val="autoZero"/>
        <c:auto val="1"/>
        <c:lblAlgn val="ctr"/>
        <c:lblOffset val="100"/>
        <c:noMultiLvlLbl val="0"/>
      </c:catAx>
      <c:valAx>
        <c:axId val="711215368"/>
        <c:scaling>
          <c:orientation val="minMax"/>
          <c:max val="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218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Monthly</a:t>
            </a:r>
            <a:r>
              <a:rPr lang="en-GB" baseline="0"/>
              <a:t> Income - Product 4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Results!$J$195:$J$196</c:f>
              <c:strCache>
                <c:ptCount val="2"/>
                <c:pt idx="0">
                  <c:v>Last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Results!$I$197:$I$209</c:f>
              <c:strCache>
                <c:ptCount val="13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</c:strCache>
            </c:strRef>
          </c:cat>
          <c:val>
            <c:numRef>
              <c:f>Results!$J$197:$J$209</c:f>
              <c:numCache>
                <c:formatCode>[$$-4809]#,##0</c:formatCode>
                <c:ptCount val="13"/>
                <c:pt idx="0">
                  <c:v>15487.999999999967</c:v>
                </c:pt>
                <c:pt idx="1">
                  <c:v>15495.000000000027</c:v>
                </c:pt>
                <c:pt idx="2">
                  <c:v>21683.000000000058</c:v>
                </c:pt>
                <c:pt idx="3">
                  <c:v>21701.999999999975</c:v>
                </c:pt>
                <c:pt idx="4">
                  <c:v>21705.999999999953</c:v>
                </c:pt>
                <c:pt idx="5">
                  <c:v>16622.999999999967</c:v>
                </c:pt>
                <c:pt idx="6">
                  <c:v>16611.000000000022</c:v>
                </c:pt>
                <c:pt idx="7">
                  <c:v>21609.999999999967</c:v>
                </c:pt>
                <c:pt idx="8">
                  <c:v>8103.9999999999927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F7-46CD-BC48-42F40C45062F}"/>
            </c:ext>
          </c:extLst>
        </c:ser>
        <c:ser>
          <c:idx val="1"/>
          <c:order val="1"/>
          <c:tx>
            <c:strRef>
              <c:f>Results!$K$195:$K$196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Results!$I$197:$I$209</c:f>
              <c:strCache>
                <c:ptCount val="13"/>
                <c:pt idx="0">
                  <c:v>2015-12</c:v>
                </c:pt>
                <c:pt idx="1">
                  <c:v>2016-1</c:v>
                </c:pt>
                <c:pt idx="2">
                  <c:v>2016-2</c:v>
                </c:pt>
                <c:pt idx="3">
                  <c:v>2016-3</c:v>
                </c:pt>
                <c:pt idx="4">
                  <c:v>2016-4</c:v>
                </c:pt>
                <c:pt idx="5">
                  <c:v>2016-5</c:v>
                </c:pt>
                <c:pt idx="6">
                  <c:v>2016-6</c:v>
                </c:pt>
                <c:pt idx="7">
                  <c:v>2016-7</c:v>
                </c:pt>
                <c:pt idx="8">
                  <c:v>2016-8</c:v>
                </c:pt>
                <c:pt idx="9">
                  <c:v>2016-12</c:v>
                </c:pt>
                <c:pt idx="10">
                  <c:v>2017-1</c:v>
                </c:pt>
                <c:pt idx="11">
                  <c:v>2017-2</c:v>
                </c:pt>
                <c:pt idx="12">
                  <c:v>2017-3</c:v>
                </c:pt>
              </c:strCache>
            </c:strRef>
          </c:cat>
          <c:val>
            <c:numRef>
              <c:f>Results!$K$197:$K$209</c:f>
              <c:numCache>
                <c:formatCode>[$$-4809]#,##0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4126</c:v>
                </c:pt>
                <c:pt idx="10">
                  <c:v>6602.0000000000045</c:v>
                </c:pt>
                <c:pt idx="11">
                  <c:v>6272.0000000000045</c:v>
                </c:pt>
                <c:pt idx="12">
                  <c:v>6397.0000000000045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F7-46CD-BC48-42F40C450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7869848"/>
        <c:axId val="767866568"/>
      </c:barChart>
      <c:catAx>
        <c:axId val="76786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866568"/>
        <c:crosses val="autoZero"/>
        <c:auto val="1"/>
        <c:lblAlgn val="ctr"/>
        <c:lblOffset val="100"/>
        <c:noMultiLvlLbl val="0"/>
      </c:catAx>
      <c:valAx>
        <c:axId val="76786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86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Results!$J$7</c:f>
              <c:strCache>
                <c:ptCount val="1"/>
                <c:pt idx="0">
                  <c:v>Change in Income - Compared to Same Month Last Financial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0"/>
                  <c:y val="8.45921181841018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0E6-4E36-82CE-C599F462180D}"/>
                </c:ext>
              </c:extLst>
            </c:dLbl>
            <c:dLbl>
              <c:idx val="3"/>
              <c:layout>
                <c:manualLayout>
                  <c:x val="-5.1192553810354854E-2"/>
                  <c:y val="-9.667670649611644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0E6-4E36-82CE-C599F462180D}"/>
                </c:ext>
              </c:extLst>
            </c:dLbl>
            <c:dLbl>
              <c:idx val="4"/>
              <c:layout>
                <c:manualLayout>
                  <c:x val="3.4904013961605584E-2"/>
                  <c:y val="-5.236654935206307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E6-4E36-82CE-C599F462180D}"/>
                </c:ext>
              </c:extLst>
            </c:dLbl>
            <c:dLbl>
              <c:idx val="5"/>
              <c:layout>
                <c:manualLayout>
                  <c:x val="0"/>
                  <c:y val="6.0422941560072774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0E6-4E36-82CE-C599F462180D}"/>
                </c:ext>
              </c:extLst>
            </c:dLbl>
            <c:dLbl>
              <c:idx val="6"/>
              <c:layout>
                <c:manualLayout>
                  <c:x val="1.8615474112856228E-2"/>
                  <c:y val="1.2084588312014555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0E6-4E36-82CE-C599F462180D}"/>
                </c:ext>
              </c:extLst>
            </c:dLbl>
            <c:dLbl>
              <c:idx val="8"/>
              <c:layout>
                <c:manualLayout>
                  <c:x val="2.3269342641070389E-3"/>
                  <c:y val="4.833835324805822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0E6-4E36-82CE-C599F462180D}"/>
                </c:ext>
              </c:extLst>
            </c:dLbl>
            <c:dLbl>
              <c:idx val="9"/>
              <c:layout>
                <c:manualLayout>
                  <c:x val="-1.3961605584642234E-2"/>
                  <c:y val="-7.2507529872087251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0E6-4E36-82CE-C599F462180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Results!$G$8:$G$17</c:f>
              <c:strCache>
                <c:ptCount val="10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Overall</c:v>
                </c:pt>
              </c:strCache>
            </c:strRef>
          </c:cat>
          <c:val>
            <c:numRef>
              <c:f>Results!$J$8:$J$17</c:f>
              <c:numCache>
                <c:formatCode>0.0%</c:formatCode>
                <c:ptCount val="10"/>
                <c:pt idx="0">
                  <c:v>-0.2007902994615145</c:v>
                </c:pt>
                <c:pt idx="1">
                  <c:v>0.27813325847265347</c:v>
                </c:pt>
                <c:pt idx="2">
                  <c:v>-0.13226473701323826</c:v>
                </c:pt>
                <c:pt idx="3">
                  <c:v>-0.1157028220706301</c:v>
                </c:pt>
                <c:pt idx="4">
                  <c:v>-7.1642306762039865E-2</c:v>
                </c:pt>
                <c:pt idx="5">
                  <c:v>-0.1757101435326075</c:v>
                </c:pt>
                <c:pt idx="6">
                  <c:v>-0.15860067786814613</c:v>
                </c:pt>
                <c:pt idx="7">
                  <c:v>0.56163150959466046</c:v>
                </c:pt>
                <c:pt idx="8">
                  <c:v>-8.7742245969511523E-2</c:v>
                </c:pt>
                <c:pt idx="9">
                  <c:v>9.8965278608276197E-3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E6-4E36-82CE-C599F4621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5115968"/>
        <c:axId val="845114984"/>
      </c:lineChart>
      <c:catAx>
        <c:axId val="845115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45114984"/>
        <c:crosses val="autoZero"/>
        <c:auto val="1"/>
        <c:lblAlgn val="ctr"/>
        <c:lblOffset val="100"/>
        <c:noMultiLvlLbl val="0"/>
      </c:catAx>
      <c:valAx>
        <c:axId val="845114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511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Scatterplot and Trendline - Product</a:t>
            </a:r>
            <a:r>
              <a:rPr lang="en-GB" baseline="0" dirty="0"/>
              <a:t> 1 (x-axis) vs 4 (y-axis) Monthly Income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Results!$C$411</c:f>
              <c:strCache>
                <c:ptCount val="1"/>
                <c:pt idx="0">
                  <c:v>Product 4 Income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Results!$D$410:$M$410</c:f>
              <c:numCache>
                <c:formatCode>General</c:formatCode>
                <c:ptCount val="10"/>
                <c:pt idx="0">
                  <c:v>36138.00000000008</c:v>
                </c:pt>
                <c:pt idx="1">
                  <c:v>36155.999999999978</c:v>
                </c:pt>
                <c:pt idx="2">
                  <c:v>16504</c:v>
                </c:pt>
                <c:pt idx="3">
                  <c:v>28910.000000000018</c:v>
                </c:pt>
                <c:pt idx="4">
                  <c:v>28935.999999999989</c:v>
                </c:pt>
                <c:pt idx="5">
                  <c:v>28940.999999999985</c:v>
                </c:pt>
                <c:pt idx="6">
                  <c:v>33247.000000000124</c:v>
                </c:pt>
                <c:pt idx="7">
                  <c:v>33221.999999999978</c:v>
                </c:pt>
                <c:pt idx="8">
                  <c:v>43220.999999999935</c:v>
                </c:pt>
                <c:pt idx="9">
                  <c:v>32416.000000000051</c:v>
                </c:pt>
              </c:numCache>
            </c:numRef>
          </c:xVal>
          <c:yVal>
            <c:numRef>
              <c:f>Results!$D$411:$M$411</c:f>
              <c:numCache>
                <c:formatCode>General</c:formatCode>
                <c:ptCount val="10"/>
                <c:pt idx="0">
                  <c:v>15487.999999999967</c:v>
                </c:pt>
                <c:pt idx="1">
                  <c:v>15495.000000000027</c:v>
                </c:pt>
                <c:pt idx="2">
                  <c:v>4126</c:v>
                </c:pt>
                <c:pt idx="3">
                  <c:v>21683.000000000058</c:v>
                </c:pt>
                <c:pt idx="4">
                  <c:v>21701.999999999975</c:v>
                </c:pt>
                <c:pt idx="5">
                  <c:v>21705.999999999953</c:v>
                </c:pt>
                <c:pt idx="6">
                  <c:v>16622.999999999967</c:v>
                </c:pt>
                <c:pt idx="7">
                  <c:v>16611.000000000022</c:v>
                </c:pt>
                <c:pt idx="8">
                  <c:v>21609.999999999967</c:v>
                </c:pt>
                <c:pt idx="9">
                  <c:v>8103.9999999999927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9E-493C-B183-73451CB65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2402744"/>
        <c:axId val="762397496"/>
      </c:scatterChart>
      <c:valAx>
        <c:axId val="762402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397496"/>
        <c:crosses val="autoZero"/>
        <c:crossBetween val="midCat"/>
      </c:valAx>
      <c:valAx>
        <c:axId val="76239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402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Monthly</a:t>
            </a:r>
            <a:r>
              <a:rPr lang="en-GB" baseline="0" dirty="0"/>
              <a:t> Income by Team - Product A, </a:t>
            </a:r>
          </a:p>
          <a:p>
            <a:pPr>
              <a:defRPr/>
            </a:pPr>
            <a:r>
              <a:rPr lang="en-GB" baseline="0" dirty="0"/>
              <a:t>Last Financial Year</a:t>
            </a:r>
            <a:endParaRPr lang="en-GB" dirty="0"/>
          </a:p>
        </c:rich>
      </c:tx>
      <c:layout>
        <c:manualLayout>
          <c:xMode val="edge"/>
          <c:yMode val="edge"/>
          <c:x val="0.14758135548033732"/>
          <c:y val="5.807787831907071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Results!$J$218:$J$219</c:f>
              <c:strCache>
                <c:ptCount val="2"/>
                <c:pt idx="0">
                  <c:v>Last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Results!$I$220:$I$226</c:f>
              <c:strCache>
                <c:ptCount val="7"/>
                <c:pt idx="0">
                  <c:v>2016-2</c:v>
                </c:pt>
                <c:pt idx="1">
                  <c:v>2016-3</c:v>
                </c:pt>
                <c:pt idx="2">
                  <c:v>2016-4</c:v>
                </c:pt>
                <c:pt idx="3">
                  <c:v>2016-5</c:v>
                </c:pt>
                <c:pt idx="4">
                  <c:v>2016-6</c:v>
                </c:pt>
                <c:pt idx="5">
                  <c:v>2016-7</c:v>
                </c:pt>
                <c:pt idx="6">
                  <c:v>2016-8</c:v>
                </c:pt>
              </c:strCache>
            </c:strRef>
          </c:cat>
          <c:val>
            <c:numRef>
              <c:f>Results!$J$220:$J$226</c:f>
              <c:numCache>
                <c:formatCode>[$$-4809]#,##0</c:formatCode>
                <c:ptCount val="7"/>
                <c:pt idx="0">
                  <c:v>2891</c:v>
                </c:pt>
                <c:pt idx="1">
                  <c:v>2894</c:v>
                </c:pt>
                <c:pt idx="2">
                  <c:v>2894</c:v>
                </c:pt>
                <c:pt idx="3">
                  <c:v>2909</c:v>
                </c:pt>
                <c:pt idx="4">
                  <c:v>2907</c:v>
                </c:pt>
                <c:pt idx="5">
                  <c:v>3782</c:v>
                </c:pt>
                <c:pt idx="6">
                  <c:v>2836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FF-4647-B4F2-334F9BCF892A}"/>
            </c:ext>
          </c:extLst>
        </c:ser>
        <c:ser>
          <c:idx val="1"/>
          <c:order val="1"/>
          <c:tx>
            <c:strRef>
              <c:f>Results!$K$218:$K$219</c:f>
              <c:strCache>
                <c:ptCount val="2"/>
                <c:pt idx="0">
                  <c:v>Last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Results!$I$220:$I$226</c:f>
              <c:strCache>
                <c:ptCount val="7"/>
                <c:pt idx="0">
                  <c:v>2016-2</c:v>
                </c:pt>
                <c:pt idx="1">
                  <c:v>2016-3</c:v>
                </c:pt>
                <c:pt idx="2">
                  <c:v>2016-4</c:v>
                </c:pt>
                <c:pt idx="3">
                  <c:v>2016-5</c:v>
                </c:pt>
                <c:pt idx="4">
                  <c:v>2016-6</c:v>
                </c:pt>
                <c:pt idx="5">
                  <c:v>2016-7</c:v>
                </c:pt>
                <c:pt idx="6">
                  <c:v>2016-8</c:v>
                </c:pt>
              </c:strCache>
            </c:strRef>
          </c:cat>
          <c:val>
            <c:numRef>
              <c:f>Results!$K$220:$K$226</c:f>
              <c:numCache>
                <c:formatCode>[$$-4809]#,##0</c:formatCode>
                <c:ptCount val="7"/>
                <c:pt idx="0">
                  <c:v>54929</c:v>
                </c:pt>
                <c:pt idx="1">
                  <c:v>54979</c:v>
                </c:pt>
                <c:pt idx="2">
                  <c:v>54988</c:v>
                </c:pt>
                <c:pt idx="3">
                  <c:v>55273</c:v>
                </c:pt>
                <c:pt idx="4">
                  <c:v>55231</c:v>
                </c:pt>
                <c:pt idx="5">
                  <c:v>71855</c:v>
                </c:pt>
                <c:pt idx="6">
                  <c:v>53891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FF-4647-B4F2-334F9BCF8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106624"/>
        <c:axId val="711101376"/>
      </c:barChart>
      <c:catAx>
        <c:axId val="71110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101376"/>
        <c:crosses val="autoZero"/>
        <c:auto val="1"/>
        <c:lblAlgn val="ctr"/>
        <c:lblOffset val="100"/>
        <c:noMultiLvlLbl val="0"/>
      </c:catAx>
      <c:valAx>
        <c:axId val="711101376"/>
        <c:scaling>
          <c:orientation val="minMax"/>
          <c:max val="9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10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Monthly</a:t>
            </a:r>
            <a:r>
              <a:rPr lang="en-GB" baseline="0" dirty="0"/>
              <a:t> Income by Team - Product A, </a:t>
            </a:r>
          </a:p>
          <a:p>
            <a:pPr>
              <a:defRPr/>
            </a:pPr>
            <a:r>
              <a:rPr lang="en-GB" baseline="0" dirty="0"/>
              <a:t>Current financial Year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93841519469126"/>
          <c:y val="0.11045157206937001"/>
          <c:w val="0.85912489839237915"/>
          <c:h val="0.766153131048496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Results!$L$218:$L$219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Results!$I$227:$I$235</c:f>
              <c:strCache>
                <c:ptCount val="9"/>
                <c:pt idx="0">
                  <c:v>2016-12</c:v>
                </c:pt>
                <c:pt idx="1">
                  <c:v>2017-1</c:v>
                </c:pt>
                <c:pt idx="2">
                  <c:v>2017-2</c:v>
                </c:pt>
                <c:pt idx="3">
                  <c:v>2017-3</c:v>
                </c:pt>
                <c:pt idx="4">
                  <c:v>2017-4</c:v>
                </c:pt>
                <c:pt idx="5">
                  <c:v>2017-5</c:v>
                </c:pt>
                <c:pt idx="6">
                  <c:v>2017-6</c:v>
                </c:pt>
                <c:pt idx="7">
                  <c:v>2017-7</c:v>
                </c:pt>
                <c:pt idx="8">
                  <c:v>2017-8</c:v>
                </c:pt>
              </c:strCache>
            </c:strRef>
          </c:cat>
          <c:val>
            <c:numRef>
              <c:f>Results!$L$227:$L$235</c:f>
              <c:numCache>
                <c:formatCode>[$$-4809]#,##0</c:formatCode>
                <c:ptCount val="9"/>
                <c:pt idx="0">
                  <c:v>1444</c:v>
                </c:pt>
                <c:pt idx="1">
                  <c:v>1981</c:v>
                </c:pt>
                <c:pt idx="2">
                  <c:v>1881</c:v>
                </c:pt>
                <c:pt idx="3">
                  <c:v>1919</c:v>
                </c:pt>
                <c:pt idx="4">
                  <c:v>2015</c:v>
                </c:pt>
                <c:pt idx="5">
                  <c:v>2055</c:v>
                </c:pt>
                <c:pt idx="6">
                  <c:v>2096</c:v>
                </c:pt>
                <c:pt idx="7">
                  <c:v>5545</c:v>
                </c:pt>
                <c:pt idx="8">
                  <c:v>2218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06-4D8B-A768-02957AB59EAF}"/>
            </c:ext>
          </c:extLst>
        </c:ser>
        <c:ser>
          <c:idx val="1"/>
          <c:order val="1"/>
          <c:tx>
            <c:strRef>
              <c:f>Results!$M$218:$M$219</c:f>
              <c:strCache>
                <c:ptCount val="2"/>
                <c:pt idx="0">
                  <c:v>Current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Results!$I$227:$I$235</c:f>
              <c:strCache>
                <c:ptCount val="9"/>
                <c:pt idx="0">
                  <c:v>2016-12</c:v>
                </c:pt>
                <c:pt idx="1">
                  <c:v>2017-1</c:v>
                </c:pt>
                <c:pt idx="2">
                  <c:v>2017-2</c:v>
                </c:pt>
                <c:pt idx="3">
                  <c:v>2017-3</c:v>
                </c:pt>
                <c:pt idx="4">
                  <c:v>2017-4</c:v>
                </c:pt>
                <c:pt idx="5">
                  <c:v>2017-5</c:v>
                </c:pt>
                <c:pt idx="6">
                  <c:v>2017-6</c:v>
                </c:pt>
                <c:pt idx="7">
                  <c:v>2017-7</c:v>
                </c:pt>
                <c:pt idx="8">
                  <c:v>2017-8</c:v>
                </c:pt>
              </c:strCache>
            </c:strRef>
          </c:cat>
          <c:val>
            <c:numRef>
              <c:f>Results!$M$227:$M$235</c:f>
              <c:numCache>
                <c:formatCode>[$$-4809]#,##0</c:formatCode>
                <c:ptCount val="9"/>
                <c:pt idx="0">
                  <c:v>27438</c:v>
                </c:pt>
                <c:pt idx="1">
                  <c:v>37630</c:v>
                </c:pt>
                <c:pt idx="2">
                  <c:v>35748</c:v>
                </c:pt>
                <c:pt idx="3">
                  <c:v>36463</c:v>
                </c:pt>
                <c:pt idx="4">
                  <c:v>38286</c:v>
                </c:pt>
                <c:pt idx="5">
                  <c:v>39052</c:v>
                </c:pt>
                <c:pt idx="6">
                  <c:v>39833</c:v>
                </c:pt>
                <c:pt idx="7">
                  <c:v>81937.333333333328</c:v>
                </c:pt>
                <c:pt idx="8">
                  <c:v>42139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06-4D8B-A768-02957AB59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972808"/>
        <c:axId val="715973464"/>
      </c:barChart>
      <c:catAx>
        <c:axId val="715972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973464"/>
        <c:crosses val="autoZero"/>
        <c:auto val="1"/>
        <c:lblAlgn val="ctr"/>
        <c:lblOffset val="100"/>
        <c:noMultiLvlLbl val="0"/>
      </c:catAx>
      <c:valAx>
        <c:axId val="71597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972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Monthly Income by Team - Product B, Last Financial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Results!$J$244:$J$245</c:f>
              <c:strCache>
                <c:ptCount val="2"/>
                <c:pt idx="0">
                  <c:v>Last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Results!$I$246:$I$249</c:f>
              <c:strCache>
                <c:ptCount val="4"/>
                <c:pt idx="0">
                  <c:v>2016-5</c:v>
                </c:pt>
                <c:pt idx="1">
                  <c:v>2016-6</c:v>
                </c:pt>
                <c:pt idx="2">
                  <c:v>2016-7</c:v>
                </c:pt>
                <c:pt idx="3">
                  <c:v>2016-8</c:v>
                </c:pt>
              </c:strCache>
            </c:strRef>
          </c:cat>
          <c:val>
            <c:numRef>
              <c:f>Results!$J$246:$J$249</c:f>
              <c:numCache>
                <c:formatCode>[$$-4809]#,##0</c:formatCode>
                <c:ptCount val="4"/>
                <c:pt idx="0">
                  <c:v>831</c:v>
                </c:pt>
                <c:pt idx="1">
                  <c:v>831</c:v>
                </c:pt>
                <c:pt idx="2">
                  <c:v>1081</c:v>
                </c:pt>
                <c:pt idx="3">
                  <c:v>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92-4EAA-BA70-A0E844F4D65D}"/>
            </c:ext>
          </c:extLst>
        </c:ser>
        <c:ser>
          <c:idx val="1"/>
          <c:order val="1"/>
          <c:tx>
            <c:strRef>
              <c:f>Results!$K$244:$K$245</c:f>
              <c:strCache>
                <c:ptCount val="2"/>
                <c:pt idx="0">
                  <c:v>Last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Results!$I$246:$I$249</c:f>
              <c:strCache>
                <c:ptCount val="4"/>
                <c:pt idx="0">
                  <c:v>2016-5</c:v>
                </c:pt>
                <c:pt idx="1">
                  <c:v>2016-6</c:v>
                </c:pt>
                <c:pt idx="2">
                  <c:v>2016-7</c:v>
                </c:pt>
                <c:pt idx="3">
                  <c:v>2016-8</c:v>
                </c:pt>
              </c:strCache>
            </c:strRef>
          </c:cat>
          <c:val>
            <c:numRef>
              <c:f>Results!$K$246:$K$249</c:f>
              <c:numCache>
                <c:formatCode>[$$-4809]#,##0</c:formatCode>
                <c:ptCount val="4"/>
                <c:pt idx="0">
                  <c:v>15791.999999999995</c:v>
                </c:pt>
                <c:pt idx="1">
                  <c:v>15780</c:v>
                </c:pt>
                <c:pt idx="2">
                  <c:v>20530</c:v>
                </c:pt>
                <c:pt idx="3">
                  <c:v>15397.000000000005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92-4EAA-BA70-A0E844F4D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0355568"/>
        <c:axId val="780356224"/>
      </c:barChart>
      <c:catAx>
        <c:axId val="78035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356224"/>
        <c:crosses val="autoZero"/>
        <c:auto val="1"/>
        <c:lblAlgn val="ctr"/>
        <c:lblOffset val="100"/>
        <c:noMultiLvlLbl val="0"/>
      </c:catAx>
      <c:valAx>
        <c:axId val="780356224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35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Monthly</a:t>
            </a:r>
            <a:r>
              <a:rPr lang="en-GB" baseline="0"/>
              <a:t> Income by Team - Product B, Current Financial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Results!$L$244:$L$245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Results!$I$250:$I$258</c:f>
              <c:strCache>
                <c:ptCount val="9"/>
                <c:pt idx="0">
                  <c:v>2016-12</c:v>
                </c:pt>
                <c:pt idx="1">
                  <c:v>2017-1</c:v>
                </c:pt>
                <c:pt idx="2">
                  <c:v>2017-2</c:v>
                </c:pt>
                <c:pt idx="3">
                  <c:v>2017-3</c:v>
                </c:pt>
                <c:pt idx="4">
                  <c:v>2017-4</c:v>
                </c:pt>
                <c:pt idx="5">
                  <c:v>2017-5</c:v>
                </c:pt>
                <c:pt idx="6">
                  <c:v>2017-6</c:v>
                </c:pt>
                <c:pt idx="7">
                  <c:v>2017-7</c:v>
                </c:pt>
                <c:pt idx="8">
                  <c:v>2017-8</c:v>
                </c:pt>
              </c:strCache>
            </c:strRef>
          </c:cat>
          <c:val>
            <c:numRef>
              <c:f>Results!$L$250:$L$258</c:f>
              <c:numCache>
                <c:formatCode>[$$-4809]#,##0</c:formatCode>
                <c:ptCount val="9"/>
                <c:pt idx="0">
                  <c:v>413</c:v>
                </c:pt>
                <c:pt idx="1">
                  <c:v>660</c:v>
                </c:pt>
                <c:pt idx="2">
                  <c:v>627</c:v>
                </c:pt>
                <c:pt idx="3">
                  <c:v>640</c:v>
                </c:pt>
                <c:pt idx="4">
                  <c:v>672</c:v>
                </c:pt>
                <c:pt idx="5">
                  <c:v>685</c:v>
                </c:pt>
                <c:pt idx="6">
                  <c:v>699</c:v>
                </c:pt>
                <c:pt idx="7">
                  <c:v>1232</c:v>
                </c:pt>
                <c:pt idx="8">
                  <c:v>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D-43FD-A915-8E37995E39BC}"/>
            </c:ext>
          </c:extLst>
        </c:ser>
        <c:ser>
          <c:idx val="1"/>
          <c:order val="1"/>
          <c:tx>
            <c:strRef>
              <c:f>Results!$M$244:$M$245</c:f>
              <c:strCache>
                <c:ptCount val="2"/>
                <c:pt idx="0">
                  <c:v>Current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Results!$I$250:$I$258</c:f>
              <c:strCache>
                <c:ptCount val="9"/>
                <c:pt idx="0">
                  <c:v>2016-12</c:v>
                </c:pt>
                <c:pt idx="1">
                  <c:v>2017-1</c:v>
                </c:pt>
                <c:pt idx="2">
                  <c:v>2017-2</c:v>
                </c:pt>
                <c:pt idx="3">
                  <c:v>2017-3</c:v>
                </c:pt>
                <c:pt idx="4">
                  <c:v>2017-4</c:v>
                </c:pt>
                <c:pt idx="5">
                  <c:v>2017-5</c:v>
                </c:pt>
                <c:pt idx="6">
                  <c:v>2017-6</c:v>
                </c:pt>
                <c:pt idx="7">
                  <c:v>2017-7</c:v>
                </c:pt>
                <c:pt idx="8">
                  <c:v>2017-8</c:v>
                </c:pt>
              </c:strCache>
            </c:strRef>
          </c:cat>
          <c:val>
            <c:numRef>
              <c:f>Results!$M$250:$M$258</c:f>
              <c:numCache>
                <c:formatCode>[$$-4809]#,##0</c:formatCode>
                <c:ptCount val="9"/>
                <c:pt idx="0">
                  <c:v>7839.0000000000009</c:v>
                </c:pt>
                <c:pt idx="1">
                  <c:v>12543</c:v>
                </c:pt>
                <c:pt idx="2">
                  <c:v>11916.000000000002</c:v>
                </c:pt>
                <c:pt idx="3">
                  <c:v>12154.000000000002</c:v>
                </c:pt>
                <c:pt idx="4">
                  <c:v>12762</c:v>
                </c:pt>
                <c:pt idx="5">
                  <c:v>13016.999999999996</c:v>
                </c:pt>
                <c:pt idx="6">
                  <c:v>13278</c:v>
                </c:pt>
                <c:pt idx="7">
                  <c:v>34112.685714285697</c:v>
                </c:pt>
                <c:pt idx="8">
                  <c:v>14045.999999999998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FD-43FD-A915-8E37995E3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1973888"/>
        <c:axId val="781973560"/>
      </c:barChart>
      <c:catAx>
        <c:axId val="78197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973560"/>
        <c:crosses val="autoZero"/>
        <c:auto val="1"/>
        <c:lblAlgn val="ctr"/>
        <c:lblOffset val="100"/>
        <c:noMultiLvlLbl val="0"/>
      </c:catAx>
      <c:valAx>
        <c:axId val="781973560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97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Monthly</a:t>
            </a:r>
            <a:r>
              <a:rPr lang="en-GB" baseline="0"/>
              <a:t> Income by Team - Product C, Last Financial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Results!$J$267:$J$268</c:f>
              <c:strCache>
                <c:ptCount val="2"/>
                <c:pt idx="0">
                  <c:v>Last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Results!$I$269</c:f>
              <c:strCache>
                <c:ptCount val="1"/>
                <c:pt idx="0">
                  <c:v>2016-8</c:v>
                </c:pt>
              </c:strCache>
            </c:strRef>
          </c:cat>
          <c:val>
            <c:numRef>
              <c:f>Results!$J$269</c:f>
              <c:numCache>
                <c:formatCode>[$$-4809]#,##0</c:formatCode>
                <c:ptCount val="1"/>
                <c:pt idx="0">
                  <c:v>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5-4B9E-8EB4-437D1DED2A8D}"/>
            </c:ext>
          </c:extLst>
        </c:ser>
        <c:ser>
          <c:idx val="1"/>
          <c:order val="1"/>
          <c:tx>
            <c:strRef>
              <c:f>Results!$K$267:$K$268</c:f>
              <c:strCache>
                <c:ptCount val="2"/>
                <c:pt idx="0">
                  <c:v>Last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Results!$I$269</c:f>
              <c:strCache>
                <c:ptCount val="1"/>
                <c:pt idx="0">
                  <c:v>2016-8</c:v>
                </c:pt>
              </c:strCache>
            </c:strRef>
          </c:cat>
          <c:val>
            <c:numRef>
              <c:f>Results!$K$269</c:f>
              <c:numCache>
                <c:formatCode>[$$-4809]#,##0</c:formatCode>
                <c:ptCount val="1"/>
                <c:pt idx="0">
                  <c:v>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65-4B9E-8EB4-437D1DED2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348888"/>
        <c:axId val="710346592"/>
      </c:barChart>
      <c:catAx>
        <c:axId val="710348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346592"/>
        <c:crosses val="autoZero"/>
        <c:auto val="1"/>
        <c:lblAlgn val="ctr"/>
        <c:lblOffset val="100"/>
        <c:noMultiLvlLbl val="0"/>
      </c:catAx>
      <c:valAx>
        <c:axId val="710346592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348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Monthly</a:t>
            </a:r>
            <a:r>
              <a:rPr lang="en-GB" baseline="0"/>
              <a:t> Income by Team - Product C, </a:t>
            </a:r>
          </a:p>
          <a:p>
            <a:pPr>
              <a:defRPr/>
            </a:pPr>
            <a:r>
              <a:rPr lang="en-GB" baseline="0"/>
              <a:t>Current Financial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Results!$L$267:$L$268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Results!$I$269:$I$278</c:f>
              <c:strCache>
                <c:ptCount val="10"/>
                <c:pt idx="0">
                  <c:v>2016-8</c:v>
                </c:pt>
                <c:pt idx="1">
                  <c:v>2016-12</c:v>
                </c:pt>
                <c:pt idx="2">
                  <c:v>2017-1</c:v>
                </c:pt>
                <c:pt idx="3">
                  <c:v>2017-2</c:v>
                </c:pt>
                <c:pt idx="4">
                  <c:v>2017-3</c:v>
                </c:pt>
                <c:pt idx="5">
                  <c:v>2017-4</c:v>
                </c:pt>
                <c:pt idx="6">
                  <c:v>2017-5</c:v>
                </c:pt>
                <c:pt idx="7">
                  <c:v>2017-6</c:v>
                </c:pt>
                <c:pt idx="8">
                  <c:v>2017-7</c:v>
                </c:pt>
                <c:pt idx="9">
                  <c:v>2017-8</c:v>
                </c:pt>
              </c:strCache>
            </c:strRef>
          </c:cat>
          <c:val>
            <c:numRef>
              <c:f>Results!$L$269:$L$278</c:f>
              <c:numCache>
                <c:formatCode>[$$-4809]#,##0</c:formatCode>
                <c:ptCount val="10"/>
                <c:pt idx="0">
                  <c:v>0</c:v>
                </c:pt>
                <c:pt idx="1">
                  <c:v>206</c:v>
                </c:pt>
                <c:pt idx="2">
                  <c:v>330</c:v>
                </c:pt>
                <c:pt idx="3">
                  <c:v>314</c:v>
                </c:pt>
                <c:pt idx="4">
                  <c:v>320</c:v>
                </c:pt>
                <c:pt idx="5">
                  <c:v>336</c:v>
                </c:pt>
                <c:pt idx="6">
                  <c:v>343</c:v>
                </c:pt>
                <c:pt idx="7">
                  <c:v>349</c:v>
                </c:pt>
                <c:pt idx="8">
                  <c:v>924</c:v>
                </c:pt>
                <c:pt idx="9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5-4263-A12A-721D253965F1}"/>
            </c:ext>
          </c:extLst>
        </c:ser>
        <c:ser>
          <c:idx val="1"/>
          <c:order val="1"/>
          <c:tx>
            <c:strRef>
              <c:f>Results!$M$267:$M$268</c:f>
              <c:strCache>
                <c:ptCount val="2"/>
                <c:pt idx="0">
                  <c:v>Current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Results!$I$269:$I$278</c:f>
              <c:strCache>
                <c:ptCount val="10"/>
                <c:pt idx="0">
                  <c:v>2016-8</c:v>
                </c:pt>
                <c:pt idx="1">
                  <c:v>2016-12</c:v>
                </c:pt>
                <c:pt idx="2">
                  <c:v>2017-1</c:v>
                </c:pt>
                <c:pt idx="3">
                  <c:v>2017-2</c:v>
                </c:pt>
                <c:pt idx="4">
                  <c:v>2017-3</c:v>
                </c:pt>
                <c:pt idx="5">
                  <c:v>2017-4</c:v>
                </c:pt>
                <c:pt idx="6">
                  <c:v>2017-5</c:v>
                </c:pt>
                <c:pt idx="7">
                  <c:v>2017-6</c:v>
                </c:pt>
                <c:pt idx="8">
                  <c:v>2017-7</c:v>
                </c:pt>
                <c:pt idx="9">
                  <c:v>2017-8</c:v>
                </c:pt>
              </c:strCache>
            </c:strRef>
          </c:cat>
          <c:val>
            <c:numRef>
              <c:f>Results!$M$269:$M$278</c:f>
              <c:numCache>
                <c:formatCode>[$$-4809]#,##0</c:formatCode>
                <c:ptCount val="10"/>
                <c:pt idx="0">
                  <c:v>0</c:v>
                </c:pt>
                <c:pt idx="1">
                  <c:v>3920</c:v>
                </c:pt>
                <c:pt idx="2">
                  <c:v>6272</c:v>
                </c:pt>
                <c:pt idx="3">
                  <c:v>5958</c:v>
                </c:pt>
                <c:pt idx="4">
                  <c:v>6077</c:v>
                </c:pt>
                <c:pt idx="5">
                  <c:v>6381</c:v>
                </c:pt>
                <c:pt idx="6">
                  <c:v>6509</c:v>
                </c:pt>
                <c:pt idx="7">
                  <c:v>6639</c:v>
                </c:pt>
                <c:pt idx="8">
                  <c:v>17558</c:v>
                </c:pt>
                <c:pt idx="9">
                  <c:v>7023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5-4263-A12A-721D25396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541248"/>
        <c:axId val="426541576"/>
      </c:barChart>
      <c:catAx>
        <c:axId val="42654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541576"/>
        <c:crosses val="autoZero"/>
        <c:auto val="1"/>
        <c:lblAlgn val="ctr"/>
        <c:lblOffset val="100"/>
        <c:noMultiLvlLbl val="0"/>
      </c:catAx>
      <c:valAx>
        <c:axId val="42654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54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Monthly</a:t>
            </a:r>
            <a:r>
              <a:rPr lang="en-GB" baseline="0"/>
              <a:t> Income by Team - Product D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Results!$J$287:$J$288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Results!$I$289:$I$296</c:f>
              <c:strCache>
                <c:ptCount val="8"/>
                <c:pt idx="0">
                  <c:v>2017-1</c:v>
                </c:pt>
                <c:pt idx="1">
                  <c:v>2017-2</c:v>
                </c:pt>
                <c:pt idx="2">
                  <c:v>2017-3</c:v>
                </c:pt>
                <c:pt idx="3">
                  <c:v>2017-4</c:v>
                </c:pt>
                <c:pt idx="4">
                  <c:v>2017-5</c:v>
                </c:pt>
                <c:pt idx="5">
                  <c:v>2017-6</c:v>
                </c:pt>
                <c:pt idx="6">
                  <c:v>2017-7</c:v>
                </c:pt>
                <c:pt idx="7">
                  <c:v>2017-8</c:v>
                </c:pt>
              </c:strCache>
            </c:strRef>
          </c:cat>
          <c:val>
            <c:numRef>
              <c:f>Results!$J$289:$J$296</c:f>
              <c:numCache>
                <c:formatCode>[$$-4809]#,##0</c:formatCode>
                <c:ptCount val="8"/>
                <c:pt idx="0">
                  <c:v>16504</c:v>
                </c:pt>
                <c:pt idx="1">
                  <c:v>12543</c:v>
                </c:pt>
                <c:pt idx="2">
                  <c:v>9596</c:v>
                </c:pt>
                <c:pt idx="3">
                  <c:v>10075</c:v>
                </c:pt>
                <c:pt idx="4">
                  <c:v>6851</c:v>
                </c:pt>
                <c:pt idx="5">
                  <c:v>6988</c:v>
                </c:pt>
                <c:pt idx="6">
                  <c:v>18482</c:v>
                </c:pt>
                <c:pt idx="7">
                  <c:v>7393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6-4D72-9811-A0D090383DDE}"/>
            </c:ext>
          </c:extLst>
        </c:ser>
        <c:ser>
          <c:idx val="1"/>
          <c:order val="1"/>
          <c:tx>
            <c:strRef>
              <c:f>Results!$K$287:$K$288</c:f>
              <c:strCache>
                <c:ptCount val="2"/>
                <c:pt idx="0">
                  <c:v>Current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Results!$I$289:$I$296</c:f>
              <c:strCache>
                <c:ptCount val="8"/>
                <c:pt idx="0">
                  <c:v>2017-1</c:v>
                </c:pt>
                <c:pt idx="1">
                  <c:v>2017-2</c:v>
                </c:pt>
                <c:pt idx="2">
                  <c:v>2017-3</c:v>
                </c:pt>
                <c:pt idx="3">
                  <c:v>2017-4</c:v>
                </c:pt>
                <c:pt idx="4">
                  <c:v>2017-5</c:v>
                </c:pt>
                <c:pt idx="5">
                  <c:v>2017-6</c:v>
                </c:pt>
                <c:pt idx="6">
                  <c:v>2017-7</c:v>
                </c:pt>
                <c:pt idx="7">
                  <c:v>2017-8</c:v>
                </c:pt>
              </c:strCache>
            </c:strRef>
          </c:cat>
          <c:val>
            <c:numRef>
              <c:f>Results!$K$289:$K$296</c:f>
              <c:numCache>
                <c:formatCode>[$$-4809]#,##0</c:formatCode>
                <c:ptCount val="8"/>
                <c:pt idx="0">
                  <c:v>16504</c:v>
                </c:pt>
                <c:pt idx="1">
                  <c:v>18815</c:v>
                </c:pt>
                <c:pt idx="2">
                  <c:v>22390</c:v>
                </c:pt>
                <c:pt idx="3">
                  <c:v>23509</c:v>
                </c:pt>
                <c:pt idx="4">
                  <c:v>27405</c:v>
                </c:pt>
                <c:pt idx="5">
                  <c:v>27953</c:v>
                </c:pt>
                <c:pt idx="6">
                  <c:v>73928.999999999971</c:v>
                </c:pt>
                <c:pt idx="7">
                  <c:v>29571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6-4D72-9811-A0D090383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0359504"/>
        <c:axId val="780363768"/>
      </c:barChart>
      <c:catAx>
        <c:axId val="78035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363768"/>
        <c:crosses val="autoZero"/>
        <c:auto val="1"/>
        <c:lblAlgn val="ctr"/>
        <c:lblOffset val="100"/>
        <c:noMultiLvlLbl val="0"/>
      </c:catAx>
      <c:valAx>
        <c:axId val="780363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35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Monthly</a:t>
            </a:r>
            <a:r>
              <a:rPr lang="en-GB" baseline="0"/>
              <a:t> Income by Team - Product 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Results!$J$305:$J$306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Results!$I$307:$I$311</c:f>
              <c:strCache>
                <c:ptCount val="5"/>
                <c:pt idx="0">
                  <c:v>2017-4</c:v>
                </c:pt>
                <c:pt idx="1">
                  <c:v>2017-5</c:v>
                </c:pt>
                <c:pt idx="2">
                  <c:v>2017-6</c:v>
                </c:pt>
                <c:pt idx="3">
                  <c:v>2017-7</c:v>
                </c:pt>
                <c:pt idx="4">
                  <c:v>2017-8</c:v>
                </c:pt>
              </c:strCache>
            </c:strRef>
          </c:cat>
          <c:val>
            <c:numRef>
              <c:f>Results!$J$307:$J$311</c:f>
              <c:numCache>
                <c:formatCode>[$$-4809]#,##0</c:formatCode>
                <c:ptCount val="5"/>
                <c:pt idx="0">
                  <c:v>336</c:v>
                </c:pt>
                <c:pt idx="1">
                  <c:v>343</c:v>
                </c:pt>
                <c:pt idx="2">
                  <c:v>349</c:v>
                </c:pt>
                <c:pt idx="3">
                  <c:v>924</c:v>
                </c:pt>
                <c:pt idx="4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3-4F43-849A-80A8BD8F7A3F}"/>
            </c:ext>
          </c:extLst>
        </c:ser>
        <c:ser>
          <c:idx val="1"/>
          <c:order val="1"/>
          <c:tx>
            <c:strRef>
              <c:f>Results!$K$305:$K$306</c:f>
              <c:strCache>
                <c:ptCount val="2"/>
                <c:pt idx="0">
                  <c:v>Current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Results!$I$307:$I$311</c:f>
              <c:strCache>
                <c:ptCount val="5"/>
                <c:pt idx="0">
                  <c:v>2017-4</c:v>
                </c:pt>
                <c:pt idx="1">
                  <c:v>2017-5</c:v>
                </c:pt>
                <c:pt idx="2">
                  <c:v>2017-6</c:v>
                </c:pt>
                <c:pt idx="3">
                  <c:v>2017-7</c:v>
                </c:pt>
                <c:pt idx="4">
                  <c:v>2017-8</c:v>
                </c:pt>
              </c:strCache>
            </c:strRef>
          </c:cat>
          <c:val>
            <c:numRef>
              <c:f>Results!$K$307:$K$311</c:f>
              <c:numCache>
                <c:formatCode>[$$-4809]#,##0</c:formatCode>
                <c:ptCount val="5"/>
                <c:pt idx="0">
                  <c:v>6381.0000000000009</c:v>
                </c:pt>
                <c:pt idx="1">
                  <c:v>6508.9999999999982</c:v>
                </c:pt>
                <c:pt idx="2">
                  <c:v>6638.9999999999964</c:v>
                </c:pt>
                <c:pt idx="3">
                  <c:v>16972.733333333334</c:v>
                </c:pt>
                <c:pt idx="4">
                  <c:v>7023.0000000000036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A3-4F43-849A-80A8BD8F7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8175064"/>
        <c:axId val="718179000"/>
      </c:barChart>
      <c:catAx>
        <c:axId val="71817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179000"/>
        <c:crosses val="autoZero"/>
        <c:auto val="1"/>
        <c:lblAlgn val="ctr"/>
        <c:lblOffset val="100"/>
        <c:noMultiLvlLbl val="0"/>
      </c:catAx>
      <c:valAx>
        <c:axId val="71817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17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 Monthly</a:t>
            </a:r>
            <a:r>
              <a:rPr lang="en-GB" baseline="0" dirty="0"/>
              <a:t> Income from Feb to Apr - </a:t>
            </a:r>
          </a:p>
          <a:p>
            <a:pPr>
              <a:defRPr/>
            </a:pPr>
            <a:r>
              <a:rPr lang="en-GB" baseline="0" dirty="0"/>
              <a:t>Comparing Last and Current Financial Year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Results!$H$7</c:f>
              <c:strCache>
                <c:ptCount val="1"/>
                <c:pt idx="0">
                  <c:v>Last Financial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Results!$G$8:$G$16</c:f>
              <c:strCache>
                <c:ptCount val="3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</c:strCache>
              <c:extLst/>
            </c:strRef>
          </c:cat>
          <c:val>
            <c:numRef>
              <c:f>Results!$H$8:$H$16</c:f>
              <c:numCache>
                <c:formatCode>[$$-4809]#,##0</c:formatCode>
                <c:ptCount val="3"/>
                <c:pt idx="0">
                  <c:v>144551.00000000073</c:v>
                </c:pt>
                <c:pt idx="1">
                  <c:v>144681.00000000099</c:v>
                </c:pt>
                <c:pt idx="2">
                  <c:v>144705.00000000093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193-4071-854F-3858504524A8}"/>
            </c:ext>
          </c:extLst>
        </c:ser>
        <c:ser>
          <c:idx val="1"/>
          <c:order val="1"/>
          <c:tx>
            <c:strRef>
              <c:f>Results!$I$7</c:f>
              <c:strCache>
                <c:ptCount val="1"/>
                <c:pt idx="0">
                  <c:v> Current Financial Year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Results!$G$8:$G$16</c:f>
              <c:strCache>
                <c:ptCount val="3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</c:strCache>
              <c:extLst/>
            </c:strRef>
          </c:cat>
          <c:val>
            <c:numRef>
              <c:f>Results!$I$8:$I$16</c:f>
              <c:numCache>
                <c:formatCode>[$$-4809]#,##0</c:formatCode>
                <c:ptCount val="3"/>
                <c:pt idx="0">
                  <c:v>125432.00000000003</c:v>
                </c:pt>
                <c:pt idx="1">
                  <c:v>127941.00000000004</c:v>
                </c:pt>
                <c:pt idx="2">
                  <c:v>134337.99999999988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193-4071-854F-385850452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015672"/>
        <c:axId val="715011408"/>
      </c:barChart>
      <c:catAx>
        <c:axId val="71501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011408"/>
        <c:crosses val="autoZero"/>
        <c:auto val="1"/>
        <c:lblAlgn val="ctr"/>
        <c:lblOffset val="100"/>
        <c:noMultiLvlLbl val="0"/>
      </c:catAx>
      <c:valAx>
        <c:axId val="71501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015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Policies</a:t>
            </a:r>
            <a:r>
              <a:rPr lang="en-GB" baseline="0"/>
              <a:t> Sold from Dec to Aug - Comparing </a:t>
            </a:r>
          </a:p>
          <a:p>
            <a:pPr>
              <a:defRPr/>
            </a:pPr>
            <a:r>
              <a:rPr lang="en-GB" baseline="0"/>
              <a:t>Last and Current Financial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Results!$H$26</c:f>
              <c:strCache>
                <c:ptCount val="1"/>
                <c:pt idx="0">
                  <c:v>Last Financial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Results!$G$27:$G$35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Results!$H$27:$H$35</c:f>
              <c:numCache>
                <c:formatCode>0</c:formatCode>
                <c:ptCount val="9"/>
                <c:pt idx="0">
                  <c:v>240</c:v>
                </c:pt>
                <c:pt idx="1">
                  <c:v>240</c:v>
                </c:pt>
                <c:pt idx="2">
                  <c:v>249</c:v>
                </c:pt>
                <c:pt idx="3">
                  <c:v>250</c:v>
                </c:pt>
                <c:pt idx="4">
                  <c:v>248</c:v>
                </c:pt>
                <c:pt idx="5">
                  <c:v>247</c:v>
                </c:pt>
                <c:pt idx="6">
                  <c:v>246</c:v>
                </c:pt>
                <c:pt idx="7">
                  <c:v>334</c:v>
                </c:pt>
                <c:pt idx="8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35-4B0C-8CA6-1964EF902D03}"/>
            </c:ext>
          </c:extLst>
        </c:ser>
        <c:ser>
          <c:idx val="1"/>
          <c:order val="1"/>
          <c:tx>
            <c:strRef>
              <c:f>Results!$I$26</c:f>
              <c:strCache>
                <c:ptCount val="1"/>
                <c:pt idx="0">
                  <c:v> Current Financial Year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Results!$G$27:$G$35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Results!$I$27:$I$35</c:f>
              <c:numCache>
                <c:formatCode>0</c:formatCode>
                <c:ptCount val="9"/>
                <c:pt idx="0">
                  <c:v>106</c:v>
                </c:pt>
                <c:pt idx="1">
                  <c:v>79</c:v>
                </c:pt>
                <c:pt idx="2">
                  <c:v>75</c:v>
                </c:pt>
                <c:pt idx="3">
                  <c:v>76</c:v>
                </c:pt>
                <c:pt idx="4">
                  <c:v>60</c:v>
                </c:pt>
                <c:pt idx="5">
                  <c:v>63</c:v>
                </c:pt>
                <c:pt idx="6">
                  <c:v>62</c:v>
                </c:pt>
                <c:pt idx="7">
                  <c:v>167</c:v>
                </c:pt>
                <c:pt idx="8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35-4B0C-8CA6-1964EF902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615616"/>
        <c:axId val="401814928"/>
      </c:barChart>
      <c:catAx>
        <c:axId val="40161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14928"/>
        <c:crosses val="autoZero"/>
        <c:auto val="1"/>
        <c:lblAlgn val="ctr"/>
        <c:lblOffset val="100"/>
        <c:noMultiLvlLbl val="0"/>
      </c:catAx>
      <c:valAx>
        <c:axId val="40181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1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 Monthly</a:t>
            </a:r>
            <a:r>
              <a:rPr lang="en-GB" baseline="0" dirty="0"/>
              <a:t> Income from Jun to Aug - </a:t>
            </a:r>
          </a:p>
          <a:p>
            <a:pPr>
              <a:defRPr/>
            </a:pPr>
            <a:r>
              <a:rPr lang="en-GB" baseline="0" dirty="0"/>
              <a:t>Comparing Last and Current Financial Year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Results!$H$7</c:f>
              <c:strCache>
                <c:ptCount val="1"/>
                <c:pt idx="0">
                  <c:v>Last Financial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Results!$G$8:$G$16</c:f>
              <c:strCache>
                <c:ptCount val="3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</c:strCache>
              <c:extLst/>
            </c:strRef>
          </c:cat>
          <c:val>
            <c:numRef>
              <c:f>Results!$H$8:$H$16</c:f>
              <c:numCache>
                <c:formatCode>[$$-4809]#,##0</c:formatCode>
                <c:ptCount val="3"/>
                <c:pt idx="0">
                  <c:v>166109</c:v>
                </c:pt>
                <c:pt idx="1">
                  <c:v>216105.00000000029</c:v>
                </c:pt>
                <c:pt idx="2">
                  <c:v>162077.00000000041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193-4071-854F-3858504524A8}"/>
            </c:ext>
          </c:extLst>
        </c:ser>
        <c:ser>
          <c:idx val="1"/>
          <c:order val="1"/>
          <c:tx>
            <c:strRef>
              <c:f>Results!$I$7</c:f>
              <c:strCache>
                <c:ptCount val="1"/>
                <c:pt idx="0">
                  <c:v> Current Financial Year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Results!$G$8:$G$16</c:f>
              <c:strCache>
                <c:ptCount val="3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</c:strCache>
              <c:extLst/>
            </c:strRef>
          </c:cat>
          <c:val>
            <c:numRef>
              <c:f>Results!$I$8:$I$16</c:f>
              <c:numCache>
                <c:formatCode>[$$-4809]#,##0</c:formatCode>
                <c:ptCount val="3"/>
                <c:pt idx="0">
                  <c:v>139764.00000000012</c:v>
                </c:pt>
                <c:pt idx="1">
                  <c:v>337476.37738095457</c:v>
                </c:pt>
                <c:pt idx="2">
                  <c:v>147855.99999999985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193-4071-854F-385850452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015672"/>
        <c:axId val="715011408"/>
      </c:barChart>
      <c:catAx>
        <c:axId val="71501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011408"/>
        <c:crosses val="autoZero"/>
        <c:auto val="1"/>
        <c:lblAlgn val="ctr"/>
        <c:lblOffset val="100"/>
        <c:noMultiLvlLbl val="0"/>
      </c:catAx>
      <c:valAx>
        <c:axId val="71501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015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Income</a:t>
            </a:r>
            <a:r>
              <a:rPr lang="en-GB" baseline="0"/>
              <a:t> Per Policy Sold - Comparing </a:t>
            </a:r>
          </a:p>
          <a:p>
            <a:pPr>
              <a:defRPr/>
            </a:pPr>
            <a:r>
              <a:rPr lang="en-GB" baseline="0"/>
              <a:t>Last and Current Financial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Results!$H$47</c:f>
              <c:strCache>
                <c:ptCount val="1"/>
                <c:pt idx="0">
                  <c:v>Last Financial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Results!$G$48:$G$57</c:f>
              <c:strCache>
                <c:ptCount val="10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Overall</c:v>
                </c:pt>
              </c:strCache>
            </c:strRef>
          </c:cat>
          <c:val>
            <c:numRef>
              <c:f>Results!$H$48:$H$57</c:f>
              <c:numCache>
                <c:formatCode>[$$-4809]#,##0</c:formatCode>
                <c:ptCount val="10"/>
                <c:pt idx="0">
                  <c:v>430.21666666666869</c:v>
                </c:pt>
                <c:pt idx="1">
                  <c:v>430.42916666666531</c:v>
                </c:pt>
                <c:pt idx="2">
                  <c:v>580.52610441767365</c:v>
                </c:pt>
                <c:pt idx="3">
                  <c:v>578.72400000000391</c:v>
                </c:pt>
                <c:pt idx="4">
                  <c:v>583.48790322581021</c:v>
                </c:pt>
                <c:pt idx="5">
                  <c:v>673.01214574898597</c:v>
                </c:pt>
                <c:pt idx="6">
                  <c:v>675.23983739837399</c:v>
                </c:pt>
                <c:pt idx="7">
                  <c:v>647.02095808383319</c:v>
                </c:pt>
                <c:pt idx="8">
                  <c:v>798.40886699507587</c:v>
                </c:pt>
                <c:pt idx="9">
                  <c:v>598.58972086841072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E-490B-BDD7-716F2231B1A0}"/>
            </c:ext>
          </c:extLst>
        </c:ser>
        <c:ser>
          <c:idx val="1"/>
          <c:order val="1"/>
          <c:tx>
            <c:strRef>
              <c:f>Results!$I$47</c:f>
              <c:strCache>
                <c:ptCount val="1"/>
                <c:pt idx="0">
                  <c:v> Current Financial Year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Results!$G$48:$G$57</c:f>
              <c:strCache>
                <c:ptCount val="10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Overall</c:v>
                </c:pt>
              </c:strCache>
            </c:strRef>
          </c:cat>
          <c:val>
            <c:numRef>
              <c:f>Results!$I$48:$I$57</c:f>
              <c:numCache>
                <c:formatCode>[$$-4809]#,##0</c:formatCode>
                <c:ptCount val="10"/>
                <c:pt idx="0">
                  <c:v>778.4905660377367</c:v>
                </c:pt>
                <c:pt idx="1">
                  <c:v>1671.3291139240521</c:v>
                </c:pt>
                <c:pt idx="2">
                  <c:v>1672.426666666667</c:v>
                </c:pt>
                <c:pt idx="3">
                  <c:v>1683.4342105263163</c:v>
                </c:pt>
                <c:pt idx="4">
                  <c:v>2238.9666666666649</c:v>
                </c:pt>
                <c:pt idx="5">
                  <c:v>2175.0000000000023</c:v>
                </c:pt>
                <c:pt idx="6">
                  <c:v>2254.2580645161311</c:v>
                </c:pt>
                <c:pt idx="7">
                  <c:v>2020.81663102368</c:v>
                </c:pt>
                <c:pt idx="8">
                  <c:v>2384.7741935483846</c:v>
                </c:pt>
                <c:pt idx="9">
                  <c:v>1819.183169841273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7E-490B-BDD7-716F2231B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216352"/>
        <c:axId val="711215696"/>
      </c:barChart>
      <c:catAx>
        <c:axId val="71121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215696"/>
        <c:crosses val="autoZero"/>
        <c:auto val="1"/>
        <c:lblAlgn val="ctr"/>
        <c:lblOffset val="100"/>
        <c:noMultiLvlLbl val="0"/>
      </c:catAx>
      <c:valAx>
        <c:axId val="71121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21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Income by Team - Current Financial</a:t>
            </a:r>
            <a:r>
              <a:rPr lang="en-GB" baseline="0"/>
              <a:t>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Results!$K$66:$K$67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Results!$H$68:$H$76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Results!$K$68:$K$76</c:f>
              <c:numCache>
                <c:formatCode>[$$-4809]#,##0</c:formatCode>
                <c:ptCount val="9"/>
                <c:pt idx="0">
                  <c:v>37323.000000000036</c:v>
                </c:pt>
                <c:pt idx="1">
                  <c:v>49085.999999999985</c:v>
                </c:pt>
                <c:pt idx="2">
                  <c:v>43994.999999999971</c:v>
                </c:pt>
                <c:pt idx="3">
                  <c:v>42856.999999999971</c:v>
                </c:pt>
                <c:pt idx="4">
                  <c:v>38421</c:v>
                </c:pt>
                <c:pt idx="5">
                  <c:v>36533</c:v>
                </c:pt>
                <c:pt idx="6">
                  <c:v>36422</c:v>
                </c:pt>
                <c:pt idx="7">
                  <c:v>72966.625</c:v>
                </c:pt>
                <c:pt idx="8">
                  <c:v>37482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5-432A-ABD0-738A1D215E42}"/>
            </c:ext>
          </c:extLst>
        </c:ser>
        <c:ser>
          <c:idx val="1"/>
          <c:order val="1"/>
          <c:tx>
            <c:strRef>
              <c:f>Results!$L$66:$L$67</c:f>
              <c:strCache>
                <c:ptCount val="2"/>
                <c:pt idx="0">
                  <c:v>Current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Results!$H$68:$H$76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Results!$L$68:$L$76</c:f>
              <c:numCache>
                <c:formatCode>[$$-4809]#,##0</c:formatCode>
                <c:ptCount val="9"/>
                <c:pt idx="0">
                  <c:v>45197.000000000015</c:v>
                </c:pt>
                <c:pt idx="1">
                  <c:v>82948.999999999985</c:v>
                </c:pt>
                <c:pt idx="2">
                  <c:v>81437.000000000015</c:v>
                </c:pt>
                <c:pt idx="3">
                  <c:v>85084.000000000029</c:v>
                </c:pt>
                <c:pt idx="4">
                  <c:v>95917.000000000044</c:v>
                </c:pt>
                <c:pt idx="5">
                  <c:v>100491.99999999996</c:v>
                </c:pt>
                <c:pt idx="6">
                  <c:v>103341.9999999999</c:v>
                </c:pt>
                <c:pt idx="7">
                  <c:v>264509.752380953</c:v>
                </c:pt>
                <c:pt idx="8">
                  <c:v>110374.0000000001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D5-432A-ABD0-738A1D215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645168"/>
        <c:axId val="766644512"/>
      </c:barChart>
      <c:catAx>
        <c:axId val="76664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644512"/>
        <c:crosses val="autoZero"/>
        <c:auto val="1"/>
        <c:lblAlgn val="ctr"/>
        <c:lblOffset val="100"/>
        <c:noMultiLvlLbl val="0"/>
      </c:catAx>
      <c:valAx>
        <c:axId val="76664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64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Income</a:t>
            </a:r>
            <a:r>
              <a:rPr lang="en-GB" baseline="0"/>
              <a:t> by Team - Last Financial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Results!$I$66:$I$67</c:f>
              <c:strCache>
                <c:ptCount val="2"/>
                <c:pt idx="0">
                  <c:v>Last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Results!$H$68:$H$76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Results!$I$68:$I$76</c:f>
              <c:numCache>
                <c:formatCode>[$$-4809]#,##0</c:formatCode>
                <c:ptCount val="9"/>
                <c:pt idx="0">
                  <c:v>100252.00000000048</c:v>
                </c:pt>
                <c:pt idx="1">
                  <c:v>99802.99999999968</c:v>
                </c:pt>
                <c:pt idx="2">
                  <c:v>86022.000000000582</c:v>
                </c:pt>
                <c:pt idx="3">
                  <c:v>84064.000000000713</c:v>
                </c:pt>
                <c:pt idx="4">
                  <c:v>79717.000000000437</c:v>
                </c:pt>
                <c:pt idx="5">
                  <c:v>83168.999999999811</c:v>
                </c:pt>
                <c:pt idx="6">
                  <c:v>81098</c:v>
                </c:pt>
                <c:pt idx="7">
                  <c:v>93720.000000000247</c:v>
                </c:pt>
                <c:pt idx="8">
                  <c:v>66679.999999999884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E5-4F38-82C8-C6DFD3E228E2}"/>
            </c:ext>
          </c:extLst>
        </c:ser>
        <c:ser>
          <c:idx val="1"/>
          <c:order val="1"/>
          <c:tx>
            <c:strRef>
              <c:f>Results!$J$66:$J$67</c:f>
              <c:strCache>
                <c:ptCount val="2"/>
                <c:pt idx="0">
                  <c:v>Last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Results!$H$68:$H$76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Results!$J$68:$J$76</c:f>
              <c:numCache>
                <c:formatCode>[$$-4809]#,##0</c:formatCode>
                <c:ptCount val="9"/>
                <c:pt idx="0">
                  <c:v>3000</c:v>
                </c:pt>
                <c:pt idx="1">
                  <c:v>3500</c:v>
                </c:pt>
                <c:pt idx="2">
                  <c:v>58529</c:v>
                </c:pt>
                <c:pt idx="3">
                  <c:v>60617</c:v>
                </c:pt>
                <c:pt idx="4">
                  <c:v>64987.999999999993</c:v>
                </c:pt>
                <c:pt idx="5">
                  <c:v>83065.000000000044</c:v>
                </c:pt>
                <c:pt idx="6">
                  <c:v>85011</c:v>
                </c:pt>
                <c:pt idx="7">
                  <c:v>122384.99999999999</c:v>
                </c:pt>
                <c:pt idx="8">
                  <c:v>95396.999999999898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E5-4F38-82C8-C6DFD3E228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223192"/>
        <c:axId val="712221880"/>
      </c:barChart>
      <c:catAx>
        <c:axId val="71222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221880"/>
        <c:crosses val="autoZero"/>
        <c:auto val="1"/>
        <c:lblAlgn val="ctr"/>
        <c:lblOffset val="100"/>
        <c:noMultiLvlLbl val="0"/>
      </c:catAx>
      <c:valAx>
        <c:axId val="712221880"/>
        <c:scaling>
          <c:orientation val="minMax"/>
          <c:max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223192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Policies</a:t>
            </a:r>
            <a:r>
              <a:rPr lang="en-GB" baseline="0"/>
              <a:t> Sold by Team - Last Financial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Results!$I$85:$I$86</c:f>
              <c:strCache>
                <c:ptCount val="2"/>
                <c:pt idx="0">
                  <c:v>Last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Results!$H$87:$H$95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Results!$I$87:$I$95</c:f>
              <c:numCache>
                <c:formatCode>#,##0</c:formatCode>
                <c:ptCount val="9"/>
                <c:pt idx="0">
                  <c:v>239</c:v>
                </c:pt>
                <c:pt idx="1">
                  <c:v>239</c:v>
                </c:pt>
                <c:pt idx="2">
                  <c:v>243</c:v>
                </c:pt>
                <c:pt idx="3">
                  <c:v>243</c:v>
                </c:pt>
                <c:pt idx="4">
                  <c:v>240</c:v>
                </c:pt>
                <c:pt idx="5">
                  <c:v>223</c:v>
                </c:pt>
                <c:pt idx="6">
                  <c:v>222</c:v>
                </c:pt>
                <c:pt idx="7">
                  <c:v>300</c:v>
                </c:pt>
                <c:pt idx="8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45-4B0F-8EAF-F8459E7CFD8F}"/>
            </c:ext>
          </c:extLst>
        </c:ser>
        <c:ser>
          <c:idx val="1"/>
          <c:order val="1"/>
          <c:tx>
            <c:strRef>
              <c:f>Results!$J$85:$J$86</c:f>
              <c:strCache>
                <c:ptCount val="2"/>
                <c:pt idx="0">
                  <c:v>Last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Results!$H$87:$H$95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Results!$J$87:$J$95</c:f>
              <c:numCache>
                <c:formatCode>#,##0</c:formatCode>
                <c:ptCount val="9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24</c:v>
                </c:pt>
                <c:pt idx="6">
                  <c:v>24</c:v>
                </c:pt>
                <c:pt idx="7">
                  <c:v>34</c:v>
                </c:pt>
                <c:pt idx="8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45-4B0F-8EAF-F8459E7CF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960672"/>
        <c:axId val="715966248"/>
      </c:barChart>
      <c:catAx>
        <c:axId val="71596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966248"/>
        <c:crosses val="autoZero"/>
        <c:auto val="1"/>
        <c:lblAlgn val="ctr"/>
        <c:lblOffset val="100"/>
        <c:noMultiLvlLbl val="0"/>
      </c:catAx>
      <c:valAx>
        <c:axId val="715966248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96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Policies Sold by Team - Current Financial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Results!$K$85:$K$86</c:f>
              <c:strCache>
                <c:ptCount val="2"/>
                <c:pt idx="0">
                  <c:v>Current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Results!$H$87:$H$95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Results!$K$87:$K$95</c:f>
              <c:numCache>
                <c:formatCode>#,##0</c:formatCode>
                <c:ptCount val="9"/>
                <c:pt idx="0">
                  <c:v>95</c:v>
                </c:pt>
                <c:pt idx="1">
                  <c:v>56</c:v>
                </c:pt>
                <c:pt idx="2">
                  <c:v>54</c:v>
                </c:pt>
                <c:pt idx="3">
                  <c:v>53</c:v>
                </c:pt>
                <c:pt idx="4">
                  <c:v>15</c:v>
                </c:pt>
                <c:pt idx="5">
                  <c:v>16</c:v>
                </c:pt>
                <c:pt idx="6">
                  <c:v>15</c:v>
                </c:pt>
                <c:pt idx="7">
                  <c:v>27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5-41BB-A922-94ED8D7D7889}"/>
            </c:ext>
          </c:extLst>
        </c:ser>
        <c:ser>
          <c:idx val="1"/>
          <c:order val="1"/>
          <c:tx>
            <c:strRef>
              <c:f>Results!$L$85:$L$86</c:f>
              <c:strCache>
                <c:ptCount val="2"/>
                <c:pt idx="0">
                  <c:v>Current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Results!$H$87:$H$95</c:f>
              <c:strCache>
                <c:ptCount val="9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</c:strCache>
            </c:strRef>
          </c:cat>
          <c:val>
            <c:numRef>
              <c:f>Results!$L$87:$L$95</c:f>
              <c:numCache>
                <c:formatCode>#,##0</c:formatCode>
                <c:ptCount val="9"/>
                <c:pt idx="0">
                  <c:v>11</c:v>
                </c:pt>
                <c:pt idx="1">
                  <c:v>23</c:v>
                </c:pt>
                <c:pt idx="2">
                  <c:v>21</c:v>
                </c:pt>
                <c:pt idx="3">
                  <c:v>23</c:v>
                </c:pt>
                <c:pt idx="4">
                  <c:v>45</c:v>
                </c:pt>
                <c:pt idx="5">
                  <c:v>47</c:v>
                </c:pt>
                <c:pt idx="6">
                  <c:v>47</c:v>
                </c:pt>
                <c:pt idx="7">
                  <c:v>140</c:v>
                </c:pt>
                <c:pt idx="8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65-41BB-A922-94ED8D7D7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214056"/>
        <c:axId val="711211760"/>
      </c:barChart>
      <c:catAx>
        <c:axId val="7112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211760"/>
        <c:crosses val="autoZero"/>
        <c:auto val="1"/>
        <c:lblAlgn val="ctr"/>
        <c:lblOffset val="100"/>
        <c:noMultiLvlLbl val="0"/>
      </c:catAx>
      <c:valAx>
        <c:axId val="711211760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21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Income Per Policy Sold - Last Financial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Results!$I$103:$I$104</c:f>
              <c:strCache>
                <c:ptCount val="2"/>
                <c:pt idx="0">
                  <c:v>Last Financial Year</c:v>
                </c:pt>
                <c:pt idx="1">
                  <c:v>Team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Results!$H$105:$H$114</c:f>
              <c:strCache>
                <c:ptCount val="10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Overall</c:v>
                </c:pt>
              </c:strCache>
            </c:strRef>
          </c:cat>
          <c:val>
            <c:numRef>
              <c:f>Results!$I$105:$I$114</c:f>
              <c:numCache>
                <c:formatCode>[$$-4809]#,##0</c:formatCode>
                <c:ptCount val="10"/>
                <c:pt idx="0">
                  <c:v>419.46443514644551</c:v>
                </c:pt>
                <c:pt idx="1">
                  <c:v>417.58577405857608</c:v>
                </c:pt>
                <c:pt idx="2">
                  <c:v>354.00000000000239</c:v>
                </c:pt>
                <c:pt idx="3">
                  <c:v>345.94238683127867</c:v>
                </c:pt>
                <c:pt idx="4">
                  <c:v>332.15416666666846</c:v>
                </c:pt>
                <c:pt idx="5">
                  <c:v>372.95515695067178</c:v>
                </c:pt>
                <c:pt idx="6">
                  <c:v>365.30630630630628</c:v>
                </c:pt>
                <c:pt idx="7">
                  <c:v>312.40000000000083</c:v>
                </c:pt>
                <c:pt idx="8">
                  <c:v>378.86363636363569</c:v>
                </c:pt>
                <c:pt idx="9">
                  <c:v>364.48235294117728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68-4FF1-BDBE-950694C4D946}"/>
            </c:ext>
          </c:extLst>
        </c:ser>
        <c:ser>
          <c:idx val="1"/>
          <c:order val="1"/>
          <c:tx>
            <c:strRef>
              <c:f>Results!$J$103:$J$104</c:f>
              <c:strCache>
                <c:ptCount val="2"/>
                <c:pt idx="0">
                  <c:v>Last Financial Year</c:v>
                </c:pt>
                <c:pt idx="1">
                  <c:v>Team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Results!$H$105:$H$114</c:f>
              <c:strCache>
                <c:ptCount val="10"/>
                <c:pt idx="0">
                  <c:v>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Overall</c:v>
                </c:pt>
              </c:strCache>
            </c:strRef>
          </c:cat>
          <c:val>
            <c:numRef>
              <c:f>Results!$J$105:$J$114</c:f>
              <c:numCache>
                <c:formatCode>[$$-4809]#,##0</c:formatCode>
                <c:ptCount val="10"/>
                <c:pt idx="0">
                  <c:v>3000</c:v>
                </c:pt>
                <c:pt idx="1">
                  <c:v>3500</c:v>
                </c:pt>
                <c:pt idx="2">
                  <c:v>9754.8333333333339</c:v>
                </c:pt>
                <c:pt idx="3">
                  <c:v>8659.5714285714294</c:v>
                </c:pt>
                <c:pt idx="4">
                  <c:v>8123.4999999999991</c:v>
                </c:pt>
                <c:pt idx="5">
                  <c:v>3461.0416666666683</c:v>
                </c:pt>
                <c:pt idx="6">
                  <c:v>3542.125</c:v>
                </c:pt>
                <c:pt idx="7">
                  <c:v>3599.5588235294113</c:v>
                </c:pt>
                <c:pt idx="8">
                  <c:v>3533.2222222222185</c:v>
                </c:pt>
                <c:pt idx="9">
                  <c:v>4367.363636363636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68-4FF1-BDBE-950694C4D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654352"/>
        <c:axId val="766655336"/>
      </c:barChart>
      <c:catAx>
        <c:axId val="76665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655336"/>
        <c:crosses val="autoZero"/>
        <c:auto val="1"/>
        <c:lblAlgn val="ctr"/>
        <c:lblOffset val="100"/>
        <c:noMultiLvlLbl val="0"/>
      </c:catAx>
      <c:valAx>
        <c:axId val="7666553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8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65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 A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to: EXCO</a:t>
            </a:r>
          </a:p>
          <a:p>
            <a:r>
              <a:rPr lang="en-US" dirty="0"/>
              <a:t>Presented by: Justin Chan</a:t>
            </a:r>
          </a:p>
          <a:p>
            <a:r>
              <a:rPr lang="en-US" dirty="0"/>
              <a:t>Date</a:t>
            </a:r>
            <a:r>
              <a:rPr lang="en-US"/>
              <a:t>: 16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November 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Performance – Policies Sold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D3E305-F815-4D1B-82EB-062E00572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515008"/>
              </p:ext>
            </p:extLst>
          </p:nvPr>
        </p:nvGraphicFramePr>
        <p:xfrm>
          <a:off x="1070520" y="1556792"/>
          <a:ext cx="431650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E252D9-A150-410F-AEDB-F2AE89CC82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836329"/>
              </p:ext>
            </p:extLst>
          </p:nvPr>
        </p:nvGraphicFramePr>
        <p:xfrm>
          <a:off x="6094412" y="1556792"/>
          <a:ext cx="464147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64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10789840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Performance – Average Income Per Policy Sold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40AB41D-59B6-46E6-BAA2-7F432C7AD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717353"/>
              </p:ext>
            </p:extLst>
          </p:nvPr>
        </p:nvGraphicFramePr>
        <p:xfrm>
          <a:off x="1070858" y="1205402"/>
          <a:ext cx="4513730" cy="409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D1AA6F6-E017-4070-ACB8-9DDB636849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78078"/>
              </p:ext>
            </p:extLst>
          </p:nvPr>
        </p:nvGraphicFramePr>
        <p:xfrm>
          <a:off x="6094412" y="1196752"/>
          <a:ext cx="4636994" cy="4093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13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Performance – Product Level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F1896C-EE6B-4CF7-8C45-7149523C9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60256"/>
              </p:ext>
            </p:extLst>
          </p:nvPr>
        </p:nvGraphicFramePr>
        <p:xfrm>
          <a:off x="1065211" y="1196752"/>
          <a:ext cx="5103359" cy="4434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AC109F-3245-46BD-AB54-CF33500BA4B7}"/>
              </a:ext>
            </a:extLst>
          </p:cNvPr>
          <p:cNvSpPr txBox="1"/>
          <p:nvPr/>
        </p:nvSpPr>
        <p:spPr>
          <a:xfrm>
            <a:off x="6814492" y="1261390"/>
            <a:ext cx="5112568" cy="40626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u="sng" dirty="0"/>
              <a:t>Comments on Income</a:t>
            </a:r>
          </a:p>
          <a:p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Team A generated more income from previously existing products (Products 1, 2 and 4)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Team B generated more income from newly launched products (Products A – E )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Product A’s sale by Team B accounted for 28.7% of total income for last and current financial year.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60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Performance – Product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9A9D3-AAB3-492E-8BDB-E82D3332C9D5}"/>
              </a:ext>
            </a:extLst>
          </p:cNvPr>
          <p:cNvSpPr txBox="1"/>
          <p:nvPr/>
        </p:nvSpPr>
        <p:spPr>
          <a:xfrm>
            <a:off x="6814492" y="1261390"/>
            <a:ext cx="4968552" cy="34163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u="sng" dirty="0"/>
              <a:t>Comments on Average Income per Policy Sold</a:t>
            </a:r>
          </a:p>
          <a:p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Large discrepancies in Average Income per Policy Sold for certain products</a:t>
            </a:r>
          </a:p>
          <a:p>
            <a:pPr marL="285750" indent="-28575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For Product A</a:t>
            </a:r>
          </a:p>
          <a:p>
            <a:pPr marL="800100" lvl="1" indent="-342900">
              <a:buFontTx/>
              <a:buChar char="-"/>
            </a:pPr>
            <a:r>
              <a:rPr lang="en-GB" sz="2000" dirty="0"/>
              <a:t>Team A: $2,486</a:t>
            </a:r>
          </a:p>
          <a:p>
            <a:pPr marL="800100" lvl="1" indent="-342900">
              <a:buFontTx/>
              <a:buChar char="-"/>
            </a:pPr>
            <a:r>
              <a:rPr lang="en-GB" sz="2000" dirty="0"/>
              <a:t>Team B: $11,813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B84E89-50FC-4FA0-B6DF-331E1766E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695920"/>
              </p:ext>
            </p:extLst>
          </p:nvPr>
        </p:nvGraphicFramePr>
        <p:xfrm>
          <a:off x="1065212" y="1196752"/>
          <a:ext cx="466916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52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Performance – Product Level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BC77C7-CCAA-4D09-9F08-B30A18D72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479804"/>
              </p:ext>
            </p:extLst>
          </p:nvPr>
        </p:nvGraphicFramePr>
        <p:xfrm>
          <a:off x="1065212" y="1196752"/>
          <a:ext cx="4957192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5E0762-8DA4-40E7-B153-3169E328F2AA}"/>
              </a:ext>
            </a:extLst>
          </p:cNvPr>
          <p:cNvSpPr txBox="1"/>
          <p:nvPr/>
        </p:nvSpPr>
        <p:spPr>
          <a:xfrm>
            <a:off x="6814492" y="1261390"/>
            <a:ext cx="4968552" cy="31700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u="sng" dirty="0"/>
              <a:t>Comments on Policies Sold</a:t>
            </a:r>
          </a:p>
          <a:p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Large discrepancies in Policies Sold</a:t>
            </a:r>
          </a:p>
          <a:p>
            <a:pPr marL="285750" indent="-28575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For Product 1, 2 and 4, Team A sells much more than Team B.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For newly launched products, Team B sells more than Team A.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0834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9673B0-7811-45E8-AFB7-39F49E6C7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431660"/>
              </p:ext>
            </p:extLst>
          </p:nvPr>
        </p:nvGraphicFramePr>
        <p:xfrm>
          <a:off x="1065212" y="1196752"/>
          <a:ext cx="943304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91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9637712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 – Changes in Product Mix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FA4F815-F445-49F1-B106-F444E7F27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611768"/>
              </p:ext>
            </p:extLst>
          </p:nvPr>
        </p:nvGraphicFramePr>
        <p:xfrm>
          <a:off x="1065212" y="1196752"/>
          <a:ext cx="1006976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547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Matrix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E955E4-36AB-4A6A-BA5B-F1B18C82D3C5}"/>
              </a:ext>
            </a:extLst>
          </p:cNvPr>
          <p:cNvSpPr/>
          <p:nvPr/>
        </p:nvSpPr>
        <p:spPr>
          <a:xfrm>
            <a:off x="3214092" y="1340768"/>
            <a:ext cx="14401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 A (Team 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F5575-D2DB-4BE4-AF70-A549C6F82992}"/>
              </a:ext>
            </a:extLst>
          </p:cNvPr>
          <p:cNvSpPr/>
          <p:nvPr/>
        </p:nvSpPr>
        <p:spPr>
          <a:xfrm>
            <a:off x="3214092" y="2717056"/>
            <a:ext cx="14401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 A (Team A), C, 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E4AA0-9332-4262-AB2E-724C3F177901}"/>
              </a:ext>
            </a:extLst>
          </p:cNvPr>
          <p:cNvSpPr/>
          <p:nvPr/>
        </p:nvSpPr>
        <p:spPr>
          <a:xfrm>
            <a:off x="4654252" y="2708920"/>
            <a:ext cx="14401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 2, B (Team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E1951-F927-46A6-B53C-EA71C4557C64}"/>
              </a:ext>
            </a:extLst>
          </p:cNvPr>
          <p:cNvSpPr/>
          <p:nvPr/>
        </p:nvSpPr>
        <p:spPr>
          <a:xfrm>
            <a:off x="3214092" y="4077072"/>
            <a:ext cx="14401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A7103E-8DEF-402E-9B63-E0E5D7F0D2EC}"/>
              </a:ext>
            </a:extLst>
          </p:cNvPr>
          <p:cNvSpPr/>
          <p:nvPr/>
        </p:nvSpPr>
        <p:spPr>
          <a:xfrm>
            <a:off x="4654252" y="4076510"/>
            <a:ext cx="14401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 B (Team A), 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D9D2F-B16A-4234-9FF7-C1CD6D889674}"/>
              </a:ext>
            </a:extLst>
          </p:cNvPr>
          <p:cNvSpPr/>
          <p:nvPr/>
        </p:nvSpPr>
        <p:spPr>
          <a:xfrm>
            <a:off x="6094412" y="4080567"/>
            <a:ext cx="14401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 1,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B5938-4AEE-486A-B6A9-4E0C26F91D70}"/>
              </a:ext>
            </a:extLst>
          </p:cNvPr>
          <p:cNvSpPr txBox="1"/>
          <p:nvPr/>
        </p:nvSpPr>
        <p:spPr>
          <a:xfrm>
            <a:off x="3644092" y="5627976"/>
            <a:ext cx="5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29BC0-A304-45D7-8AD3-EB0A5AF2739D}"/>
              </a:ext>
            </a:extLst>
          </p:cNvPr>
          <p:cNvSpPr txBox="1"/>
          <p:nvPr/>
        </p:nvSpPr>
        <p:spPr>
          <a:xfrm>
            <a:off x="5099256" y="563869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9E1D9-9787-415A-86A2-E2BA69950791}"/>
              </a:ext>
            </a:extLst>
          </p:cNvPr>
          <p:cNvSpPr txBox="1"/>
          <p:nvPr/>
        </p:nvSpPr>
        <p:spPr>
          <a:xfrm>
            <a:off x="6524412" y="56386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977CD-4EEC-4DFD-94E6-A80DB3E92248}"/>
              </a:ext>
            </a:extLst>
          </p:cNvPr>
          <p:cNvSpPr txBox="1"/>
          <p:nvPr/>
        </p:nvSpPr>
        <p:spPr>
          <a:xfrm>
            <a:off x="2446348" y="4575920"/>
            <a:ext cx="5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82AC7F-B996-40B0-AE98-ACD5EFD45350}"/>
              </a:ext>
            </a:extLst>
          </p:cNvPr>
          <p:cNvSpPr txBox="1"/>
          <p:nvPr/>
        </p:nvSpPr>
        <p:spPr>
          <a:xfrm>
            <a:off x="2494012" y="321646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24468-6CA3-4B63-B4B6-1D31F96EDBA8}"/>
              </a:ext>
            </a:extLst>
          </p:cNvPr>
          <p:cNvSpPr txBox="1"/>
          <p:nvPr/>
        </p:nvSpPr>
        <p:spPr>
          <a:xfrm>
            <a:off x="2494012" y="18175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538F9-21BD-4065-A03E-74B8E9789EC0}"/>
              </a:ext>
            </a:extLst>
          </p:cNvPr>
          <p:cNvSpPr txBox="1"/>
          <p:nvPr/>
        </p:nvSpPr>
        <p:spPr>
          <a:xfrm>
            <a:off x="4224252" y="6011996"/>
            <a:ext cx="251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Volume (Policies Sold)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4B9BB3-2127-497E-AA31-3D9A771191A0}"/>
              </a:ext>
            </a:extLst>
          </p:cNvPr>
          <p:cNvSpPr txBox="1"/>
          <p:nvPr/>
        </p:nvSpPr>
        <p:spPr>
          <a:xfrm>
            <a:off x="261174" y="2411901"/>
            <a:ext cx="251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 (Average Income Per Policy Sold)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F1AFCEB-FA7B-46FA-A448-AF719025CA46}"/>
              </a:ext>
            </a:extLst>
          </p:cNvPr>
          <p:cNvCxnSpPr>
            <a:cxnSpLocks/>
          </p:cNvCxnSpPr>
          <p:nvPr/>
        </p:nvCxnSpPr>
        <p:spPr>
          <a:xfrm rot="10800000">
            <a:off x="7390557" y="4575920"/>
            <a:ext cx="1169855" cy="369332"/>
          </a:xfrm>
          <a:prstGeom prst="curvedConnector3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54D234-EDA5-4599-A80A-4CAE9885E2F2}"/>
              </a:ext>
            </a:extLst>
          </p:cNvPr>
          <p:cNvSpPr txBox="1"/>
          <p:nvPr/>
        </p:nvSpPr>
        <p:spPr>
          <a:xfrm>
            <a:off x="8560411" y="4757523"/>
            <a:ext cx="3096332" cy="12003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Both Products withdrawn.</a:t>
            </a:r>
          </a:p>
          <a:p>
            <a:pPr marL="285750" indent="-285750">
              <a:buFontTx/>
              <a:buChar char="-"/>
            </a:pPr>
            <a:r>
              <a:rPr lang="en-GB" dirty="0"/>
              <a:t>Only Team A sold these products</a:t>
            </a:r>
          </a:p>
          <a:p>
            <a:pPr marL="285750" indent="-285750">
              <a:buFontTx/>
              <a:buChar char="-"/>
            </a:pPr>
            <a:r>
              <a:rPr lang="en-GB" dirty="0"/>
              <a:t>Team B never sold these.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C184AB-B071-4662-A013-F78BA0B96721}"/>
              </a:ext>
            </a:extLst>
          </p:cNvPr>
          <p:cNvCxnSpPr>
            <a:cxnSpLocks/>
          </p:cNvCxnSpPr>
          <p:nvPr/>
        </p:nvCxnSpPr>
        <p:spPr>
          <a:xfrm>
            <a:off x="6094412" y="4085208"/>
            <a:ext cx="1440160" cy="135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D40D4F-88B3-43E9-AA84-496E646CECD9}"/>
              </a:ext>
            </a:extLst>
          </p:cNvPr>
          <p:cNvCxnSpPr>
            <a:cxnSpLocks/>
          </p:cNvCxnSpPr>
          <p:nvPr/>
        </p:nvCxnSpPr>
        <p:spPr>
          <a:xfrm flipH="1">
            <a:off x="6094412" y="4085208"/>
            <a:ext cx="1440160" cy="135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FF78A42-0E11-4141-B823-D74E270970B0}"/>
              </a:ext>
            </a:extLst>
          </p:cNvPr>
          <p:cNvCxnSpPr>
            <a:cxnSpLocks/>
          </p:cNvCxnSpPr>
          <p:nvPr/>
        </p:nvCxnSpPr>
        <p:spPr>
          <a:xfrm rot="10800000">
            <a:off x="4510236" y="1494452"/>
            <a:ext cx="2330928" cy="422381"/>
          </a:xfrm>
          <a:prstGeom prst="curvedConnector3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47997FD-79DC-45D5-95BC-6F6DF75E66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7534" y="2411901"/>
            <a:ext cx="863630" cy="569452"/>
          </a:xfrm>
          <a:prstGeom prst="curvedConnector3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AE5D6D-28D2-412A-9E49-E9B6DBB24B2C}"/>
              </a:ext>
            </a:extLst>
          </p:cNvPr>
          <p:cNvSpPr txBox="1"/>
          <p:nvPr/>
        </p:nvSpPr>
        <p:spPr>
          <a:xfrm>
            <a:off x="6841164" y="1582505"/>
            <a:ext cx="3573727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Team B sells Products A and B at a higher average ‘Price’ than Team A. </a:t>
            </a:r>
          </a:p>
        </p:txBody>
      </p:sp>
    </p:spTree>
    <p:extLst>
      <p:ext uri="{BB962C8B-B14F-4D97-AF65-F5344CB8AC3E}">
        <p14:creationId xmlns:p14="http://schemas.microsoft.com/office/powerpoint/2010/main" val="395430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 – Product 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B54B8F-6199-4594-8AE3-2B9EA9CD6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069675"/>
              </p:ext>
            </p:extLst>
          </p:nvPr>
        </p:nvGraphicFramePr>
        <p:xfrm>
          <a:off x="1065212" y="1196752"/>
          <a:ext cx="50292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95C6B2-58D0-4E71-A752-45CAD8776A60}"/>
              </a:ext>
            </a:extLst>
          </p:cNvPr>
          <p:cNvSpPr txBox="1"/>
          <p:nvPr/>
        </p:nvSpPr>
        <p:spPr>
          <a:xfrm>
            <a:off x="6107339" y="1508243"/>
            <a:ext cx="4680520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Comments for Product 1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Only Team A sold this product.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Sold in multiples of 10 policies each month.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2C2A6E-12B4-4A41-9C1A-0B2A32E2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38" y="4221088"/>
            <a:ext cx="5630061" cy="866896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B91257E-5992-440B-B23D-4DFFC739D156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H="1">
            <a:off x="10388814" y="3288650"/>
            <a:ext cx="1391965" cy="1339805"/>
          </a:xfrm>
          <a:prstGeom prst="curvedConnector4">
            <a:avLst>
              <a:gd name="adj1" fmla="val 34430"/>
              <a:gd name="adj2" fmla="val 117062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1" y="533400"/>
            <a:ext cx="11123613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 – Product 1 (Multiple of 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5C6B2-58D0-4E71-A752-45CAD8776A60}"/>
              </a:ext>
            </a:extLst>
          </p:cNvPr>
          <p:cNvSpPr txBox="1"/>
          <p:nvPr/>
        </p:nvSpPr>
        <p:spPr>
          <a:xfrm>
            <a:off x="7030516" y="1252757"/>
            <a:ext cx="4680520" cy="45243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Comments for Product 1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More evidence that identical contracts are sold in multiples of 10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Various income points in each period.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Is a single policyholder sold multiple policies?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Require policyholder data to find out.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Are there any caps on Sum Assureds?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Verify with product specs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What is the commission structure to the agent?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Per policy sold?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A8E96-322D-4B20-A4EC-323985E2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242931"/>
            <a:ext cx="638264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E5D3E68D-6DE2-4298-A3B7-CD72006639DE}"/>
              </a:ext>
            </a:extLst>
          </p:cNvPr>
          <p:cNvSpPr txBox="1">
            <a:spLocks/>
          </p:cNvSpPr>
          <p:nvPr/>
        </p:nvSpPr>
        <p:spPr>
          <a:xfrm>
            <a:off x="1065212" y="1484784"/>
            <a:ext cx="10429800" cy="446449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Purpose, Tasks and Context</a:t>
            </a:r>
          </a:p>
          <a:p>
            <a:r>
              <a:rPr lang="en-US" dirty="0"/>
              <a:t>Performance Overview</a:t>
            </a:r>
          </a:p>
          <a:p>
            <a:r>
              <a:rPr lang="en-US" dirty="0"/>
              <a:t>Sales Analysis – Team, Product, Campaign</a:t>
            </a:r>
          </a:p>
          <a:p>
            <a:r>
              <a:rPr lang="en-US" dirty="0"/>
              <a:t>Potential Issues</a:t>
            </a:r>
          </a:p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Improving Sales</a:t>
            </a:r>
          </a:p>
          <a:p>
            <a:pPr lvl="1"/>
            <a:r>
              <a:rPr lang="en-US" dirty="0"/>
              <a:t>Potential Issues</a:t>
            </a:r>
          </a:p>
          <a:p>
            <a:pPr lvl="1"/>
            <a:r>
              <a:rPr lang="en-US" dirty="0"/>
              <a:t>Quarterly Sales Analysis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 – Product 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60D3B6-CB93-46E2-9B7C-E52820982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463733"/>
              </p:ext>
            </p:extLst>
          </p:nvPr>
        </p:nvGraphicFramePr>
        <p:xfrm>
          <a:off x="1065212" y="1196752"/>
          <a:ext cx="487287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905065-D5B4-4E4A-B2D3-10FF67499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408813"/>
              </p:ext>
            </p:extLst>
          </p:nvPr>
        </p:nvGraphicFramePr>
        <p:xfrm>
          <a:off x="6166420" y="1187128"/>
          <a:ext cx="4843592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81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11123613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 – Product 4 (Single Income Point)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A0A2DF-79AA-4B0F-AE12-291BC5A49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436555"/>
              </p:ext>
            </p:extLst>
          </p:nvPr>
        </p:nvGraphicFramePr>
        <p:xfrm>
          <a:off x="1069258" y="1225036"/>
          <a:ext cx="4737122" cy="4364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A62B99-2CCE-4297-9A48-B3912E77B2DA}"/>
              </a:ext>
            </a:extLst>
          </p:cNvPr>
          <p:cNvSpPr txBox="1"/>
          <p:nvPr/>
        </p:nvSpPr>
        <p:spPr>
          <a:xfrm>
            <a:off x="6094412" y="1340768"/>
            <a:ext cx="4680520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Comments for Product 4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Only Team A sold this product.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All policies sold in each month at a single income point.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Investigate as per Product 1’s Multiple of 10 Issue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FACCA-6BF4-4AB8-87A5-DEFAE8D99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3984523"/>
            <a:ext cx="6122355" cy="28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3" y="533400"/>
            <a:ext cx="10861848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 – Product 1 and 4 Associations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62B99-2CCE-4297-9A48-B3912E77B2DA}"/>
              </a:ext>
            </a:extLst>
          </p:cNvPr>
          <p:cNvSpPr txBox="1"/>
          <p:nvPr/>
        </p:nvSpPr>
        <p:spPr>
          <a:xfrm>
            <a:off x="6238428" y="1202206"/>
            <a:ext cx="4680520" cy="39703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Comments for Product 1 and 4 Associations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Monthly Incomes of Product 1 and 4 tend to track each other.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If income increased for Product 1 in current month, it is likely Product 4 also increased in income in the same month.  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Similarly, if one decreased in the current month, the other also tends to decrease in the same month.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Future investigations for other products and metrics.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97F9D8-C785-4C43-AC60-55EF96EDD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78346"/>
              </p:ext>
            </p:extLst>
          </p:nvPr>
        </p:nvGraphicFramePr>
        <p:xfrm>
          <a:off x="1065212" y="1196752"/>
          <a:ext cx="517321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5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 – Product 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FECDB43-03CB-449E-A1AE-E6DA9E0B4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447154"/>
              </p:ext>
            </p:extLst>
          </p:nvPr>
        </p:nvGraphicFramePr>
        <p:xfrm>
          <a:off x="1065212" y="1196752"/>
          <a:ext cx="4741168" cy="437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66BA80-EB17-4D6E-89FF-FC671AD7C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94458"/>
              </p:ext>
            </p:extLst>
          </p:nvPr>
        </p:nvGraphicFramePr>
        <p:xfrm>
          <a:off x="6014290" y="1215802"/>
          <a:ext cx="5336706" cy="435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70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 – Product B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5A0400-E568-4500-AE6D-EDD2BEBE0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063548"/>
              </p:ext>
            </p:extLst>
          </p:nvPr>
        </p:nvGraphicFramePr>
        <p:xfrm>
          <a:off x="1065212" y="1340768"/>
          <a:ext cx="456807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CCDE63-1540-4B93-BD86-631F6B97D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110091"/>
              </p:ext>
            </p:extLst>
          </p:nvPr>
        </p:nvGraphicFramePr>
        <p:xfrm>
          <a:off x="6094412" y="1340768"/>
          <a:ext cx="511256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73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 – Product 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63AA55-30A4-4582-8477-D930664385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83460"/>
              </p:ext>
            </p:extLst>
          </p:nvPr>
        </p:nvGraphicFramePr>
        <p:xfrm>
          <a:off x="1065212" y="1196752"/>
          <a:ext cx="358904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E26578-35F5-413F-8638-B859A9CE1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822433"/>
              </p:ext>
            </p:extLst>
          </p:nvPr>
        </p:nvGraphicFramePr>
        <p:xfrm>
          <a:off x="5470896" y="1196752"/>
          <a:ext cx="5232028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50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Performance – Products D and 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8AE897-9662-4C11-9548-97646D41B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809140"/>
              </p:ext>
            </p:extLst>
          </p:nvPr>
        </p:nvGraphicFramePr>
        <p:xfrm>
          <a:off x="1065212" y="1196752"/>
          <a:ext cx="457088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92FDEC-2ECC-406A-9D01-8EEF3D1A2C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340224"/>
              </p:ext>
            </p:extLst>
          </p:nvPr>
        </p:nvGraphicFramePr>
        <p:xfrm>
          <a:off x="5878388" y="1208832"/>
          <a:ext cx="4658983" cy="438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31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9781728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Campaign Performance – March Campaigns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DDD954-01F1-4B57-A551-C9B006348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485245"/>
              </p:ext>
            </p:extLst>
          </p:nvPr>
        </p:nvGraphicFramePr>
        <p:xfrm>
          <a:off x="1065212" y="1196752"/>
          <a:ext cx="524522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266A19-E8E1-4845-8718-E2773C66D8FC}"/>
              </a:ext>
            </a:extLst>
          </p:cNvPr>
          <p:cNvSpPr txBox="1"/>
          <p:nvPr/>
        </p:nvSpPr>
        <p:spPr>
          <a:xfrm>
            <a:off x="6814492" y="1268760"/>
            <a:ext cx="4968552" cy="34163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u="sng" dirty="0"/>
              <a:t>Comments for March Campaigns</a:t>
            </a:r>
          </a:p>
          <a:p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From Feb 2016 to March 2016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Income ↑ 0.1%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Policies Sold ↑ 0.4%</a:t>
            </a:r>
          </a:p>
          <a:p>
            <a:pPr marL="285750" indent="-285750">
              <a:buFontTx/>
              <a:buChar char="-"/>
            </a:pPr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From Feb 2017 to Mar 2017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Income ↑ 2.0%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Policies Sold ↑ 1.3%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3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Campaign Performance – July Campaigns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DDD954-01F1-4B57-A551-C9B006348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296601"/>
              </p:ext>
            </p:extLst>
          </p:nvPr>
        </p:nvGraphicFramePr>
        <p:xfrm>
          <a:off x="1065212" y="1196752"/>
          <a:ext cx="524522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266A19-E8E1-4845-8718-E2773C66D8FC}"/>
              </a:ext>
            </a:extLst>
          </p:cNvPr>
          <p:cNvSpPr txBox="1"/>
          <p:nvPr/>
        </p:nvSpPr>
        <p:spPr>
          <a:xfrm>
            <a:off x="6814492" y="1268760"/>
            <a:ext cx="5040560" cy="38164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u="sng" dirty="0"/>
              <a:t>Comments for July Campaigns</a:t>
            </a:r>
          </a:p>
          <a:p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From Jun 2016 to Jul 2016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Income ↑ 30.1%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Policies Sold ↑ 35.8% </a:t>
            </a:r>
          </a:p>
          <a:p>
            <a:pPr marL="285750" indent="-285750">
              <a:buFontTx/>
              <a:buChar char="-"/>
            </a:pPr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From Jun 2017 to Jul 2017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Income ↑ 141.5%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Policies Sold ↑ 169.4%</a:t>
            </a:r>
          </a:p>
          <a:p>
            <a:pPr marL="285750" indent="-285750">
              <a:buFontTx/>
              <a:buChar char="-"/>
            </a:pPr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July campaigns more effective than March campaigns.</a:t>
            </a:r>
          </a:p>
        </p:txBody>
      </p:sp>
    </p:spTree>
    <p:extLst>
      <p:ext uri="{BB962C8B-B14F-4D97-AF65-F5344CB8AC3E}">
        <p14:creationId xmlns:p14="http://schemas.microsoft.com/office/powerpoint/2010/main" val="160228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Potential Issues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E5D3E68D-6DE2-4298-A3B7-CD72006639DE}"/>
              </a:ext>
            </a:extLst>
          </p:cNvPr>
          <p:cNvSpPr txBox="1">
            <a:spLocks/>
          </p:cNvSpPr>
          <p:nvPr/>
        </p:nvSpPr>
        <p:spPr>
          <a:xfrm>
            <a:off x="1065212" y="1484784"/>
            <a:ext cx="10429800" cy="446449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Policy Numbers</a:t>
            </a:r>
          </a:p>
          <a:p>
            <a:pPr lvl="1"/>
            <a:r>
              <a:rPr lang="en-US" dirty="0"/>
              <a:t>8</a:t>
            </a:r>
            <a:r>
              <a:rPr lang="en-US"/>
              <a:t> </a:t>
            </a:r>
            <a:r>
              <a:rPr lang="en-US" dirty="0"/>
              <a:t>policies with missing policy numbers – excluded from sales analysis</a:t>
            </a:r>
          </a:p>
          <a:p>
            <a:pPr lvl="1"/>
            <a:r>
              <a:rPr lang="en-US" dirty="0"/>
              <a:t>Minimal impact (0.3% of policies sold, 1.2% of income)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Inconsistencies in Data Fields</a:t>
            </a:r>
          </a:p>
          <a:p>
            <a:pPr lvl="1"/>
            <a:r>
              <a:rPr lang="en-US" dirty="0"/>
              <a:t>Transaction-Year and Transaction-Month do not correspond to Transaction-Date</a:t>
            </a:r>
          </a:p>
          <a:p>
            <a:pPr lvl="1"/>
            <a:r>
              <a:rPr lang="en-US" dirty="0"/>
              <a:t>We used Transaction-Year and Transaction-Month in the sales analysis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64D462-5E4E-487F-8EA8-8C905724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6054686"/>
            <a:ext cx="2715004" cy="523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56F5F-7D6E-4E98-9AF8-4AE420B1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708920"/>
            <a:ext cx="763059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E5D3E68D-6DE2-4298-A3B7-CD72006639DE}"/>
              </a:ext>
            </a:extLst>
          </p:cNvPr>
          <p:cNvSpPr txBox="1">
            <a:spLocks/>
          </p:cNvSpPr>
          <p:nvPr/>
        </p:nvSpPr>
        <p:spPr>
          <a:xfrm>
            <a:off x="1065212" y="1484784"/>
            <a:ext cx="10429800" cy="446449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Purpose</a:t>
            </a:r>
          </a:p>
          <a:p>
            <a:pPr lvl="1"/>
            <a:r>
              <a:rPr lang="en-US" dirty="0"/>
              <a:t>Provide data-driven insights to support acceleration strategy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Analyze historical sales performance and identify potential issues</a:t>
            </a:r>
          </a:p>
          <a:p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Periods covered (6 quarters):</a:t>
            </a:r>
          </a:p>
          <a:p>
            <a:pPr lvl="2"/>
            <a:r>
              <a:rPr lang="en-US" dirty="0"/>
              <a:t>Dec 2015 – Aug 2016 (Last Financial Year)</a:t>
            </a:r>
          </a:p>
          <a:p>
            <a:pPr lvl="2"/>
            <a:r>
              <a:rPr lang="en-US" dirty="0"/>
              <a:t>Dec 2016 – Aug 2017 (Current Financial Year)</a:t>
            </a:r>
          </a:p>
          <a:p>
            <a:pPr lvl="1"/>
            <a:r>
              <a:rPr lang="en-US" dirty="0"/>
              <a:t>Teams: A and B</a:t>
            </a:r>
          </a:p>
          <a:p>
            <a:pPr lvl="1"/>
            <a:r>
              <a:rPr lang="en-US" dirty="0"/>
              <a:t>Campaigns: March and July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Potential Issues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E5D3E68D-6DE2-4298-A3B7-CD72006639DE}"/>
              </a:ext>
            </a:extLst>
          </p:cNvPr>
          <p:cNvSpPr txBox="1">
            <a:spLocks/>
          </p:cNvSpPr>
          <p:nvPr/>
        </p:nvSpPr>
        <p:spPr>
          <a:xfrm>
            <a:off x="1065212" y="1484784"/>
            <a:ext cx="10429800" cy="446449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Monthly Income Patterns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0CF6A-7673-49D6-B74C-CEB2898C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5" y="1916832"/>
            <a:ext cx="11901891" cy="180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54AB2D-7B7E-4CA4-B34C-49A3F9F8CF20}"/>
              </a:ext>
            </a:extLst>
          </p:cNvPr>
          <p:cNvSpPr/>
          <p:nvPr/>
        </p:nvSpPr>
        <p:spPr>
          <a:xfrm>
            <a:off x="8830716" y="3573016"/>
            <a:ext cx="25202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5C178-6633-4197-A7C0-C657CF0091E3}"/>
              </a:ext>
            </a:extLst>
          </p:cNvPr>
          <p:cNvSpPr/>
          <p:nvPr/>
        </p:nvSpPr>
        <p:spPr>
          <a:xfrm>
            <a:off x="8830716" y="3212976"/>
            <a:ext cx="25202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218E43-8694-4614-BE25-EA62413937FC}"/>
              </a:ext>
            </a:extLst>
          </p:cNvPr>
          <p:cNvSpPr/>
          <p:nvPr/>
        </p:nvSpPr>
        <p:spPr>
          <a:xfrm>
            <a:off x="6598468" y="3210406"/>
            <a:ext cx="2088232" cy="146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0CE97-ED09-4FDD-B59B-9C80FBAA5180}"/>
              </a:ext>
            </a:extLst>
          </p:cNvPr>
          <p:cNvSpPr/>
          <p:nvPr/>
        </p:nvSpPr>
        <p:spPr>
          <a:xfrm>
            <a:off x="6598468" y="2706351"/>
            <a:ext cx="2088232" cy="146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75DF68-6769-4127-97BD-A5C601B25994}"/>
              </a:ext>
            </a:extLst>
          </p:cNvPr>
          <p:cNvSpPr/>
          <p:nvPr/>
        </p:nvSpPr>
        <p:spPr>
          <a:xfrm>
            <a:off x="4942284" y="3039142"/>
            <a:ext cx="1656184" cy="171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B919E-16B3-4722-A0AC-77E5832C5186}"/>
              </a:ext>
            </a:extLst>
          </p:cNvPr>
          <p:cNvSpPr/>
          <p:nvPr/>
        </p:nvSpPr>
        <p:spPr>
          <a:xfrm>
            <a:off x="4942284" y="2686291"/>
            <a:ext cx="1656184" cy="171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65270-D31C-4F83-B5EF-7274DA97E554}"/>
              </a:ext>
            </a:extLst>
          </p:cNvPr>
          <p:cNvSpPr/>
          <p:nvPr/>
        </p:nvSpPr>
        <p:spPr>
          <a:xfrm>
            <a:off x="8746234" y="2509258"/>
            <a:ext cx="2604761" cy="197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D4333A-8BDD-433B-902C-DB823CF1F43B}"/>
              </a:ext>
            </a:extLst>
          </p:cNvPr>
          <p:cNvSpPr/>
          <p:nvPr/>
        </p:nvSpPr>
        <p:spPr>
          <a:xfrm>
            <a:off x="8772537" y="3351348"/>
            <a:ext cx="2578457" cy="221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97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Potential Issues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E5D3E68D-6DE2-4298-A3B7-CD72006639DE}"/>
              </a:ext>
            </a:extLst>
          </p:cNvPr>
          <p:cNvSpPr txBox="1">
            <a:spLocks/>
          </p:cNvSpPr>
          <p:nvPr/>
        </p:nvSpPr>
        <p:spPr>
          <a:xfrm>
            <a:off x="1065212" y="1484784"/>
            <a:ext cx="4525144" cy="576064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Repeated Policy Income Sequences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675F3A-D611-4D75-A0FE-6E199552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97" y="1052736"/>
            <a:ext cx="5799931" cy="56886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C20957-929C-45A7-AD30-B627D4CD37F4}"/>
              </a:ext>
            </a:extLst>
          </p:cNvPr>
          <p:cNvSpPr/>
          <p:nvPr/>
        </p:nvSpPr>
        <p:spPr>
          <a:xfrm>
            <a:off x="11062964" y="1484784"/>
            <a:ext cx="576064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56EE1D-86F1-43DB-910A-125EE9E18074}"/>
              </a:ext>
            </a:extLst>
          </p:cNvPr>
          <p:cNvSpPr/>
          <p:nvPr/>
        </p:nvSpPr>
        <p:spPr>
          <a:xfrm>
            <a:off x="11062964" y="4221088"/>
            <a:ext cx="576064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Recommendations - Improving Sales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E5D3E68D-6DE2-4298-A3B7-CD72006639DE}"/>
              </a:ext>
            </a:extLst>
          </p:cNvPr>
          <p:cNvSpPr txBox="1">
            <a:spLocks/>
          </p:cNvSpPr>
          <p:nvPr/>
        </p:nvSpPr>
        <p:spPr>
          <a:xfrm>
            <a:off x="1065212" y="1340768"/>
            <a:ext cx="10429800" cy="504056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Products to address High Volume, Low Price segment</a:t>
            </a:r>
          </a:p>
          <a:p>
            <a:pPr lvl="1"/>
            <a:r>
              <a:rPr lang="en-US" dirty="0"/>
              <a:t>Previously addressed by Product 1 and 4</a:t>
            </a:r>
          </a:p>
          <a:p>
            <a:pPr lvl="1"/>
            <a:r>
              <a:rPr lang="en-US" dirty="0"/>
              <a:t>Understand why Products 1 and 4 were withdrawn.</a:t>
            </a:r>
          </a:p>
          <a:p>
            <a:r>
              <a:rPr lang="en-US" dirty="0"/>
              <a:t>Create Opportunities to sell more products</a:t>
            </a:r>
          </a:p>
          <a:p>
            <a:pPr lvl="1"/>
            <a:r>
              <a:rPr lang="en-US" dirty="0"/>
              <a:t>Create riders to main products for upselling</a:t>
            </a:r>
          </a:p>
          <a:p>
            <a:pPr lvl="1"/>
            <a:r>
              <a:rPr lang="en-US" dirty="0"/>
              <a:t>Perform holistic client assessment to identify hidden needs and objectives; then recommend suitable products.</a:t>
            </a:r>
          </a:p>
          <a:p>
            <a:r>
              <a:rPr lang="en-US" dirty="0"/>
              <a:t>Widen sales channel beyond the agency</a:t>
            </a:r>
          </a:p>
          <a:p>
            <a:pPr lvl="1"/>
            <a:r>
              <a:rPr lang="en-US" dirty="0"/>
              <a:t>Online sales – simple protection product, low price, targeted at the younger digital consumer</a:t>
            </a:r>
          </a:p>
          <a:p>
            <a:pPr lvl="1"/>
            <a:r>
              <a:rPr lang="en-US" dirty="0"/>
              <a:t>Direct Marketing – Partner with specialists with possible capital support  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ReMark</a:t>
            </a:r>
            <a:r>
              <a:rPr lang="en-US" dirty="0"/>
              <a:t>/SCOR)</a:t>
            </a:r>
          </a:p>
          <a:p>
            <a:pPr lvl="1"/>
            <a:r>
              <a:rPr lang="en-US" dirty="0"/>
              <a:t>Bancassurance – Partner with suitable bank; Costly and subject to bidding war with other insurers.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Recommendations - Improving Sales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E5D3E68D-6DE2-4298-A3B7-CD72006639DE}"/>
              </a:ext>
            </a:extLst>
          </p:cNvPr>
          <p:cNvSpPr txBox="1">
            <a:spLocks/>
          </p:cNvSpPr>
          <p:nvPr/>
        </p:nvSpPr>
        <p:spPr>
          <a:xfrm>
            <a:off x="1065212" y="1340768"/>
            <a:ext cx="10429800" cy="482453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 Team Performance Differences</a:t>
            </a:r>
          </a:p>
          <a:p>
            <a:pPr lvl="1"/>
            <a:r>
              <a:rPr lang="en-US" dirty="0"/>
              <a:t>Understand reasons why Average Income Per Policy Sold is lower for Team A.</a:t>
            </a:r>
          </a:p>
          <a:p>
            <a:pPr lvl="1"/>
            <a:r>
              <a:rPr lang="en-US" dirty="0"/>
              <a:t>Consider sales commission structure, customer segments, training, license/qualifications</a:t>
            </a:r>
          </a:p>
          <a:p>
            <a:r>
              <a:rPr lang="en-US" dirty="0"/>
              <a:t>Review March campaign</a:t>
            </a:r>
          </a:p>
          <a:p>
            <a:pPr lvl="1"/>
            <a:r>
              <a:rPr lang="en-US" dirty="0"/>
              <a:t>Determine if another month or customer segment is more effective.</a:t>
            </a:r>
          </a:p>
          <a:p>
            <a:r>
              <a:rPr lang="en-US" dirty="0"/>
              <a:t>Improve sales process</a:t>
            </a:r>
          </a:p>
          <a:p>
            <a:pPr lvl="1"/>
            <a:r>
              <a:rPr lang="en-US" dirty="0"/>
              <a:t>Simplified underwriting for simple products.</a:t>
            </a:r>
          </a:p>
          <a:p>
            <a:pPr lvl="1"/>
            <a:r>
              <a:rPr lang="en-US" dirty="0"/>
              <a:t>Streamline insurance application forms</a:t>
            </a:r>
          </a:p>
          <a:p>
            <a:pPr lvl="1"/>
            <a:r>
              <a:rPr lang="en-US" dirty="0"/>
              <a:t>Improve Know-Your-Customer (KYC) process</a:t>
            </a:r>
          </a:p>
          <a:p>
            <a:pPr lvl="2"/>
            <a:r>
              <a:rPr lang="en-US" dirty="0"/>
              <a:t>Validate customers using Singapore Government’s </a:t>
            </a:r>
            <a:r>
              <a:rPr lang="en-US" dirty="0" err="1"/>
              <a:t>MyInfo</a:t>
            </a:r>
            <a:r>
              <a:rPr lang="en-US" dirty="0"/>
              <a:t> System to manage citizen’s identities.</a:t>
            </a:r>
          </a:p>
          <a:p>
            <a:pPr lvl="1"/>
            <a:r>
              <a:rPr lang="en-US" dirty="0"/>
              <a:t>Ensure that product literature for clients is easy to understand and jargon-free.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Recommendations - Potential Issues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E5D3E68D-6DE2-4298-A3B7-CD72006639DE}"/>
              </a:ext>
            </a:extLst>
          </p:cNvPr>
          <p:cNvSpPr txBox="1">
            <a:spLocks/>
          </p:cNvSpPr>
          <p:nvPr/>
        </p:nvSpPr>
        <p:spPr>
          <a:xfrm>
            <a:off x="1065212" y="1484784"/>
            <a:ext cx="10429800" cy="446449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issues with relevant departments</a:t>
            </a:r>
          </a:p>
          <a:p>
            <a:pPr lvl="1"/>
            <a:r>
              <a:rPr lang="en-US" dirty="0"/>
              <a:t>Product 1 – Multiple of 10 Issue</a:t>
            </a:r>
          </a:p>
          <a:p>
            <a:pPr lvl="1"/>
            <a:r>
              <a:rPr lang="en-US" dirty="0"/>
              <a:t>Product 4 – Single Income Point</a:t>
            </a:r>
          </a:p>
          <a:p>
            <a:pPr lvl="1"/>
            <a:r>
              <a:rPr lang="en-US" dirty="0"/>
              <a:t>Missing Policy Numbers</a:t>
            </a:r>
          </a:p>
          <a:p>
            <a:pPr lvl="1"/>
            <a:r>
              <a:rPr lang="en-US" dirty="0"/>
              <a:t>Inconsistencies in Data Fields</a:t>
            </a:r>
          </a:p>
          <a:p>
            <a:pPr lvl="1"/>
            <a:r>
              <a:rPr lang="en-US" dirty="0"/>
              <a:t>Monthly Income Patterns</a:t>
            </a:r>
          </a:p>
          <a:p>
            <a:pPr lvl="1"/>
            <a:r>
              <a:rPr lang="en-US" dirty="0"/>
              <a:t>Repeated Policy Income Sequences</a:t>
            </a:r>
          </a:p>
          <a:p>
            <a:r>
              <a:rPr lang="en-US" dirty="0"/>
              <a:t>Assessing Impact</a:t>
            </a:r>
          </a:p>
          <a:p>
            <a:pPr lvl="1"/>
            <a:r>
              <a:rPr lang="en-US" dirty="0"/>
              <a:t>Impact on areas of reporting</a:t>
            </a:r>
          </a:p>
          <a:p>
            <a:pPr lvl="1"/>
            <a:r>
              <a:rPr lang="en-US" dirty="0"/>
              <a:t>Operational risk reporting</a:t>
            </a:r>
          </a:p>
          <a:p>
            <a:r>
              <a:rPr lang="en-US" dirty="0"/>
              <a:t>Raise appropriate change requests, apply remedies etc.</a:t>
            </a:r>
          </a:p>
          <a:p>
            <a:r>
              <a:rPr lang="en-US" dirty="0"/>
              <a:t>Implement checks for future quarterly sales analysis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9637712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Recommendations – Quarterly Sales Analysis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E5D3E68D-6DE2-4298-A3B7-CD72006639DE}"/>
              </a:ext>
            </a:extLst>
          </p:cNvPr>
          <p:cNvSpPr txBox="1">
            <a:spLocks/>
          </p:cNvSpPr>
          <p:nvPr/>
        </p:nvSpPr>
        <p:spPr>
          <a:xfrm>
            <a:off x="1065212" y="1484784"/>
            <a:ext cx="10429800" cy="482453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 as part of EXCO quarterly review meeting agenda.</a:t>
            </a:r>
          </a:p>
          <a:p>
            <a:r>
              <a:rPr lang="en-US" dirty="0"/>
              <a:t>Define the Deliverable(s)</a:t>
            </a:r>
          </a:p>
          <a:p>
            <a:pPr lvl="1"/>
            <a:r>
              <a:rPr lang="en-US" dirty="0"/>
              <a:t>Obtain feedback on this analysis and metrics used</a:t>
            </a:r>
          </a:p>
          <a:p>
            <a:pPr lvl="1"/>
            <a:r>
              <a:rPr lang="en-US" dirty="0"/>
              <a:t>Include other or more detailed analysis, metrics or data visualizations</a:t>
            </a:r>
          </a:p>
          <a:p>
            <a:pPr lvl="1"/>
            <a:r>
              <a:rPr lang="en-US" dirty="0"/>
              <a:t>Compare against forecasts (</a:t>
            </a:r>
            <a:r>
              <a:rPr lang="en-US" dirty="0" err="1"/>
              <a:t>ie</a:t>
            </a:r>
            <a:r>
              <a:rPr lang="en-US" dirty="0"/>
              <a:t>. Actual vs Expected)</a:t>
            </a:r>
          </a:p>
          <a:p>
            <a:pPr lvl="1"/>
            <a:r>
              <a:rPr lang="en-US" dirty="0"/>
              <a:t>New potential issues arising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Identify resources (manpower, data) and timelines</a:t>
            </a:r>
          </a:p>
          <a:p>
            <a:pPr lvl="1"/>
            <a:r>
              <a:rPr lang="en-US" dirty="0"/>
              <a:t>Document process</a:t>
            </a:r>
          </a:p>
          <a:p>
            <a:r>
              <a:rPr lang="en-US" dirty="0"/>
              <a:t>Distribution</a:t>
            </a:r>
          </a:p>
          <a:p>
            <a:pPr lvl="1"/>
            <a:r>
              <a:rPr lang="en-US" dirty="0"/>
              <a:t>Other interested stakeholders in addition to EXCO.</a:t>
            </a:r>
          </a:p>
          <a:p>
            <a:pPr lvl="1"/>
            <a:r>
              <a:rPr lang="en-US" dirty="0"/>
              <a:t>Confidentiality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E5D3E68D-6DE2-4298-A3B7-CD72006639DE}"/>
              </a:ext>
            </a:extLst>
          </p:cNvPr>
          <p:cNvSpPr txBox="1">
            <a:spLocks/>
          </p:cNvSpPr>
          <p:nvPr/>
        </p:nvSpPr>
        <p:spPr>
          <a:xfrm>
            <a:off x="1065212" y="1484784"/>
            <a:ext cx="10429800" cy="446449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Context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Previous existing products:</a:t>
            </a:r>
          </a:p>
          <a:p>
            <a:pPr lvl="2"/>
            <a:r>
              <a:rPr lang="en-US" dirty="0"/>
              <a:t>Product 1: Withdrawn January 2017</a:t>
            </a:r>
          </a:p>
          <a:p>
            <a:pPr lvl="2"/>
            <a:r>
              <a:rPr lang="en-US" dirty="0"/>
              <a:t>Product 2: Continued sales throughout</a:t>
            </a:r>
          </a:p>
          <a:p>
            <a:pPr lvl="2"/>
            <a:r>
              <a:rPr lang="en-US" dirty="0"/>
              <a:t>Product 4: Withdrawn April 2017</a:t>
            </a:r>
          </a:p>
          <a:p>
            <a:pPr lvl="1"/>
            <a:r>
              <a:rPr lang="en-US" dirty="0"/>
              <a:t>New products:</a:t>
            </a:r>
          </a:p>
          <a:p>
            <a:pPr lvl="2"/>
            <a:r>
              <a:rPr lang="en-US" dirty="0"/>
              <a:t>Product A: Launched February 2016</a:t>
            </a:r>
          </a:p>
          <a:p>
            <a:pPr lvl="2"/>
            <a:r>
              <a:rPr lang="en-US" dirty="0"/>
              <a:t>Product B: Launched March 2016</a:t>
            </a:r>
          </a:p>
          <a:p>
            <a:pPr lvl="2"/>
            <a:r>
              <a:rPr lang="en-US" dirty="0"/>
              <a:t>Product C: Launched August 2016</a:t>
            </a:r>
          </a:p>
          <a:p>
            <a:pPr lvl="2"/>
            <a:r>
              <a:rPr lang="en-US" dirty="0"/>
              <a:t>Product D: Launched January 2017</a:t>
            </a:r>
          </a:p>
          <a:p>
            <a:pPr lvl="2"/>
            <a:r>
              <a:rPr lang="en-US" dirty="0"/>
              <a:t>Product E: Launched April 2017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Overview - Highlights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4789C2F-C9B5-42DE-B9B6-38E863797C71}"/>
              </a:ext>
            </a:extLst>
          </p:cNvPr>
          <p:cNvSpPr txBox="1">
            <a:spLocks/>
          </p:cNvSpPr>
          <p:nvPr/>
        </p:nvSpPr>
        <p:spPr>
          <a:xfrm>
            <a:off x="1065212" y="1484784"/>
            <a:ext cx="6181328" cy="223224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Growth is flat</a:t>
            </a:r>
          </a:p>
          <a:p>
            <a:r>
              <a:rPr lang="en-US" dirty="0"/>
              <a:t>Less Policies Sold</a:t>
            </a:r>
          </a:p>
          <a:p>
            <a:pPr lvl="1"/>
            <a:r>
              <a:rPr lang="en-US" dirty="0"/>
              <a:t>Withdrawal of high volume Products 1 and 4</a:t>
            </a:r>
          </a:p>
          <a:p>
            <a:r>
              <a:rPr lang="en-US" dirty="0"/>
              <a:t>Increase in Average Income Per Policy Sold</a:t>
            </a:r>
          </a:p>
          <a:p>
            <a:pPr lvl="1"/>
            <a:r>
              <a:rPr lang="en-US" dirty="0"/>
              <a:t>Characteristics of newer Products A, B, C and 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8082B7-B41E-456F-A016-70659DB0E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29103"/>
              </p:ext>
            </p:extLst>
          </p:nvPr>
        </p:nvGraphicFramePr>
        <p:xfrm>
          <a:off x="1065212" y="3933056"/>
          <a:ext cx="10789840" cy="202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97460">
                  <a:extLst>
                    <a:ext uri="{9D8B030D-6E8A-4147-A177-3AD203B41FA5}">
                      <a16:colId xmlns:a16="http://schemas.microsoft.com/office/drawing/2014/main" val="1554409447"/>
                    </a:ext>
                  </a:extLst>
                </a:gridCol>
                <a:gridCol w="2697460">
                  <a:extLst>
                    <a:ext uri="{9D8B030D-6E8A-4147-A177-3AD203B41FA5}">
                      <a16:colId xmlns:a16="http://schemas.microsoft.com/office/drawing/2014/main" val="774559622"/>
                    </a:ext>
                  </a:extLst>
                </a:gridCol>
                <a:gridCol w="3057053">
                  <a:extLst>
                    <a:ext uri="{9D8B030D-6E8A-4147-A177-3AD203B41FA5}">
                      <a16:colId xmlns:a16="http://schemas.microsoft.com/office/drawing/2014/main" val="2107191763"/>
                    </a:ext>
                  </a:extLst>
                </a:gridCol>
                <a:gridCol w="2337867">
                  <a:extLst>
                    <a:ext uri="{9D8B030D-6E8A-4147-A177-3AD203B41FA5}">
                      <a16:colId xmlns:a16="http://schemas.microsoft.com/office/drawing/2014/main" val="328985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Financial Year</a:t>
                      </a:r>
                    </a:p>
                    <a:p>
                      <a:pPr algn="ctr"/>
                      <a:r>
                        <a:rPr lang="en-GB" dirty="0"/>
                        <a:t>(Dec 2015 – Aug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Current Financial Year</a:t>
                      </a:r>
                    </a:p>
                    <a:p>
                      <a:pPr algn="ctr"/>
                      <a:r>
                        <a:rPr lang="en-GB" dirty="0"/>
                        <a:t>(Dec 2016 – Aug 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Percentage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8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$1.35m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$1.36m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+ 1.0%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09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Policies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-66.8%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5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Average Income Per Policy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$1,819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+203.9%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5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Overview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DFF37C-0FF0-4F79-A80E-32F7786DA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462558"/>
              </p:ext>
            </p:extLst>
          </p:nvPr>
        </p:nvGraphicFramePr>
        <p:xfrm>
          <a:off x="1065212" y="1196752"/>
          <a:ext cx="4885184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52533A-9E4A-4232-BCDE-91B4D28F8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572498"/>
              </p:ext>
            </p:extLst>
          </p:nvPr>
        </p:nvGraphicFramePr>
        <p:xfrm>
          <a:off x="6166421" y="1196752"/>
          <a:ext cx="568863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8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Performance Overview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7318A1-A5E0-4316-A397-11162CD6EA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57949"/>
              </p:ext>
            </p:extLst>
          </p:nvPr>
        </p:nvGraphicFramePr>
        <p:xfrm>
          <a:off x="1065212" y="1412776"/>
          <a:ext cx="474116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32422E-D124-40D0-B8F0-166D72335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670495"/>
              </p:ext>
            </p:extLst>
          </p:nvPr>
        </p:nvGraphicFramePr>
        <p:xfrm>
          <a:off x="6238428" y="1412776"/>
          <a:ext cx="475252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28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Performance - Highlights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4789C2F-C9B5-42DE-B9B6-38E863797C71}"/>
              </a:ext>
            </a:extLst>
          </p:cNvPr>
          <p:cNvSpPr txBox="1">
            <a:spLocks/>
          </p:cNvSpPr>
          <p:nvPr/>
        </p:nvSpPr>
        <p:spPr>
          <a:xfrm>
            <a:off x="1065212" y="1484784"/>
            <a:ext cx="10789840" cy="158417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Last Financial Year, Team A sold more policies and generated more income. </a:t>
            </a:r>
          </a:p>
          <a:p>
            <a:r>
              <a:rPr lang="en-US" dirty="0"/>
              <a:t>Current Financial Year, Team B sold slightly more policies and generated more income.</a:t>
            </a:r>
          </a:p>
          <a:p>
            <a:r>
              <a:rPr lang="en-US" dirty="0"/>
              <a:t>Average Income Per Policy Sold overall higher for Team B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D0A688-89F3-45CE-BC07-CED9D7DB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59098"/>
              </p:ext>
            </p:extLst>
          </p:nvPr>
        </p:nvGraphicFramePr>
        <p:xfrm>
          <a:off x="1065212" y="3068960"/>
          <a:ext cx="9925745" cy="300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85149">
                  <a:extLst>
                    <a:ext uri="{9D8B030D-6E8A-4147-A177-3AD203B41FA5}">
                      <a16:colId xmlns:a16="http://schemas.microsoft.com/office/drawing/2014/main" val="3933864201"/>
                    </a:ext>
                  </a:extLst>
                </a:gridCol>
                <a:gridCol w="1985149">
                  <a:extLst>
                    <a:ext uri="{9D8B030D-6E8A-4147-A177-3AD203B41FA5}">
                      <a16:colId xmlns:a16="http://schemas.microsoft.com/office/drawing/2014/main" val="2441229210"/>
                    </a:ext>
                  </a:extLst>
                </a:gridCol>
                <a:gridCol w="1985149">
                  <a:extLst>
                    <a:ext uri="{9D8B030D-6E8A-4147-A177-3AD203B41FA5}">
                      <a16:colId xmlns:a16="http://schemas.microsoft.com/office/drawing/2014/main" val="2079721328"/>
                    </a:ext>
                  </a:extLst>
                </a:gridCol>
                <a:gridCol w="1985149">
                  <a:extLst>
                    <a:ext uri="{9D8B030D-6E8A-4147-A177-3AD203B41FA5}">
                      <a16:colId xmlns:a16="http://schemas.microsoft.com/office/drawing/2014/main" val="2969719133"/>
                    </a:ext>
                  </a:extLst>
                </a:gridCol>
                <a:gridCol w="1985149">
                  <a:extLst>
                    <a:ext uri="{9D8B030D-6E8A-4147-A177-3AD203B41FA5}">
                      <a16:colId xmlns:a16="http://schemas.microsoft.com/office/drawing/2014/main" val="172022268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Financial Year</a:t>
                      </a:r>
                    </a:p>
                    <a:p>
                      <a:pPr algn="ctr"/>
                      <a:r>
                        <a:rPr lang="en-GB" dirty="0"/>
                        <a:t>(Dec 2015 – Aug 2016)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Current Financial Year</a:t>
                      </a:r>
                    </a:p>
                    <a:p>
                      <a:pPr algn="ctr"/>
                      <a:r>
                        <a:rPr lang="en-GB" dirty="0"/>
                        <a:t>(Dec 2016 – Aug 2017)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2516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Team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7894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$774,525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$576,492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$395,086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$969,302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259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Policies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2,125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51231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 Income Per Policy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$4,367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$1,149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$2,387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08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3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3EA798-94B4-4C15-AE2A-7278FFD611B8}"/>
              </a:ext>
            </a:extLst>
          </p:cNvPr>
          <p:cNvSpPr txBox="1">
            <a:spLocks/>
          </p:cNvSpPr>
          <p:nvPr/>
        </p:nvSpPr>
        <p:spPr>
          <a:xfrm>
            <a:off x="1065212" y="533400"/>
            <a:ext cx="8686801" cy="663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Performance - Income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CAC127-F809-46E9-94E0-679000901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234787"/>
              </p:ext>
            </p:extLst>
          </p:nvPr>
        </p:nvGraphicFramePr>
        <p:xfrm>
          <a:off x="5969467" y="1336576"/>
          <a:ext cx="4636994" cy="403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EBBDF30-F7B7-4433-88D9-AD9A120F6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276498"/>
              </p:ext>
            </p:extLst>
          </p:nvPr>
        </p:nvGraphicFramePr>
        <p:xfrm>
          <a:off x="1125860" y="1336576"/>
          <a:ext cx="4536504" cy="403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905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695</TotalTime>
  <Words>1624</Words>
  <Application>Microsoft Office PowerPoint</Application>
  <PresentationFormat>Custom</PresentationFormat>
  <Paragraphs>327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Franklin Gothic Medium</vt:lpstr>
      <vt:lpstr>Business Contrast 16x9</vt:lpstr>
      <vt:lpstr>Company A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Justin</dc:creator>
  <cp:lastModifiedBy>Justin</cp:lastModifiedBy>
  <cp:revision>81</cp:revision>
  <dcterms:created xsi:type="dcterms:W3CDTF">2017-10-16T10:13:49Z</dcterms:created>
  <dcterms:modified xsi:type="dcterms:W3CDTF">2017-11-15T14:35:43Z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