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6" r:id="rId2"/>
    <p:sldMasterId id="2147483654" r:id="rId3"/>
    <p:sldMasterId id="2147483660" r:id="rId4"/>
    <p:sldMasterId id="2147483662" r:id="rId5"/>
  </p:sldMasterIdLst>
  <p:notesMasterIdLst>
    <p:notesMasterId r:id="rId31"/>
  </p:notesMasterIdLst>
  <p:handoutMasterIdLst>
    <p:handoutMasterId r:id="rId32"/>
  </p:handoutMasterIdLst>
  <p:sldIdLst>
    <p:sldId id="276" r:id="rId6"/>
    <p:sldId id="283" r:id="rId7"/>
    <p:sldId id="287" r:id="rId8"/>
    <p:sldId id="308" r:id="rId9"/>
    <p:sldId id="288" r:id="rId10"/>
    <p:sldId id="309" r:id="rId11"/>
    <p:sldId id="310" r:id="rId12"/>
    <p:sldId id="320" r:id="rId13"/>
    <p:sldId id="314" r:id="rId14"/>
    <p:sldId id="311" r:id="rId15"/>
    <p:sldId id="316" r:id="rId16"/>
    <p:sldId id="317" r:id="rId17"/>
    <p:sldId id="319" r:id="rId18"/>
    <p:sldId id="313" r:id="rId19"/>
    <p:sldId id="318" r:id="rId20"/>
    <p:sldId id="302" r:id="rId21"/>
    <p:sldId id="306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2" r:id="rId30"/>
  </p:sldIdLst>
  <p:sldSz cx="9144000" cy="6858000" type="screen4x3"/>
  <p:notesSz cx="6850063" cy="99822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C4C4"/>
    <a:srgbClr val="FEF3B4"/>
    <a:srgbClr val="DCEDC5"/>
    <a:srgbClr val="F5F5FC"/>
    <a:srgbClr val="E0E0E0"/>
    <a:srgbClr val="4E357B"/>
    <a:srgbClr val="7E95C4"/>
    <a:srgbClr val="99D7A8"/>
    <a:srgbClr val="48638A"/>
    <a:srgbClr val="96C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 autoAdjust="0"/>
    <p:restoredTop sz="94977" autoAdjust="0"/>
  </p:normalViewPr>
  <p:slideViewPr>
    <p:cSldViewPr>
      <p:cViewPr>
        <p:scale>
          <a:sx n="100" d="100"/>
          <a:sy n="100" d="100"/>
        </p:scale>
        <p:origin x="-372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26" y="-96"/>
      </p:cViewPr>
      <p:guideLst>
        <p:guide orient="horz" pos="3145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0117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0117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39A9179-39B2-4F3A-A056-FD24EBA9CA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48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0117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9300"/>
            <a:ext cx="4986337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007" y="4741744"/>
            <a:ext cx="5480050" cy="449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0117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02E3DA8-0B9A-407D-91D8-B248563DB9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6098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66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4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7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7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3528" y="3272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문서버전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v1.0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최종 수정일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2014.09.11</a:t>
            </a: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124744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5536" y="324584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무한상사 홈페이지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 화면설계서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문서버전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v1.0</a:t>
            </a:r>
          </a:p>
          <a:p>
            <a:pPr algn="l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최종 수정일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2014.09.11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268760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7139480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주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무한상사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3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428624" y="260648"/>
            <a:ext cx="5800725" cy="7739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9592240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주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무한상사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15"/>
          <p:cNvSpPr/>
          <p:nvPr userDrawn="1"/>
        </p:nvSpPr>
        <p:spPr bwMode="auto">
          <a:xfrm>
            <a:off x="526257" y="5964137"/>
            <a:ext cx="950066" cy="3963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116"/>
          <p:cNvSpPr>
            <a:spLocks noChangeArrowheads="1"/>
          </p:cNvSpPr>
          <p:nvPr userDrawn="1"/>
        </p:nvSpPr>
        <p:spPr bwMode="auto">
          <a:xfrm>
            <a:off x="428625" y="5786438"/>
            <a:ext cx="5800725" cy="71913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460656" y="5795272"/>
            <a:ext cx="4695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(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)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무한상사 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| </a:t>
            </a:r>
            <a:r>
              <a:rPr lang="ko-KR" altLang="en-US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대표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김태호 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| </a:t>
            </a:r>
            <a:r>
              <a:rPr lang="ko-KR" altLang="en-US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사업자등록번호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000-00-00000</a:t>
            </a:r>
          </a:p>
          <a:p>
            <a:pPr>
              <a:lnSpc>
                <a:spcPts val="1200"/>
              </a:lnSpc>
            </a:pP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주소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000</a:t>
            </a:r>
            <a:r>
              <a:rPr kumimoji="1" lang="en-US" altLang="ko-KR" sz="800" b="0" u="none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-000 </a:t>
            </a:r>
            <a:r>
              <a:rPr kumimoji="1" lang="ko-KR" altLang="en-US" sz="800" b="0" u="none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서울시 영등포구 여의도동 문화방송 </a:t>
            </a:r>
            <a:r>
              <a:rPr kumimoji="1" lang="ko-KR" altLang="en-US" sz="800" b="0" u="none" kern="1200" dirty="0" err="1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예능국</a:t>
            </a:r>
            <a:endParaRPr kumimoji="1" lang="en-US" altLang="ko-KR" sz="800" b="0" i="0" u="none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ts val="1200"/>
              </a:lnSpc>
            </a:pPr>
            <a:r>
              <a:rPr kumimoji="1" lang="en-US" altLang="ko-KR" sz="800" b="0" i="0" u="none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de-DE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Tel. 000-000-0000  |  FAX. 000-000-0001</a:t>
            </a:r>
          </a:p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Copyright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©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2014 (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)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무한상사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All rights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reserved</a:t>
            </a:r>
            <a:endParaRPr lang="en-US" altLang="ko-KR" sz="800" b="0" u="none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22" name="모서리가 둥근 직사각형 21"/>
          <p:cNvSpPr/>
          <p:nvPr userDrawn="1"/>
        </p:nvSpPr>
        <p:spPr bwMode="auto">
          <a:xfrm>
            <a:off x="583407" y="434380"/>
            <a:ext cx="1204539" cy="502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49054465"/>
              </p:ext>
            </p:extLst>
          </p:nvPr>
        </p:nvGraphicFramePr>
        <p:xfrm>
          <a:off x="1835692" y="740275"/>
          <a:ext cx="4320483" cy="19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6"/>
                <a:gridCol w="1512168"/>
                <a:gridCol w="1440159"/>
              </a:tblGrid>
              <a:tr h="196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        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ko-KR" altLang="en-US" sz="9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4427075"/>
              </p:ext>
            </p:extLst>
          </p:nvPr>
        </p:nvGraphicFramePr>
        <p:xfrm>
          <a:off x="4761641" y="390228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사이트맵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 userDrawn="1"/>
        </p:nvSpPr>
        <p:spPr bwMode="auto">
          <a:xfrm>
            <a:off x="4888495" y="6308198"/>
            <a:ext cx="216024" cy="1427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0" rIns="18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IMS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0330850"/>
              </p:ext>
            </p:extLst>
          </p:nvPr>
        </p:nvGraphicFramePr>
        <p:xfrm>
          <a:off x="5498996" y="386184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 bwMode="auto">
          <a:xfrm flipV="1">
            <a:off x="1547666" y="1138245"/>
            <a:ext cx="0" cy="4572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 userDrawn="1"/>
        </p:nvSpPr>
        <p:spPr bwMode="auto">
          <a:xfrm>
            <a:off x="428624" y="260648"/>
            <a:ext cx="5800725" cy="7739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 userDrawn="1"/>
        </p:nvSpPr>
        <p:spPr bwMode="auto">
          <a:xfrm>
            <a:off x="526257" y="5964137"/>
            <a:ext cx="950066" cy="3963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116"/>
          <p:cNvSpPr>
            <a:spLocks noChangeArrowheads="1"/>
          </p:cNvSpPr>
          <p:nvPr userDrawn="1"/>
        </p:nvSpPr>
        <p:spPr bwMode="auto">
          <a:xfrm>
            <a:off x="428625" y="5786438"/>
            <a:ext cx="5800725" cy="71913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 userDrawn="1"/>
        </p:nvSpPr>
        <p:spPr bwMode="auto">
          <a:xfrm>
            <a:off x="583407" y="434380"/>
            <a:ext cx="1204539" cy="502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 userDrawn="1"/>
        </p:nvSpPr>
        <p:spPr bwMode="auto">
          <a:xfrm>
            <a:off x="4888495" y="6308198"/>
            <a:ext cx="216024" cy="1427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0" rIns="18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IMS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45752159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주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무한상사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Rectangle 106"/>
          <p:cNvSpPr>
            <a:spLocks noChangeArrowheads="1"/>
          </p:cNvSpPr>
          <p:nvPr userDrawn="1"/>
        </p:nvSpPr>
        <p:spPr bwMode="auto">
          <a:xfrm>
            <a:off x="1460656" y="5795272"/>
            <a:ext cx="4695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(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)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무한상사 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| </a:t>
            </a:r>
            <a:r>
              <a:rPr lang="ko-KR" altLang="en-US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대표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김태호 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| </a:t>
            </a:r>
            <a:r>
              <a:rPr lang="ko-KR" altLang="en-US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사업자등록번호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000-00-00000</a:t>
            </a:r>
          </a:p>
          <a:p>
            <a:pPr>
              <a:lnSpc>
                <a:spcPts val="1200"/>
              </a:lnSpc>
            </a:pP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주소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000</a:t>
            </a:r>
            <a:r>
              <a:rPr kumimoji="1" lang="en-US" altLang="ko-KR" sz="800" b="0" u="none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-000 </a:t>
            </a:r>
            <a:r>
              <a:rPr kumimoji="1" lang="ko-KR" altLang="en-US" sz="800" b="0" u="none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서울시 영등포구 여의도동 문화방송 </a:t>
            </a:r>
            <a:r>
              <a:rPr kumimoji="1" lang="ko-KR" altLang="en-US" sz="800" b="0" u="none" kern="1200" dirty="0" err="1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예능국</a:t>
            </a:r>
            <a:endParaRPr kumimoji="1" lang="en-US" altLang="ko-KR" sz="800" b="0" i="0" u="none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ts val="1200"/>
              </a:lnSpc>
            </a:pPr>
            <a:r>
              <a:rPr kumimoji="1" lang="en-US" altLang="ko-KR" sz="800" b="0" i="0" u="none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de-DE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Tel. 000-000-0000  |  FAX. 000-000-0001</a:t>
            </a:r>
          </a:p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Copyright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©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2014 (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)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무한상사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All rights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reserved</a:t>
            </a:r>
            <a:endParaRPr lang="en-US" altLang="ko-KR" sz="800" b="0" u="none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37599633"/>
              </p:ext>
            </p:extLst>
          </p:nvPr>
        </p:nvGraphicFramePr>
        <p:xfrm>
          <a:off x="4761641" y="390228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사이트맵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24139"/>
              </p:ext>
            </p:extLst>
          </p:nvPr>
        </p:nvGraphicFramePr>
        <p:xfrm>
          <a:off x="5498996" y="386184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78153705"/>
              </p:ext>
            </p:extLst>
          </p:nvPr>
        </p:nvGraphicFramePr>
        <p:xfrm>
          <a:off x="1835692" y="740275"/>
          <a:ext cx="4320483" cy="19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6"/>
                <a:gridCol w="1512168"/>
                <a:gridCol w="1440159"/>
              </a:tblGrid>
              <a:tr h="196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        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ko-KR" altLang="en-US" sz="9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6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5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gif"/><Relationship Id="rId5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09289"/>
              </p:ext>
            </p:extLst>
          </p:nvPr>
        </p:nvGraphicFramePr>
        <p:xfrm>
          <a:off x="5364088" y="4005064"/>
          <a:ext cx="3286124" cy="2428874"/>
        </p:xfrm>
        <a:graphic>
          <a:graphicData uri="http://schemas.openxmlformats.org/drawingml/2006/table">
            <a:tbl>
              <a:tblPr firstRow="1" bandRow="1"/>
              <a:tblGrid>
                <a:gridCol w="693839"/>
                <a:gridCol w="949223"/>
                <a:gridCol w="706959"/>
                <a:gridCol w="936103"/>
              </a:tblGrid>
              <a:tr h="2858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기획 검수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2014.09.11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유재석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416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하기와 같이 검수하였으므로 본 문서를 기준으로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제작하겠습니다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  / 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48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제작그룹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836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2361654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PROTECTOR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홈페이지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사용자 화면설계서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1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8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31278"/>
              </p:ext>
            </p:extLst>
          </p:nvPr>
        </p:nvGraphicFramePr>
        <p:xfrm>
          <a:off x="6588224" y="1645876"/>
          <a:ext cx="2376264" cy="40199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글을 작성할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체크박스가 기본으로 선택되어있습니다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수정과 확인에 필요합니다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입력하지 않았을 경우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작성이 완료되지 않습니다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스팸게시물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방지코드를 입력하는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작성을 완료합니다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취소 하고 목록으로 돌아갑니다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0684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685131" y="54173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93348"/>
              </p:ext>
            </p:extLst>
          </p:nvPr>
        </p:nvGraphicFramePr>
        <p:xfrm>
          <a:off x="6588224" y="1645876"/>
          <a:ext cx="2376264" cy="40199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글을 작성할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체크박스가 기본으로 선택되어있습니다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수정과 확인에 필요합니다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입력하지 않았을 경우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작성이 완료되지 않습니다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스팸게시물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방지코드를 입력하는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작성을 완료합니다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취소 하고 목록으로 돌아갑니다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67601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4411"/>
              </p:ext>
            </p:extLst>
          </p:nvPr>
        </p:nvGraphicFramePr>
        <p:xfrm>
          <a:off x="1680968" y="1914037"/>
          <a:ext cx="4527694" cy="266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54"/>
                <a:gridCol w="3952440"/>
              </a:tblGrid>
              <a:tr h="323897">
                <a:tc gridSpan="2"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 gridSpan="2">
                  <a:txBody>
                    <a:bodyPr/>
                    <a:lstStyle/>
                    <a:p>
                      <a:pPr algn="r"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  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 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100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2298159" y="2657374"/>
            <a:ext cx="392115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293728" y="2850545"/>
            <a:ext cx="3925589" cy="1381915"/>
            <a:chOff x="2313643" y="3377752"/>
            <a:chExt cx="3925589" cy="1381915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643" y="3377752"/>
              <a:ext cx="3925589" cy="187240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4" y="4419528"/>
              <a:ext cx="3914808" cy="337373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 bwMode="auto">
            <a:xfrm>
              <a:off x="2324423" y="3377753"/>
              <a:ext cx="3914809" cy="138191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298160" y="4273018"/>
            <a:ext cx="1888446" cy="133200"/>
            <a:chOff x="1475656" y="3611543"/>
            <a:chExt cx="2137999" cy="150802"/>
          </a:xfrm>
        </p:grpSpPr>
        <p:sp>
          <p:nvSpPr>
            <p:cNvPr id="122" name="직사각형 121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298160" y="4427799"/>
            <a:ext cx="1888446" cy="133200"/>
            <a:chOff x="1475656" y="3611543"/>
            <a:chExt cx="2137999" cy="150802"/>
          </a:xfrm>
        </p:grpSpPr>
        <p:sp>
          <p:nvSpPr>
            <p:cNvPr id="125" name="직사각형 124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2298159" y="246218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3485307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94313" y="4475874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4656321" y="54527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1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16750"/>
              </p:ext>
            </p:extLst>
          </p:nvPr>
        </p:nvGraphicFramePr>
        <p:xfrm>
          <a:off x="6588224" y="1645876"/>
          <a:ext cx="2376264" cy="40199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글을 작성할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체크박스가 기본으로 선택되어있습니다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수정과 확인에 필요합니다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입력하지 않았을 경우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작성이 완료되지 않습니다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스팸게시물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방지코드를 입력하는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작성을 완료합니다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취소 하고 목록으로 돌아갑니다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89428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1979712" y="227687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1972236" y="408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36116"/>
              </p:ext>
            </p:extLst>
          </p:nvPr>
        </p:nvGraphicFramePr>
        <p:xfrm>
          <a:off x="6588224" y="1645876"/>
          <a:ext cx="2376264" cy="17644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의료기록을 클릭했을 때 나타나는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로그인 창이 뜨게 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수정할 수 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알림 설정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6284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95164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</a:rPr>
                        <a:t>님의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알림 설정</a:t>
                      </a: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약목록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시간설정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kumimoji="1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00983"/>
              </p:ext>
            </p:extLst>
          </p:nvPr>
        </p:nvGraphicFramePr>
        <p:xfrm>
          <a:off x="6588224" y="1645876"/>
          <a:ext cx="2376264" cy="93312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정보수정을 위한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로그인창입니다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알림 설정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99517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587459" y="2528755"/>
            <a:ext cx="4497595" cy="176419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3059832" y="2680783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47784" y="3122748"/>
            <a:ext cx="110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LOGIN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322" y="3286517"/>
            <a:ext cx="106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PASSWORD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3568" y="29273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52617" y="2941285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052617" y="3288976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276753" y="2941285"/>
            <a:ext cx="648072" cy="5914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</a:t>
            </a:r>
            <a:r>
              <a: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8521" y="3754851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 수정을 위한 로그인 화면입니다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2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47589"/>
              </p:ext>
            </p:extLst>
          </p:nvPr>
        </p:nvGraphicFramePr>
        <p:xfrm>
          <a:off x="6588224" y="1645876"/>
          <a:ext cx="2376264" cy="16120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로그인하였을 때 정보 수정할 수 있는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의료기록을 클릭했을 때 나타나는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다한 후에 수정완료 버튼을 클릭합니다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알림 설정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3693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60635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kern="1200" dirty="0" smtClean="0">
                          <a:solidFill>
                            <a:schemeClr val="tx1"/>
                          </a:solidFill>
                        </a:rPr>
                        <a:t>님의 약 알림</a:t>
                      </a:r>
                      <a:r>
                        <a:rPr kumimoji="1"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시간 </a:t>
                      </a:r>
                      <a:endParaRPr kumimoji="1"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약목록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 설정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            분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/>
                    </a:p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 완료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717925" y="2564904"/>
            <a:ext cx="26989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81666" y="2564904"/>
            <a:ext cx="702102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74194" y="2564904"/>
            <a:ext cx="26989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5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06231"/>
              </p:ext>
            </p:extLst>
          </p:nvPr>
        </p:nvGraphicFramePr>
        <p:xfrm>
          <a:off x="6588224" y="1645876"/>
          <a:ext cx="2376264" cy="40199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글을 작성할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체크박스가 기본으로 선택되어있습니다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수정과 확인에 필요합니다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입력하지 않았을 경우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작성이 완료되지 않습니다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스팸게시물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방지코드를 입력하는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작성을 완료합니다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취소 하고 목록으로 돌아갑니다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88990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39030"/>
              </p:ext>
            </p:extLst>
          </p:nvPr>
        </p:nvGraphicFramePr>
        <p:xfrm>
          <a:off x="1658979" y="1494310"/>
          <a:ext cx="4527694" cy="40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54"/>
                <a:gridCol w="3952440"/>
              </a:tblGrid>
              <a:tr h="323897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수집ㆍ이용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등에 대한 동의</a:t>
                      </a:r>
                      <a:endParaRPr kumimoji="1" lang="ko-KR" altLang="en-US" sz="750" b="1" kern="120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310">
                <a:tc gridSpan="2"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 gridSpan="2">
                  <a:txBody>
                    <a:bodyPr/>
                    <a:lstStyle/>
                    <a:p>
                      <a:pPr algn="r" latinLnBrk="1"/>
                      <a:r>
                        <a:rPr kumimoji="1" lang="ko-KR" altLang="en-US" sz="7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동의함     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동의안함</a:t>
                      </a:r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  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 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100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선택하시면 </a:t>
                      </a:r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비밀글로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수정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시와 확인 시 필요합니다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좌측의 숫자를 입력하세요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4775131" y="54819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163340" y="2658136"/>
            <a:ext cx="72008" cy="72008"/>
            <a:chOff x="2055912" y="1922252"/>
            <a:chExt cx="72008" cy="72008"/>
          </a:xfrm>
        </p:grpSpPr>
        <p:sp>
          <p:nvSpPr>
            <p:cNvPr id="105" name="타원 104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622147" y="2658136"/>
            <a:ext cx="72008" cy="72008"/>
            <a:chOff x="2055912" y="1922252"/>
            <a:chExt cx="72008" cy="72008"/>
          </a:xfrm>
        </p:grpSpPr>
        <p:sp>
          <p:nvSpPr>
            <p:cNvPr id="108" name="타원 107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0" name="직사각형 109"/>
          <p:cNvSpPr/>
          <p:nvPr/>
        </p:nvSpPr>
        <p:spPr bwMode="auto">
          <a:xfrm>
            <a:off x="1748169" y="1757360"/>
            <a:ext cx="4438503" cy="793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056181" y="1757360"/>
            <a:ext cx="130491" cy="793894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2265513" y="3001159"/>
            <a:ext cx="392115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261082" y="3194330"/>
            <a:ext cx="3925589" cy="1381915"/>
            <a:chOff x="2313643" y="3377752"/>
            <a:chExt cx="3925589" cy="1381915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643" y="3377752"/>
              <a:ext cx="3925589" cy="187240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4" y="4419528"/>
              <a:ext cx="3914808" cy="337373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 bwMode="auto">
            <a:xfrm>
              <a:off x="2324423" y="3377753"/>
              <a:ext cx="3914809" cy="138191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265514" y="4616803"/>
            <a:ext cx="1888446" cy="133200"/>
            <a:chOff x="1475656" y="3611543"/>
            <a:chExt cx="2137999" cy="150802"/>
          </a:xfrm>
        </p:grpSpPr>
        <p:sp>
          <p:nvSpPr>
            <p:cNvPr id="122" name="직사각형 121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265514" y="4771584"/>
            <a:ext cx="1888446" cy="133200"/>
            <a:chOff x="1475656" y="3611543"/>
            <a:chExt cx="2137999" cy="150802"/>
          </a:xfrm>
        </p:grpSpPr>
        <p:sp>
          <p:nvSpPr>
            <p:cNvPr id="125" name="직사각형 124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 bwMode="auto">
          <a:xfrm>
            <a:off x="2265513" y="5150125"/>
            <a:ext cx="616792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1564399" y="51033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265513" y="2805968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273363" y="4987637"/>
            <a:ext cx="64800" cy="64800"/>
            <a:chOff x="4139952" y="2769580"/>
            <a:chExt cx="64800" cy="64800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1568256" y="4904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749949" y="5340985"/>
            <a:ext cx="391384" cy="1332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4623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273363" y="5340985"/>
            <a:ext cx="391384" cy="133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Oval 12"/>
          <p:cNvSpPr>
            <a:spLocks noChangeArrowheads="1"/>
          </p:cNvSpPr>
          <p:nvPr/>
        </p:nvSpPr>
        <p:spPr bwMode="auto">
          <a:xfrm>
            <a:off x="1564399" y="53019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5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41818"/>
              </p:ext>
            </p:extLst>
          </p:nvPr>
        </p:nvGraphicFramePr>
        <p:xfrm>
          <a:off x="6588224" y="1645876"/>
          <a:ext cx="2376264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화면에서 글쓰기의 파일 첨부에 관한 부가설명입니다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파일첨부 메뉴하단에 위치한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[+]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클릭하면 첨부슬롯이 하나 더 늘어납니다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슬롯이 하나씩 줄어듭니다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줄어든 슬롯에 파일이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첨부되있을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삭제됩니다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슬롯이 하나 남아있을 때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클릭하면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이상 삭제 할 수 없습니다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알림창과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함께 더 삭제되지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29727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64476"/>
              </p:ext>
            </p:extLst>
          </p:nvPr>
        </p:nvGraphicFramePr>
        <p:xfrm>
          <a:off x="1652865" y="1503835"/>
          <a:ext cx="4527694" cy="416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54"/>
                <a:gridCol w="3952440"/>
              </a:tblGrid>
              <a:tr h="323897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수집ㆍ이용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등에 대한 동의</a:t>
                      </a:r>
                      <a:endParaRPr kumimoji="1" lang="ko-KR" altLang="en-US" sz="750" b="1" kern="120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310">
                <a:tc gridSpan="2"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 gridSpan="2">
                  <a:txBody>
                    <a:bodyPr/>
                    <a:lstStyle/>
                    <a:p>
                      <a:pPr algn="r" latinLnBrk="1"/>
                      <a:r>
                        <a:rPr kumimoji="1" lang="ko-KR" altLang="en-US" sz="7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동의함     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동의안함</a:t>
                      </a:r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  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 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100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선택하시면 </a:t>
                      </a:r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비밀글로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수정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시와 확인 시 필요합니다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직사각형 157"/>
          <p:cNvSpPr/>
          <p:nvPr/>
        </p:nvSpPr>
        <p:spPr bwMode="auto">
          <a:xfrm>
            <a:off x="1742055" y="1766885"/>
            <a:ext cx="4438503" cy="793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50067" y="1766885"/>
            <a:ext cx="130491" cy="793894"/>
            <a:chOff x="4139952" y="3611543"/>
            <a:chExt cx="130491" cy="793894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64" name="직사각형 163"/>
          <p:cNvSpPr/>
          <p:nvPr/>
        </p:nvSpPr>
        <p:spPr bwMode="auto">
          <a:xfrm>
            <a:off x="2259399" y="3010684"/>
            <a:ext cx="392115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2254968" y="3203855"/>
            <a:ext cx="3925589" cy="1381915"/>
            <a:chOff x="2313643" y="3377752"/>
            <a:chExt cx="3925589" cy="1381915"/>
          </a:xfrm>
        </p:grpSpPr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643" y="3377752"/>
              <a:ext cx="3925589" cy="187240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4" y="4419528"/>
              <a:ext cx="3914808" cy="337373"/>
            </a:xfrm>
            <a:prstGeom prst="rect">
              <a:avLst/>
            </a:prstGeom>
          </p:spPr>
        </p:pic>
        <p:sp>
          <p:nvSpPr>
            <p:cNvPr id="168" name="직사각형 167"/>
            <p:cNvSpPr/>
            <p:nvPr/>
          </p:nvSpPr>
          <p:spPr bwMode="auto">
            <a:xfrm>
              <a:off x="2324423" y="3377753"/>
              <a:ext cx="3914809" cy="138191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2259400" y="4626328"/>
            <a:ext cx="1888446" cy="133200"/>
            <a:chOff x="1475656" y="3611543"/>
            <a:chExt cx="2137999" cy="150802"/>
          </a:xfrm>
        </p:grpSpPr>
        <p:sp>
          <p:nvSpPr>
            <p:cNvPr id="170" name="직사각형 169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259400" y="4781109"/>
            <a:ext cx="1888446" cy="133200"/>
            <a:chOff x="1475656" y="3611543"/>
            <a:chExt cx="2137999" cy="150802"/>
          </a:xfrm>
        </p:grpSpPr>
        <p:sp>
          <p:nvSpPr>
            <p:cNvPr id="173" name="직사각형 172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5" name="직사각형 174"/>
          <p:cNvSpPr/>
          <p:nvPr/>
        </p:nvSpPr>
        <p:spPr bwMode="auto">
          <a:xfrm>
            <a:off x="2259399" y="281549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855553" y="5039434"/>
            <a:ext cx="152400" cy="64800"/>
            <a:chOff x="1895183" y="4797152"/>
            <a:chExt cx="152400" cy="64800"/>
          </a:xfrm>
        </p:grpSpPr>
        <p:sp>
          <p:nvSpPr>
            <p:cNvPr id="177" name="직사각형 176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4518" y="5050615"/>
            <a:ext cx="132308" cy="2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" name="TextBox 179"/>
          <p:cNvSpPr txBox="1"/>
          <p:nvPr/>
        </p:nvSpPr>
        <p:spPr>
          <a:xfrm rot="970640">
            <a:off x="1314708" y="5055466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Oval 12"/>
          <p:cNvSpPr>
            <a:spLocks noChangeArrowheads="1"/>
          </p:cNvSpPr>
          <p:nvPr/>
        </p:nvSpPr>
        <p:spPr bwMode="auto">
          <a:xfrm>
            <a:off x="1388952" y="441590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20771695">
            <a:off x="1462800" y="5314917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4194873" y="4946819"/>
            <a:ext cx="72008" cy="141242"/>
            <a:chOff x="4247964" y="5044862"/>
            <a:chExt cx="72008" cy="141242"/>
          </a:xfrm>
        </p:grpSpPr>
        <p:cxnSp>
          <p:nvCxnSpPr>
            <p:cNvPr id="185" name="직선 연결선 184"/>
            <p:cNvCxnSpPr/>
            <p:nvPr/>
          </p:nvCxnSpPr>
          <p:spPr bwMode="auto">
            <a:xfrm>
              <a:off x="4247964" y="51175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V="1">
              <a:off x="4247964" y="50448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4247964" y="51479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8" name="그룹 187"/>
          <p:cNvGrpSpPr/>
          <p:nvPr/>
        </p:nvGrpSpPr>
        <p:grpSpPr>
          <a:xfrm>
            <a:off x="4194873" y="5110921"/>
            <a:ext cx="72008" cy="141242"/>
            <a:chOff x="4400364" y="5197262"/>
            <a:chExt cx="72008" cy="141242"/>
          </a:xfrm>
        </p:grpSpPr>
        <p:cxnSp>
          <p:nvCxnSpPr>
            <p:cNvPr id="189" name="직선 연결선 188"/>
            <p:cNvCxnSpPr/>
            <p:nvPr/>
          </p:nvCxnSpPr>
          <p:spPr bwMode="auto">
            <a:xfrm>
              <a:off x="4400364" y="52699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 flipV="1">
              <a:off x="4400364" y="51972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4400364" y="53003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2" name="그룹 191"/>
          <p:cNvGrpSpPr/>
          <p:nvPr/>
        </p:nvGrpSpPr>
        <p:grpSpPr>
          <a:xfrm rot="10800000">
            <a:off x="2150693" y="4960283"/>
            <a:ext cx="72008" cy="141242"/>
            <a:chOff x="4400364" y="5197262"/>
            <a:chExt cx="72008" cy="141242"/>
          </a:xfrm>
        </p:grpSpPr>
        <p:cxnSp>
          <p:nvCxnSpPr>
            <p:cNvPr id="193" name="직선 연결선 192"/>
            <p:cNvCxnSpPr/>
            <p:nvPr/>
          </p:nvCxnSpPr>
          <p:spPr bwMode="auto">
            <a:xfrm>
              <a:off x="4400364" y="52699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4400364" y="51972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4400364" y="53003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6" name="그룹 195"/>
          <p:cNvGrpSpPr/>
          <p:nvPr/>
        </p:nvGrpSpPr>
        <p:grpSpPr>
          <a:xfrm rot="10800000">
            <a:off x="2150693" y="5112683"/>
            <a:ext cx="72008" cy="141242"/>
            <a:chOff x="4400364" y="5197262"/>
            <a:chExt cx="72008" cy="141242"/>
          </a:xfrm>
        </p:grpSpPr>
        <p:cxnSp>
          <p:nvCxnSpPr>
            <p:cNvPr id="197" name="직선 연결선 196"/>
            <p:cNvCxnSpPr/>
            <p:nvPr/>
          </p:nvCxnSpPr>
          <p:spPr bwMode="auto">
            <a:xfrm>
              <a:off x="4400364" y="52699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4400364" y="51972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>
              <a:off x="4400364" y="53003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0" name="직사각형 199"/>
          <p:cNvSpPr/>
          <p:nvPr/>
        </p:nvSpPr>
        <p:spPr>
          <a:xfrm>
            <a:off x="2249186" y="4954861"/>
            <a:ext cx="1893866" cy="133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3659470" y="4954861"/>
            <a:ext cx="488378" cy="133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  <a:r>
              <a:rPr lang="en-US" altLang="ko-KR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249186" y="5109642"/>
            <a:ext cx="1893866" cy="133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659470" y="5109642"/>
            <a:ext cx="488378" cy="133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  <a:r>
              <a:rPr lang="en-US" altLang="ko-KR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2259399" y="5493758"/>
            <a:ext cx="616792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67249" y="5331270"/>
            <a:ext cx="64800" cy="64800"/>
            <a:chOff x="4139952" y="2769580"/>
            <a:chExt cx="64800" cy="64800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63340" y="2658136"/>
            <a:ext cx="72008" cy="72008"/>
            <a:chOff x="2055912" y="1922252"/>
            <a:chExt cx="72008" cy="72008"/>
          </a:xfrm>
        </p:grpSpPr>
        <p:sp>
          <p:nvSpPr>
            <p:cNvPr id="67" name="타원 66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22147" y="2658136"/>
            <a:ext cx="72008" cy="72008"/>
            <a:chOff x="2055912" y="1922252"/>
            <a:chExt cx="72008" cy="72008"/>
          </a:xfrm>
        </p:grpSpPr>
        <p:sp>
          <p:nvSpPr>
            <p:cNvPr id="70" name="타원 69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1" name="모서리가 둥근 직사각형 180"/>
          <p:cNvSpPr/>
          <p:nvPr/>
        </p:nvSpPr>
        <p:spPr bwMode="auto">
          <a:xfrm>
            <a:off x="1430612" y="4429153"/>
            <a:ext cx="3024336" cy="114569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0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36883"/>
              </p:ext>
            </p:extLst>
          </p:nvPr>
        </p:nvGraphicFramePr>
        <p:xfrm>
          <a:off x="6588224" y="1645877"/>
          <a:ext cx="2376264" cy="2561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196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게시판입니다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목록보기는 모든 대상이 가능합니다</a:t>
                      </a:r>
                      <a:r>
                        <a:rPr lang="en-US" altLang="ko-KR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내용보기는 모든 대상이 가능합니다</a:t>
                      </a:r>
                      <a:r>
                        <a:rPr lang="en-US" altLang="ko-KR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쓰기는 모든 대상이 가능합니다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게시물을 작성합니다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검색하여 나온 화면포맷은 현재와 동일 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24284"/>
              </p:ext>
            </p:extLst>
          </p:nvPr>
        </p:nvGraphicFramePr>
        <p:xfrm>
          <a:off x="1691680" y="1700808"/>
          <a:ext cx="4536503" cy="2414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8032"/>
                <a:gridCol w="2016224"/>
                <a:gridCol w="1080120"/>
                <a:gridCol w="720282"/>
                <a:gridCol w="431845"/>
              </a:tblGrid>
              <a:tr h="1758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이용방법입니다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2012.05.03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일정이 잡혔는데요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15:40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드립니다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.(1)</a:t>
                      </a:r>
                      <a:endParaRPr lang="en-US" altLang="ko-KR" sz="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2014.01.09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랑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같을 경우에는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...(2)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황장방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2013.12.15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2013.12.03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사항에 대해서 질문합니다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이박김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2013.10.15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2013.10.05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관련해서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질문드려요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강이박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2013.10.05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19969" y="4311283"/>
            <a:ext cx="3279924" cy="539690"/>
            <a:chOff x="304395" y="4221088"/>
            <a:chExt cx="3279924" cy="539690"/>
          </a:xfrm>
        </p:grpSpPr>
        <p:grpSp>
          <p:nvGrpSpPr>
            <p:cNvPr id="48" name="그룹 47"/>
            <p:cNvGrpSpPr/>
            <p:nvPr/>
          </p:nvGrpSpPr>
          <p:grpSpPr>
            <a:xfrm>
              <a:off x="833402" y="4221088"/>
              <a:ext cx="2221910" cy="176458"/>
              <a:chOff x="2608959" y="4842034"/>
              <a:chExt cx="2221910" cy="17645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835076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61193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287310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513427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739544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965661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191778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417895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608959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&lt;</a:t>
                </a:r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4008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&gt;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04395" y="4563310"/>
              <a:ext cx="3279924" cy="197468"/>
              <a:chOff x="304395" y="4563310"/>
              <a:chExt cx="3279924" cy="19746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168444" y="4563310"/>
                <a:ext cx="1807591" cy="1974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041642" y="4563310"/>
                <a:ext cx="542677" cy="1974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</a:t>
                </a: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304395" y="4563310"/>
                <a:ext cx="798442" cy="197468"/>
                <a:chOff x="304395" y="4563310"/>
                <a:chExt cx="798442" cy="19746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304395" y="4563310"/>
                  <a:ext cx="798441" cy="1974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+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내용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909993" y="4564079"/>
                  <a:ext cx="192844" cy="19669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7" y="2272685"/>
            <a:ext cx="247650" cy="123825"/>
          </a:xfrm>
          <a:prstGeom prst="rect">
            <a:avLst/>
          </a:prstGeom>
        </p:spPr>
      </p:pic>
      <p:pic>
        <p:nvPicPr>
          <p:cNvPr id="77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12" y="3104405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11" y="3652068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8" y="2530996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8" y="3081660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8" y="3632324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inpiad\Documents\백인학\기타소스등\이미지\자물쇠(비공개)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3" y="2827337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inpiad\Documents\백인학\기타소스등\이미지\자물쇠(비공개)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03" y="3103766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inpiad\Documents\백인학\기타소스등\이미지\자물쇠(비공개)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27" y="3933056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87" y="2541741"/>
            <a:ext cx="247650" cy="1238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599893" y="4178435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5509893" y="41490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325681" y="4862867"/>
            <a:ext cx="798441" cy="530210"/>
            <a:chOff x="2325681" y="5294915"/>
            <a:chExt cx="798441" cy="530210"/>
          </a:xfrm>
        </p:grpSpPr>
        <p:sp>
          <p:nvSpPr>
            <p:cNvPr id="59" name="직사각형 58"/>
            <p:cNvSpPr/>
            <p:nvPr/>
          </p:nvSpPr>
          <p:spPr>
            <a:xfrm>
              <a:off x="2325681" y="5294915"/>
              <a:ext cx="792730" cy="530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l">
                <a:lnSpc>
                  <a:spcPct val="150000"/>
                </a:lnSpc>
              </a:pPr>
              <a:endParaRPr lang="en-US" altLang="ko-KR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endParaRPr lang="ko-KR" altLang="en-US" sz="8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25681" y="5294915"/>
              <a:ext cx="798441" cy="193339"/>
            </a:xfrm>
            <a:prstGeom prst="rect">
              <a:avLst/>
            </a:prstGeom>
            <a:solidFill>
              <a:srgbClr val="5B9D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ko-KR" altLang="en-US" sz="8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325681" y="5294915"/>
              <a:ext cx="792730" cy="5302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endPara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</a:t>
              </a: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8" y="1981628"/>
            <a:ext cx="255930" cy="15166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6751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2148694" y="441561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16903" y="4487741"/>
            <a:ext cx="991426" cy="11369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694" y="1556792"/>
            <a:ext cx="4878513" cy="4176464"/>
          </a:xfrm>
          <a:prstGeom prst="roundRect">
            <a:avLst>
              <a:gd name="adj" fmla="val 2879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503688" y="154677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35229"/>
              </p:ext>
            </p:extLst>
          </p:nvPr>
        </p:nvGraphicFramePr>
        <p:xfrm>
          <a:off x="6588224" y="1645878"/>
          <a:ext cx="2376264" cy="19520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438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게시물 중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해당 게시물의 보기 화면으로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글은 </a:t>
            </a:r>
            <a:r>
              <a:rPr kumimoji="1" lang="ko-KR" altLang="en-US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글을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10" name="직사각형 9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965502" y="2761459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875502" y="26714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3440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5834"/>
              </p:ext>
            </p:extLst>
          </p:nvPr>
        </p:nvGraphicFramePr>
        <p:xfrm>
          <a:off x="323528" y="1384895"/>
          <a:ext cx="8399463" cy="4924425"/>
        </p:xfrm>
        <a:graphic>
          <a:graphicData uri="http://schemas.openxmlformats.org/drawingml/2006/table">
            <a:tbl>
              <a:tblPr/>
              <a:tblGrid>
                <a:gridCol w="1010507"/>
                <a:gridCol w="813189"/>
                <a:gridCol w="3932904"/>
                <a:gridCol w="1491842"/>
                <a:gridCol w="1151021"/>
              </a:tblGrid>
              <a:tr h="23471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개정이력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개정페이지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2014.09.11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2014.09.15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세부사항 작성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2014.09.19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수정내역 반영</a:t>
                      </a: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102" marR="86102" marT="43055" marB="4305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93252"/>
              </p:ext>
            </p:extLst>
          </p:nvPr>
        </p:nvGraphicFramePr>
        <p:xfrm>
          <a:off x="6588224" y="1645878"/>
          <a:ext cx="2376264" cy="47781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438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800" b="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하나를 클릭하여 올바른 비밀번호를 입력하였을 때 나타나는 화면입니다</a:t>
                      </a:r>
                      <a:r>
                        <a:rPr lang="en-US" altLang="ko-KR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기본포맷입니다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기준으로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기준으로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수정합니다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1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비밀번호 입력화면으로 이동 합니다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수정화면의 양식은 쓰기 화면과 동일합니다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삭제화면으로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해당글의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.(※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본인이 작성한 글과 그 </a:t>
                      </a:r>
                      <a:r>
                        <a:rPr lang="ko-KR" altLang="en-US" sz="8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답변글에만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답변글을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작성할 수 있으며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해당되지 않을 경우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본인이 작성한 글과 그 </a:t>
                      </a:r>
                      <a:r>
                        <a:rPr lang="ko-KR" altLang="en-US" sz="10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답변글에만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답변할 수 있습니다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.]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문구와 함께 진행되지 않습니다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답변글의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양식은 쓰기화면과 동일합니다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3914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1935211" y="2665422"/>
            <a:ext cx="3991750" cy="1018127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8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영역</a:t>
            </a:r>
            <a:endParaRPr lang="ko-KR" altLang="en-US" sz="8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615460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755206" y="5405636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09202" y="5405635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1734842" y="5336467"/>
            <a:ext cx="4392488" cy="360040"/>
            <a:chOff x="1806849" y="4869160"/>
            <a:chExt cx="4392488" cy="360040"/>
          </a:xfrm>
        </p:grpSpPr>
        <p:cxnSp>
          <p:nvCxnSpPr>
            <p:cNvPr id="161" name="직선 연결선 160"/>
            <p:cNvCxnSpPr/>
            <p:nvPr/>
          </p:nvCxnSpPr>
          <p:spPr>
            <a:xfrm>
              <a:off x="1806849" y="4869160"/>
              <a:ext cx="43924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1806849" y="5229200"/>
              <a:ext cx="43924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36386"/>
              </p:ext>
            </p:extLst>
          </p:nvPr>
        </p:nvGraphicFramePr>
        <p:xfrm>
          <a:off x="1722960" y="1737917"/>
          <a:ext cx="4404370" cy="49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18000" marB="18000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9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           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14.04.05 15:30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r>
                        <a:rPr lang="en-US" altLang="ko-KR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60</a:t>
                      </a:r>
                      <a:r>
                        <a:rPr lang="en-US" altLang="ko-KR" sz="800" strike="noStrike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|  </a:t>
                      </a:r>
                      <a:r>
                        <a:rPr lang="ko-KR" altLang="en-US" sz="800" b="1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(442KB)</a:t>
                      </a:r>
                      <a:endParaRPr lang="ko-KR" altLang="en-US" sz="80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27871"/>
              </p:ext>
            </p:extLst>
          </p:nvPr>
        </p:nvGraphicFramePr>
        <p:xfrm>
          <a:off x="4309322" y="2199273"/>
          <a:ext cx="1753192" cy="31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5"/>
                <a:gridCol w="1036877"/>
                <a:gridCol w="499100"/>
              </a:tblGrid>
              <a:tr h="312802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연구목록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xls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첨부문서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hwp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230KB 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212KB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72000" marT="1800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5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73" y="2261494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4" y="2375795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직사각형 166"/>
          <p:cNvSpPr/>
          <p:nvPr/>
        </p:nvSpPr>
        <p:spPr>
          <a:xfrm>
            <a:off x="3923240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59147"/>
              </p:ext>
            </p:extLst>
          </p:nvPr>
        </p:nvGraphicFramePr>
        <p:xfrm>
          <a:off x="1734842" y="3817550"/>
          <a:ext cx="4404370" cy="74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                           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12-12-06</a:t>
                      </a:r>
                      <a:r>
                        <a:rPr lang="en-US" altLang="ko-KR" sz="750" b="1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20:30                                              </a:t>
                      </a:r>
                      <a:r>
                        <a:rPr lang="en-US" altLang="ko-KR" sz="750" b="0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162.***.122.187</a:t>
                      </a:r>
                      <a:endParaRPr lang="en-US" altLang="ko-KR" sz="750" b="0" strike="noStrike" spc="-2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댓글입니다댓글입니다댓글입니다댓글입니다댓글입니다</a:t>
                      </a:r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름</a:t>
                      </a:r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패스워드                                                               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1734842" y="4742717"/>
            <a:ext cx="3773263" cy="521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5377614" y="4743659"/>
            <a:ext cx="130491" cy="521176"/>
            <a:chOff x="4139952" y="3611543"/>
            <a:chExt cx="130491" cy="521176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4139953" y="3611543"/>
              <a:ext cx="130490" cy="521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139952" y="3999621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139953" y="3744641"/>
              <a:ext cx="130490" cy="1654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725809" y="4593014"/>
            <a:ext cx="460447" cy="122779"/>
            <a:chOff x="4241596" y="5589239"/>
            <a:chExt cx="541765" cy="144463"/>
          </a:xfrm>
        </p:grpSpPr>
        <p:pic>
          <p:nvPicPr>
            <p:cNvPr id="176" name="Picture 6" descr="내용 입력창 사이즈 크게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596" y="5589240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내용 입력창 사이즈 초기화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41" y="5590827"/>
              <a:ext cx="1428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0" descr="내용 입력창 사이즈 작게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961" y="5589239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9" name="직사각형 178"/>
          <p:cNvSpPr/>
          <p:nvPr/>
        </p:nvSpPr>
        <p:spPr>
          <a:xfrm>
            <a:off x="5567562" y="4742717"/>
            <a:ext cx="539403" cy="5214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</a:p>
        </p:txBody>
      </p:sp>
      <p:pic>
        <p:nvPicPr>
          <p:cNvPr id="180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51" y="1805051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직사각형 180"/>
          <p:cNvSpPr/>
          <p:nvPr/>
        </p:nvSpPr>
        <p:spPr>
          <a:xfrm>
            <a:off x="5051386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 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2" name="Picture 4" descr="삭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00" y="3897178"/>
            <a:ext cx="129525" cy="1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모서리가 둥근 직사각형 182"/>
          <p:cNvSpPr/>
          <p:nvPr/>
        </p:nvSpPr>
        <p:spPr>
          <a:xfrm>
            <a:off x="1439673" y="1623040"/>
            <a:ext cx="5004535" cy="4182224"/>
          </a:xfrm>
          <a:prstGeom prst="roundRect">
            <a:avLst>
              <a:gd name="adj" fmla="val 5636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Oval 12"/>
          <p:cNvSpPr>
            <a:spLocks noChangeArrowheads="1"/>
          </p:cNvSpPr>
          <p:nvPr/>
        </p:nvSpPr>
        <p:spPr bwMode="auto">
          <a:xfrm>
            <a:off x="1439673" y="15330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5" name="Oval 12"/>
          <p:cNvSpPr>
            <a:spLocks noChangeArrowheads="1"/>
          </p:cNvSpPr>
          <p:nvPr/>
        </p:nvSpPr>
        <p:spPr bwMode="auto">
          <a:xfrm>
            <a:off x="1665206" y="53156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6" name="Oval 12"/>
          <p:cNvSpPr>
            <a:spLocks noChangeArrowheads="1"/>
          </p:cNvSpPr>
          <p:nvPr/>
        </p:nvSpPr>
        <p:spPr bwMode="auto">
          <a:xfrm>
            <a:off x="3862781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7" name="Oval 12"/>
          <p:cNvSpPr>
            <a:spLocks noChangeArrowheads="1"/>
          </p:cNvSpPr>
          <p:nvPr/>
        </p:nvSpPr>
        <p:spPr bwMode="auto">
          <a:xfrm>
            <a:off x="5007648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4487313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 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Oval 12"/>
          <p:cNvSpPr>
            <a:spLocks noChangeArrowheads="1"/>
          </p:cNvSpPr>
          <p:nvPr/>
        </p:nvSpPr>
        <p:spPr bwMode="auto">
          <a:xfrm>
            <a:off x="4461545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0" name="Oval 12"/>
          <p:cNvSpPr>
            <a:spLocks noChangeArrowheads="1"/>
          </p:cNvSpPr>
          <p:nvPr/>
        </p:nvSpPr>
        <p:spPr bwMode="auto">
          <a:xfrm>
            <a:off x="5599357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2066182" y="4379392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3478674" y="4379392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4436215" y="4379392"/>
            <a:ext cx="237605" cy="1332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8963</a:t>
            </a:r>
            <a:endParaRPr kumimoji="1" lang="ko-KR" altLang="en-US" sz="7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4707417" y="4379392"/>
            <a:ext cx="237605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5345215" y="4413592"/>
            <a:ext cx="64800" cy="64800"/>
            <a:chOff x="4139952" y="2769580"/>
            <a:chExt cx="64800" cy="64800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4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935211" y="2665422"/>
            <a:ext cx="3991750" cy="1018127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8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영역</a:t>
            </a:r>
            <a:endParaRPr lang="ko-KR" altLang="en-US" sz="8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62029"/>
              </p:ext>
            </p:extLst>
          </p:nvPr>
        </p:nvGraphicFramePr>
        <p:xfrm>
          <a:off x="1722960" y="1737917"/>
          <a:ext cx="4404370" cy="49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18000" marB="18000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9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              작성일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14.04.05 15:30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r>
                        <a:rPr lang="en-US" altLang="ko-KR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60</a:t>
                      </a:r>
                      <a:r>
                        <a:rPr lang="en-US" altLang="ko-KR" sz="800" strike="noStrike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|  </a:t>
                      </a:r>
                      <a:r>
                        <a:rPr lang="ko-KR" altLang="en-US" sz="800" b="1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(442KB)</a:t>
                      </a:r>
                      <a:endParaRPr lang="ko-KR" altLang="en-US" sz="80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13047"/>
              </p:ext>
            </p:extLst>
          </p:nvPr>
        </p:nvGraphicFramePr>
        <p:xfrm>
          <a:off x="1734842" y="3817550"/>
          <a:ext cx="4404370" cy="74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                          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12-12-06</a:t>
                      </a:r>
                      <a:r>
                        <a:rPr lang="en-US" altLang="ko-KR" sz="750" b="1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20:30                                              </a:t>
                      </a:r>
                      <a:r>
                        <a:rPr lang="en-US" altLang="ko-KR" sz="750" b="0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162.***.122.187</a:t>
                      </a:r>
                      <a:endParaRPr lang="en-US" altLang="ko-KR" sz="750" b="0" strike="noStrike" spc="-2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댓글입니다댓글입니다댓글입니다댓글입니다댓글입니다</a:t>
                      </a:r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름</a:t>
                      </a:r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패스워드                                                               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21770"/>
              </p:ext>
            </p:extLst>
          </p:nvPr>
        </p:nvGraphicFramePr>
        <p:xfrm>
          <a:off x="6588224" y="1645879"/>
          <a:ext cx="2376264" cy="45143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141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보기화면의 부가설명입니다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댓글창에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관한 포맷입니다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달려있는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정보줄은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댓글작성자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</a:t>
                      </a:r>
                      <a:r>
                        <a:rPr lang="en-US" altLang="ko-KR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순으로 표기되고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아랫줄에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내용이 표시됩니다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en-US" altLang="ko-KR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번호의 경우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두번째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주소를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처리합니다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댓글삭제화면으로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작성자의 이름을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댓글의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삭제를 위한 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1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체크하면 관리자만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볼수있는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버튼을 클릭하면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줄어듭니다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 버튼을 클릭하면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원래의 디폴트 값으로 돌아옵니다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버튼을 클릭하면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늘어납니다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82550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35211" y="2665423"/>
            <a:ext cx="3991750" cy="1018127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8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영역</a:t>
            </a:r>
            <a:endParaRPr lang="ko-KR" altLang="en-US" sz="8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89970"/>
              </p:ext>
            </p:extLst>
          </p:nvPr>
        </p:nvGraphicFramePr>
        <p:xfrm>
          <a:off x="4309322" y="2199274"/>
          <a:ext cx="1753192" cy="31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5"/>
                <a:gridCol w="1036877"/>
                <a:gridCol w="499100"/>
              </a:tblGrid>
              <a:tr h="312802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연구목록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xls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첨부문서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hwp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230KB 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212KB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72000" marT="1800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3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73" y="2261495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4" y="2375796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51" y="1805052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삭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00" y="3897179"/>
            <a:ext cx="129525" cy="1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직사각형 127"/>
          <p:cNvSpPr/>
          <p:nvPr/>
        </p:nvSpPr>
        <p:spPr bwMode="auto">
          <a:xfrm>
            <a:off x="2066182" y="437939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478674" y="437939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436215" y="4379393"/>
            <a:ext cx="237605" cy="1332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8963</a:t>
            </a:r>
            <a:endParaRPr kumimoji="1" lang="ko-KR" altLang="en-US" sz="7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707417" y="4379393"/>
            <a:ext cx="237605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345215" y="4413593"/>
            <a:ext cx="64800" cy="64800"/>
            <a:chOff x="4139952" y="2769580"/>
            <a:chExt cx="648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26838" y="4599394"/>
            <a:ext cx="460447" cy="122779"/>
            <a:chOff x="4241596" y="5589239"/>
            <a:chExt cx="541765" cy="144463"/>
          </a:xfrm>
        </p:grpSpPr>
        <p:pic>
          <p:nvPicPr>
            <p:cNvPr id="136" name="Picture 6" descr="내용 입력창 사이즈 크게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596" y="5589240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내용 입력창 사이즈 초기화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41" y="5590827"/>
              <a:ext cx="14287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10" descr="내용 입력창 사이즈 작게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961" y="5589239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직사각형 138"/>
          <p:cNvSpPr/>
          <p:nvPr/>
        </p:nvSpPr>
        <p:spPr>
          <a:xfrm>
            <a:off x="5568591" y="4749097"/>
            <a:ext cx="539403" cy="5214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735871" y="4749097"/>
            <a:ext cx="3764230" cy="51573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744903" y="4745143"/>
            <a:ext cx="3764230" cy="8194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735871" y="4749097"/>
            <a:ext cx="3773263" cy="10314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378643" y="4750039"/>
            <a:ext cx="130491" cy="1030536"/>
            <a:chOff x="4139952" y="3611543"/>
            <a:chExt cx="130491" cy="1030536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4139953" y="3611543"/>
              <a:ext cx="130490" cy="1030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139952" y="4508981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139953" y="3744641"/>
              <a:ext cx="130490" cy="1654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94839" y="4638167"/>
            <a:ext cx="132308" cy="2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extBox 148"/>
          <p:cNvSpPr txBox="1"/>
          <p:nvPr/>
        </p:nvSpPr>
        <p:spPr>
          <a:xfrm rot="970640">
            <a:off x="1525029" y="4643018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 rot="20771695">
            <a:off x="1673121" y="4902469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1" name="직선 화살표 연결선 150"/>
          <p:cNvCxnSpPr/>
          <p:nvPr/>
        </p:nvCxnSpPr>
        <p:spPr bwMode="auto">
          <a:xfrm>
            <a:off x="2741980" y="4752628"/>
            <a:ext cx="0" cy="739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직선 화살표 연결선 151"/>
          <p:cNvCxnSpPr/>
          <p:nvPr/>
        </p:nvCxnSpPr>
        <p:spPr bwMode="auto">
          <a:xfrm>
            <a:off x="2386522" y="5154847"/>
            <a:ext cx="0" cy="4097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/>
          <p:nvPr/>
        </p:nvCxnSpPr>
        <p:spPr bwMode="auto">
          <a:xfrm>
            <a:off x="2674554" y="5359699"/>
            <a:ext cx="0" cy="4097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4" name="Oval 12"/>
          <p:cNvSpPr>
            <a:spLocks noChangeArrowheads="1"/>
          </p:cNvSpPr>
          <p:nvPr/>
        </p:nvSpPr>
        <p:spPr bwMode="auto">
          <a:xfrm>
            <a:off x="1555871" y="45107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5" name="Oval 12"/>
          <p:cNvSpPr>
            <a:spLocks noChangeArrowheads="1"/>
          </p:cNvSpPr>
          <p:nvPr/>
        </p:nvSpPr>
        <p:spPr bwMode="auto">
          <a:xfrm>
            <a:off x="5963229" y="467769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7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378643" y="5132209"/>
            <a:ext cx="130490" cy="1330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5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381562" y="5431453"/>
            <a:ext cx="130490" cy="1330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5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Oval 12"/>
          <p:cNvSpPr>
            <a:spLocks noChangeArrowheads="1"/>
          </p:cNvSpPr>
          <p:nvPr/>
        </p:nvSpPr>
        <p:spPr bwMode="auto">
          <a:xfrm>
            <a:off x="1967760" y="426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9" name="Oval 12"/>
          <p:cNvSpPr>
            <a:spLocks noChangeArrowheads="1"/>
          </p:cNvSpPr>
          <p:nvPr/>
        </p:nvSpPr>
        <p:spPr bwMode="auto">
          <a:xfrm>
            <a:off x="3388674" y="426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0" name="Oval 12"/>
          <p:cNvSpPr>
            <a:spLocks noChangeArrowheads="1"/>
          </p:cNvSpPr>
          <p:nvPr/>
        </p:nvSpPr>
        <p:spPr bwMode="auto">
          <a:xfrm>
            <a:off x="4956688" y="426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1" name="Oval 12"/>
          <p:cNvSpPr>
            <a:spLocks noChangeArrowheads="1"/>
          </p:cNvSpPr>
          <p:nvPr/>
        </p:nvSpPr>
        <p:spPr bwMode="auto">
          <a:xfrm>
            <a:off x="1676363" y="38386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439673" y="3683549"/>
            <a:ext cx="5004535" cy="2193723"/>
          </a:xfrm>
          <a:prstGeom prst="roundRect">
            <a:avLst>
              <a:gd name="adj" fmla="val 5636"/>
            </a:avLst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Oval 12"/>
          <p:cNvSpPr>
            <a:spLocks noChangeArrowheads="1"/>
          </p:cNvSpPr>
          <p:nvPr/>
        </p:nvSpPr>
        <p:spPr bwMode="auto">
          <a:xfrm>
            <a:off x="1403866" y="36275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59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3125"/>
              </p:ext>
            </p:extLst>
          </p:nvPr>
        </p:nvGraphicFramePr>
        <p:xfrm>
          <a:off x="6588224" y="1645878"/>
          <a:ext cx="2376264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화면의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댓글메뉴에서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[×]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게시물이 삭제되었습니다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게시물은 삭제되고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 bwMode="auto">
          <a:xfrm>
            <a:off x="1979712" y="2420888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500" b="1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댓글을</a:t>
            </a:r>
            <a:r>
              <a:rPr lang="ko-KR" altLang="en-US" sz="15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삭제하시려면 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필요합니다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auto">
          <a:xfrm>
            <a:off x="1998374" y="24208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681840" y="3413256"/>
            <a:ext cx="2556184" cy="254984"/>
            <a:chOff x="2375756" y="3401841"/>
            <a:chExt cx="2556184" cy="254984"/>
          </a:xfrm>
        </p:grpSpPr>
        <p:sp>
          <p:nvSpPr>
            <p:cNvPr id="44" name="직사각형 43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2531259" y="33232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965502" y="2772874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875502" y="268287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5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363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수정하시려면 비밀번호가 필요합</a:t>
            </a:r>
            <a:r>
              <a:rPr kumimoji="1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글을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34" name="직사각형 33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965502" y="2761459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2875502" y="26714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23408"/>
              </p:ext>
            </p:extLst>
          </p:nvPr>
        </p:nvGraphicFramePr>
        <p:xfrm>
          <a:off x="6588224" y="1645878"/>
          <a:ext cx="2376264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게시물 보기 화면에서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해당 게시물의 수정 화면으로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수정화면의 포맷은 쓰기화면과 동일합니다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94152"/>
              </p:ext>
            </p:extLst>
          </p:nvPr>
        </p:nvGraphicFramePr>
        <p:xfrm>
          <a:off x="6588224" y="1645878"/>
          <a:ext cx="2376264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게시물 보기 화면에서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게시물이 삭제되었습니다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게시물은 삭제되고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삭제하시려면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필요합니다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글을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10" name="직사각형 9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965502" y="2761459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875502" y="26714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13780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8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17635"/>
              </p:ext>
            </p:extLst>
          </p:nvPr>
        </p:nvGraphicFramePr>
        <p:xfrm>
          <a:off x="6588224" y="1645878"/>
          <a:ext cx="2376264" cy="22832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를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마이페이지를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들어가기 위한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제품번호를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제품번호를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게시물이 삭제되었습니다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게시물은 삭제되고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마이페이지를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하시려면 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제품번호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제품번호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측면의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제품번호를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10" name="직사각형 9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947550" y="2996952"/>
            <a:ext cx="1916853" cy="19106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711259" y="29635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57685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3445328" y="673584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1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2594450" y="4221088"/>
            <a:ext cx="2207871" cy="1509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20283" y="1081892"/>
            <a:ext cx="5811967" cy="30671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메인이미지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110"/>
              </p:ext>
            </p:extLst>
          </p:nvPr>
        </p:nvGraphicFramePr>
        <p:xfrm>
          <a:off x="6588224" y="1645879"/>
          <a:ext cx="2376264" cy="26404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사이트의 로고가 들어갈 자리입니다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기본메뉴입니다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메인이미지가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들어갈 자리입니다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공지사항 최근 글 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개가 보여집니다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항목 중 하나를 클릭하면 그 게시물의 보기화면으로 바로 이동합니다</a:t>
                      </a:r>
                      <a:r>
                        <a:rPr lang="en-US" altLang="ko-KR" sz="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[</a:t>
                      </a: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전체보기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]</a:t>
                      </a: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를 클릭하면 해당 게시판으로 이동합니다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제품 그림 및 소개</a:t>
                      </a:r>
                      <a:endParaRPr lang="en-US" altLang="ko-KR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제품번호를 입력해 정보조회 </a:t>
                      </a:r>
                      <a:endParaRPr lang="en-US" altLang="ko-KR" sz="8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저작권영역입니다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.(</a:t>
                      </a: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기본정보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주소 연락처 및 업체내용이 표시됩니다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5935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메인화면설계서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DB/HTML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521154" y="3940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864048" y="68519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2699792" y="236748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3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4450" y="424159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제품소개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86135" y="4221088"/>
            <a:ext cx="2149836" cy="1509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23472"/>
              </p:ext>
            </p:extLst>
          </p:nvPr>
        </p:nvGraphicFramePr>
        <p:xfrm>
          <a:off x="450763" y="4276828"/>
          <a:ext cx="2018083" cy="140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65"/>
                <a:gridCol w="596618"/>
              </a:tblGrid>
              <a:tr h="2561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공지사항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1858488" y="4347029"/>
            <a:ext cx="516272" cy="1216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전체보기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330283" y="41887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13026" y="4559965"/>
            <a:ext cx="908593" cy="9479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image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9912" y="4475101"/>
            <a:ext cx="8370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무한도전 달력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설명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설명</a:t>
            </a:r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2552682" y="41310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4450" y="4921423"/>
            <a:ext cx="22078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b="1" dirty="0" smtClean="0"/>
              <a:t>&lt;                                 &gt;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4858946" y="4221090"/>
            <a:ext cx="1372108" cy="15099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제품 번호 조회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4956634" y="45599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50907" y="57310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7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033910" y="5566995"/>
            <a:ext cx="1328141" cy="108941"/>
            <a:chOff x="3131840" y="7467600"/>
            <a:chExt cx="1328141" cy="108941"/>
          </a:xfrm>
        </p:grpSpPr>
        <p:sp>
          <p:nvSpPr>
            <p:cNvPr id="5" name="타원 4"/>
            <p:cNvSpPr/>
            <p:nvPr/>
          </p:nvSpPr>
          <p:spPr bwMode="auto">
            <a:xfrm>
              <a:off x="3131840" y="7467600"/>
              <a:ext cx="108941" cy="1089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32842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34366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35890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37414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38938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40462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41986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4351040" y="7467600"/>
              <a:ext cx="108941" cy="10894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4992917" y="5129928"/>
            <a:ext cx="633332" cy="1985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16488" y="5126292"/>
            <a:ext cx="440641" cy="2002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확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인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98669" y="4292422"/>
            <a:ext cx="12634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090" y="1261209"/>
            <a:ext cx="12625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PROTECTOR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691680" y="1700808"/>
            <a:ext cx="452380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따른 디자인 영역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73019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29304"/>
              </p:ext>
            </p:extLst>
          </p:nvPr>
        </p:nvGraphicFramePr>
        <p:xfrm>
          <a:off x="6588224" y="1645877"/>
          <a:ext cx="2376264" cy="13108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43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가장 처음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제작자에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들어갈 자료를 보내주시면 반영하겠습니다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1998762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184798" y="33644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090" y="1261209"/>
            <a:ext cx="12625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PROTECTOR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691680" y="1700808"/>
            <a:ext cx="452380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따른 디자인 영역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76967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86841"/>
              </p:ext>
            </p:extLst>
          </p:nvPr>
        </p:nvGraphicFramePr>
        <p:xfrm>
          <a:off x="6588224" y="1645877"/>
          <a:ext cx="2376264" cy="13427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43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가장 처음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인사말에 들어갈 자료를 보내주시면 반영하겠습니다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184798" y="33644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998762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0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090" y="1261209"/>
            <a:ext cx="12625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PROTECTOR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691680" y="1700808"/>
            <a:ext cx="452380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따른 디자인 영역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PROTECTOR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1838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PROTECTOR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339"/>
              </p:ext>
            </p:extLst>
          </p:nvPr>
        </p:nvGraphicFramePr>
        <p:xfrm>
          <a:off x="6588224" y="1645877"/>
          <a:ext cx="2376264" cy="13108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43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PROTECTOR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PROTECTOR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가장 처음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PROTECTOR </a:t>
                      </a:r>
                      <a:r>
                        <a:rPr lang="ko-KR" altLang="en-US" sz="800" b="0" kern="12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소개에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들어갈 자료를 보내주시면 반영하겠습니다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184798" y="33644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998762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5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76750"/>
              </p:ext>
            </p:extLst>
          </p:nvPr>
        </p:nvGraphicFramePr>
        <p:xfrm>
          <a:off x="6588224" y="1645876"/>
          <a:ext cx="2376264" cy="1732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의료기록을 클릭했을 때 나타나는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로그인 창이 뜨게 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수정할 수 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88528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5923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kern="1200" dirty="0" smtClean="0">
                          <a:solidFill>
                            <a:schemeClr val="tx1"/>
                          </a:solidFill>
                        </a:rPr>
                        <a:t>님의 의료기록</a:t>
                      </a:r>
                      <a:endParaRPr kumimoji="1"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/>
                        <a:t>  </a:t>
                      </a:r>
                      <a:r>
                        <a:rPr kumimoji="1" lang="ko-KR" altLang="en-US" sz="800" kern="1200" baseline="0" dirty="0" smtClean="0"/>
                        <a:t> 의료보험 번호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주민등록번호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800" kern="1200" dirty="0" smtClean="0"/>
                        <a:t>940907 - 2******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비상연락망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800" kern="1200" dirty="0" smtClean="0"/>
                        <a:t>관계 </a:t>
                      </a:r>
                      <a:r>
                        <a:rPr kumimoji="1" lang="en-US" altLang="ko-KR" sz="800" kern="1200" dirty="0" smtClean="0"/>
                        <a:t>: </a:t>
                      </a:r>
                      <a:r>
                        <a:rPr kumimoji="1" lang="ko-KR" altLang="en-US" sz="800" kern="1200" dirty="0" smtClean="0"/>
                        <a:t>자</a:t>
                      </a:r>
                      <a:endParaRPr kumimoji="1" lang="en-US" altLang="ko-KR" sz="800" kern="1200" dirty="0" smtClean="0"/>
                    </a:p>
                    <a:p>
                      <a:pPr latinLnBrk="1"/>
                      <a:r>
                        <a:rPr kumimoji="1" lang="ko-KR" altLang="en-US" sz="800" kern="1200" dirty="0" smtClean="0"/>
                        <a:t>번호 </a:t>
                      </a:r>
                      <a:r>
                        <a:rPr kumimoji="1" lang="en-US" altLang="ko-KR" sz="800" kern="1200" dirty="0" smtClean="0"/>
                        <a:t>: 010 – </a:t>
                      </a:r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 소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800" kern="1200" dirty="0" smtClean="0"/>
                        <a:t>서울 </a:t>
                      </a:r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err="1" smtClean="0"/>
                        <a:t>복용약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/>
                    </a:p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병력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특이사항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5797"/>
              </p:ext>
            </p:extLst>
          </p:nvPr>
        </p:nvGraphicFramePr>
        <p:xfrm>
          <a:off x="6588224" y="1645876"/>
          <a:ext cx="2376264" cy="93312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정보수정을 위한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로그인창입니다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3833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587459" y="2528755"/>
            <a:ext cx="4497595" cy="176419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3059832" y="2680783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47784" y="3122748"/>
            <a:ext cx="110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LOGIN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322" y="3286517"/>
            <a:ext cx="106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PASSWORD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3568" y="29273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52617" y="2941285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052617" y="3288976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276753" y="2941285"/>
            <a:ext cx="648072" cy="5914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</a:t>
            </a:r>
            <a:r>
              <a: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8521" y="3754851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 수정을 위한 로그인 화면입니다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43094"/>
              </p:ext>
            </p:extLst>
          </p:nvPr>
        </p:nvGraphicFramePr>
        <p:xfrm>
          <a:off x="6588224" y="1645876"/>
          <a:ext cx="2376264" cy="158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로그인하였을 때 정보 수정할 수 있는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의료기록을 클릭했을 때 나타나는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다한 후에 수정완료 버튼을 클릭합니다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24058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17140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kern="1200" dirty="0" smtClean="0">
                          <a:solidFill>
                            <a:schemeClr val="tx1"/>
                          </a:solidFill>
                        </a:rPr>
                        <a:t>님의 의료기록</a:t>
                      </a:r>
                      <a:endParaRPr kumimoji="1"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/>
                        <a:t>  </a:t>
                      </a:r>
                      <a:r>
                        <a:rPr kumimoji="1" lang="ko-KR" altLang="en-US" sz="800" kern="1200" baseline="0" dirty="0" smtClean="0"/>
                        <a:t> 의료보험 번호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주민등록번호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비상연락망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 소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err="1" smtClean="0"/>
                        <a:t>복용약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/>
                    </a:p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병력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특이사항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 완료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17925" y="2238847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717925" y="2564904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17925" y="3010149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17925" y="341085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717925" y="3861048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717925" y="4365104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17925" y="4663502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2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단위 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11559</TotalTime>
  <Words>2510</Words>
  <Application>Microsoft Office PowerPoint</Application>
  <PresentationFormat>화면 슬라이드 쇼(4:3)</PresentationFormat>
  <Paragraphs>909</Paragraphs>
  <Slides>25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1_표지</vt:lpstr>
      <vt:lpstr>2_단위 표지</vt:lpstr>
      <vt:lpstr>3_화면설계_기본</vt:lpstr>
      <vt:lpstr>4_화면설계_기본</vt:lpstr>
      <vt:lpstr>5_화면설계_기본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고구려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광개토대왕</dc:creator>
  <cp:lastModifiedBy>sku202_04</cp:lastModifiedBy>
  <cp:revision>3590</cp:revision>
  <cp:lastPrinted>2014-04-09T00:55:16Z</cp:lastPrinted>
  <dcterms:created xsi:type="dcterms:W3CDTF">2007-11-11T16:17:21Z</dcterms:created>
  <dcterms:modified xsi:type="dcterms:W3CDTF">2016-02-03T06:30:55Z</dcterms:modified>
</cp:coreProperties>
</file>