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56" r:id="rId2"/>
    <p:sldMasterId id="2147483654" r:id="rId3"/>
    <p:sldMasterId id="2147483660" r:id="rId4"/>
    <p:sldMasterId id="2147483662" r:id="rId5"/>
  </p:sldMasterIdLst>
  <p:notesMasterIdLst>
    <p:notesMasterId r:id="rId32"/>
  </p:notesMasterIdLst>
  <p:handoutMasterIdLst>
    <p:handoutMasterId r:id="rId33"/>
  </p:handoutMasterIdLst>
  <p:sldIdLst>
    <p:sldId id="276" r:id="rId6"/>
    <p:sldId id="287" r:id="rId7"/>
    <p:sldId id="309" r:id="rId8"/>
    <p:sldId id="288" r:id="rId9"/>
    <p:sldId id="308" r:id="rId10"/>
    <p:sldId id="312" r:id="rId11"/>
    <p:sldId id="310" r:id="rId12"/>
    <p:sldId id="321" r:id="rId13"/>
    <p:sldId id="314" r:id="rId14"/>
    <p:sldId id="311" r:id="rId15"/>
    <p:sldId id="322" r:id="rId16"/>
    <p:sldId id="316" r:id="rId17"/>
    <p:sldId id="317" r:id="rId18"/>
    <p:sldId id="319" r:id="rId19"/>
    <p:sldId id="313" r:id="rId20"/>
    <p:sldId id="318" r:id="rId21"/>
    <p:sldId id="295" r:id="rId22"/>
    <p:sldId id="323" r:id="rId23"/>
    <p:sldId id="298" r:id="rId24"/>
    <p:sldId id="302" r:id="rId25"/>
    <p:sldId id="306" r:id="rId26"/>
    <p:sldId id="296" r:id="rId27"/>
    <p:sldId id="297" r:id="rId28"/>
    <p:sldId id="299" r:id="rId29"/>
    <p:sldId id="300" r:id="rId30"/>
    <p:sldId id="301" r:id="rId31"/>
  </p:sldIdLst>
  <p:sldSz cx="9144000" cy="6858000" type="screen4x3"/>
  <p:notesSz cx="6850063" cy="99822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accent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EEC4C4"/>
    <a:srgbClr val="FEF3B4"/>
    <a:srgbClr val="DCEDC5"/>
    <a:srgbClr val="F5F5FC"/>
    <a:srgbClr val="E0E0E0"/>
    <a:srgbClr val="4E357B"/>
    <a:srgbClr val="7E95C4"/>
    <a:srgbClr val="99D7A8"/>
    <a:srgbClr val="48638A"/>
    <a:srgbClr val="96CAB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620" autoAdjust="0"/>
    <p:restoredTop sz="94977" autoAdjust="0"/>
  </p:normalViewPr>
  <p:slideViewPr>
    <p:cSldViewPr>
      <p:cViewPr>
        <p:scale>
          <a:sx n="100" d="100"/>
          <a:sy n="100" d="100"/>
        </p:scale>
        <p:origin x="-2028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226" y="-96"/>
      </p:cViewPr>
      <p:guideLst>
        <p:guide orient="horz" pos="3145"/>
        <p:guide pos="215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361" cy="49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0117" y="0"/>
            <a:ext cx="2968361" cy="49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81896"/>
            <a:ext cx="2968361" cy="49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0117" y="9481896"/>
            <a:ext cx="2968361" cy="49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39A9179-39B2-4F3A-A056-FD24EBA9CA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01483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361" cy="49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0117" y="0"/>
            <a:ext cx="2968361" cy="49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9300"/>
            <a:ext cx="4986337" cy="3741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007" y="4741744"/>
            <a:ext cx="5480050" cy="449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1896"/>
            <a:ext cx="2968361" cy="49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0117" y="9481896"/>
            <a:ext cx="2968361" cy="49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02E3DA8-0B9A-407D-91D8-B248563DB9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06098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847669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1139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1139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1139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1139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1139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1139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1139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113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1139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113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113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1139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1139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1139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1139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3DA8-0B9A-407D-91D8-B248563DB9AD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113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4834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336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4241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9377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93671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3"/>
          <p:cNvSpPr>
            <a:spLocks noChangeArrowheads="1"/>
          </p:cNvSpPr>
          <p:nvPr userDrawn="1"/>
        </p:nvSpPr>
        <p:spPr bwMode="auto">
          <a:xfrm>
            <a:off x="179517" y="188640"/>
            <a:ext cx="8784975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 bwMode="auto">
          <a:xfrm>
            <a:off x="179512" y="1124744"/>
            <a:ext cx="87849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5935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3"/>
          <p:cNvSpPr>
            <a:spLocks noChangeArrowheads="1"/>
          </p:cNvSpPr>
          <p:nvPr userDrawn="1"/>
        </p:nvSpPr>
        <p:spPr bwMode="auto">
          <a:xfrm>
            <a:off x="179517" y="188640"/>
            <a:ext cx="8784975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 bwMode="auto">
          <a:xfrm>
            <a:off x="179512" y="1268760"/>
            <a:ext cx="87849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6454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3"/>
          <p:cNvSpPr>
            <a:spLocks noChangeArrowheads="1"/>
          </p:cNvSpPr>
          <p:nvPr userDrawn="1"/>
        </p:nvSpPr>
        <p:spPr bwMode="auto">
          <a:xfrm>
            <a:off x="179516" y="188640"/>
            <a:ext cx="6372000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3047139480"/>
              </p:ext>
            </p:extLst>
          </p:nvPr>
        </p:nvGraphicFramePr>
        <p:xfrm>
          <a:off x="6588224" y="188640"/>
          <a:ext cx="237626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872208"/>
              </a:tblGrid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시스템</a:t>
                      </a:r>
                      <a:endParaRPr lang="ko-KR" altLang="en-US" sz="8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주</a:t>
                      </a: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무한상사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화면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코드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타입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2" name="직선 연결선 11"/>
          <p:cNvCxnSpPr/>
          <p:nvPr userDrawn="1"/>
        </p:nvCxnSpPr>
        <p:spPr bwMode="auto">
          <a:xfrm>
            <a:off x="6588224" y="476672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83"/>
          <p:cNvSpPr>
            <a:spLocks noChangeArrowheads="1"/>
          </p:cNvSpPr>
          <p:nvPr userDrawn="1"/>
        </p:nvSpPr>
        <p:spPr bwMode="auto">
          <a:xfrm>
            <a:off x="6588224" y="188640"/>
            <a:ext cx="2376266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 userDrawn="1"/>
        </p:nvCxnSpPr>
        <p:spPr bwMode="auto">
          <a:xfrm>
            <a:off x="6588224" y="74880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 userDrawn="1"/>
        </p:nvCxnSpPr>
        <p:spPr bwMode="auto">
          <a:xfrm>
            <a:off x="6588224" y="103455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 userDrawn="1"/>
        </p:nvCxnSpPr>
        <p:spPr bwMode="auto">
          <a:xfrm>
            <a:off x="6588224" y="134076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 userDrawn="1"/>
        </p:nvCxnSpPr>
        <p:spPr bwMode="auto">
          <a:xfrm>
            <a:off x="7092280" y="188640"/>
            <a:ext cx="0" cy="11521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 userDrawn="1"/>
        </p:nvCxnSpPr>
        <p:spPr bwMode="auto">
          <a:xfrm>
            <a:off x="6588224" y="162651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6683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428624" y="260648"/>
            <a:ext cx="5800725" cy="7739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83"/>
          <p:cNvSpPr>
            <a:spLocks noChangeArrowheads="1"/>
          </p:cNvSpPr>
          <p:nvPr userDrawn="1"/>
        </p:nvSpPr>
        <p:spPr bwMode="auto">
          <a:xfrm>
            <a:off x="179516" y="188640"/>
            <a:ext cx="6372000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3579592240"/>
              </p:ext>
            </p:extLst>
          </p:nvPr>
        </p:nvGraphicFramePr>
        <p:xfrm>
          <a:off x="6588224" y="188640"/>
          <a:ext cx="237626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872208"/>
              </a:tblGrid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시스템</a:t>
                      </a:r>
                      <a:endParaRPr lang="ko-KR" altLang="en-US" sz="8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CPU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화면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코드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타입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2" name="직선 연결선 11"/>
          <p:cNvCxnSpPr/>
          <p:nvPr userDrawn="1"/>
        </p:nvCxnSpPr>
        <p:spPr bwMode="auto">
          <a:xfrm>
            <a:off x="6588224" y="476672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83"/>
          <p:cNvSpPr>
            <a:spLocks noChangeArrowheads="1"/>
          </p:cNvSpPr>
          <p:nvPr userDrawn="1"/>
        </p:nvSpPr>
        <p:spPr bwMode="auto">
          <a:xfrm>
            <a:off x="6588224" y="188640"/>
            <a:ext cx="2376266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 userDrawn="1"/>
        </p:nvCxnSpPr>
        <p:spPr bwMode="auto">
          <a:xfrm>
            <a:off x="6588224" y="74880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 userDrawn="1"/>
        </p:nvCxnSpPr>
        <p:spPr bwMode="auto">
          <a:xfrm>
            <a:off x="6588224" y="103455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 userDrawn="1"/>
        </p:nvCxnSpPr>
        <p:spPr bwMode="auto">
          <a:xfrm>
            <a:off x="6588224" y="134076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 userDrawn="1"/>
        </p:nvCxnSpPr>
        <p:spPr bwMode="auto">
          <a:xfrm>
            <a:off x="7092280" y="188640"/>
            <a:ext cx="0" cy="11521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 userDrawn="1"/>
        </p:nvCxnSpPr>
        <p:spPr bwMode="auto">
          <a:xfrm>
            <a:off x="6588224" y="162651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모서리가 둥근 직사각형 15"/>
          <p:cNvSpPr/>
          <p:nvPr userDrawn="1"/>
        </p:nvSpPr>
        <p:spPr bwMode="auto">
          <a:xfrm>
            <a:off x="526257" y="5964137"/>
            <a:ext cx="950066" cy="39631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LOGO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116"/>
          <p:cNvSpPr>
            <a:spLocks noChangeArrowheads="1"/>
          </p:cNvSpPr>
          <p:nvPr userDrawn="1"/>
        </p:nvSpPr>
        <p:spPr bwMode="auto">
          <a:xfrm>
            <a:off x="428625" y="5786438"/>
            <a:ext cx="5800725" cy="719137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Rectangle 106"/>
          <p:cNvSpPr>
            <a:spLocks noChangeArrowheads="1"/>
          </p:cNvSpPr>
          <p:nvPr userDrawn="1"/>
        </p:nvSpPr>
        <p:spPr bwMode="auto">
          <a:xfrm>
            <a:off x="1460656" y="5957197"/>
            <a:ext cx="46955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CPU</a:t>
            </a:r>
            <a:r>
              <a:rPr lang="en-US" altLang="ko-KR" sz="800" b="0" u="none" baseline="0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 (Capable Person’s Union) 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 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| </a:t>
            </a:r>
            <a:r>
              <a:rPr lang="ko-KR" altLang="en-US" sz="800" b="0" u="none" dirty="0">
                <a:latin typeface="맑은 고딕" pitchFamily="50" charset="-127"/>
                <a:ea typeface="맑은 고딕" pitchFamily="50" charset="-127"/>
                <a:cs typeface="나눔고딕"/>
              </a:rPr>
              <a:t>대표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: 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금한성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, 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김나영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, 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윤주성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, 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이지수 </a:t>
            </a:r>
            <a:endParaRPr lang="en-US" altLang="ko-KR" sz="800" b="0" u="none" dirty="0" smtClean="0">
              <a:latin typeface="맑은 고딕" pitchFamily="50" charset="-127"/>
              <a:ea typeface="맑은 고딕" pitchFamily="50" charset="-127"/>
              <a:cs typeface="나눔고딕"/>
            </a:endParaRPr>
          </a:p>
          <a:p>
            <a:pPr>
              <a:lnSpc>
                <a:spcPts val="1200"/>
              </a:lnSpc>
            </a:pP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주소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: 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경기도 안양시 만안구 성결로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53 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성결대학교</a:t>
            </a:r>
            <a:endParaRPr lang="de-DE" altLang="ko-KR" sz="800" b="0" u="none" dirty="0" smtClean="0">
              <a:latin typeface="맑은 고딕" pitchFamily="50" charset="-127"/>
              <a:ea typeface="맑은 고딕" pitchFamily="50" charset="-127"/>
              <a:cs typeface="나눔고딕"/>
            </a:endParaRPr>
          </a:p>
          <a:p>
            <a:pPr>
              <a:lnSpc>
                <a:spcPts val="1200"/>
              </a:lnSpc>
            </a:pP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Copyright </a:t>
            </a:r>
            <a:r>
              <a:rPr lang="en-US" altLang="ko-KR" sz="800" b="0" u="none" dirty="0">
                <a:latin typeface="맑은 고딕" pitchFamily="50" charset="-127"/>
                <a:ea typeface="맑은 고딕" pitchFamily="50" charset="-127"/>
                <a:cs typeface="나눔고딕"/>
              </a:rPr>
              <a:t>©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2016</a:t>
            </a:r>
            <a:r>
              <a:rPr lang="en-US" altLang="ko-KR" sz="800" b="0" u="none" baseline="0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 CPU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 </a:t>
            </a:r>
            <a:r>
              <a:rPr lang="en-US" altLang="ko-KR" sz="800" b="0" u="none" dirty="0">
                <a:latin typeface="맑은 고딕" pitchFamily="50" charset="-127"/>
                <a:ea typeface="맑은 고딕" pitchFamily="50" charset="-127"/>
                <a:cs typeface="나눔고딕"/>
              </a:rPr>
              <a:t>All rights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reserved</a:t>
            </a:r>
            <a:endParaRPr lang="en-US" altLang="ko-KR" sz="800" b="0" u="none" dirty="0"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22" name="모서리가 둥근 직사각형 21"/>
          <p:cNvSpPr/>
          <p:nvPr userDrawn="1"/>
        </p:nvSpPr>
        <p:spPr bwMode="auto">
          <a:xfrm>
            <a:off x="583407" y="434380"/>
            <a:ext cx="1204539" cy="502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LOGO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1449054465"/>
              </p:ext>
            </p:extLst>
          </p:nvPr>
        </p:nvGraphicFramePr>
        <p:xfrm>
          <a:off x="1835692" y="740275"/>
          <a:ext cx="4320483" cy="196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6"/>
                <a:gridCol w="1512168"/>
                <a:gridCol w="1440159"/>
              </a:tblGrid>
              <a:tr h="196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제품소개         </a:t>
                      </a:r>
                      <a:endParaRPr lang="ko-KR" altLang="en-US" sz="9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endParaRPr lang="ko-KR" altLang="en-US" sz="9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endParaRPr lang="ko-KR" altLang="en-US" sz="9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2924427075"/>
              </p:ext>
            </p:extLst>
          </p:nvPr>
        </p:nvGraphicFramePr>
        <p:xfrm>
          <a:off x="4761641" y="390228"/>
          <a:ext cx="685755" cy="16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55"/>
              </a:tblGrid>
              <a:tr h="161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모서리가 둥근 직사각형 2"/>
          <p:cNvSpPr/>
          <p:nvPr userDrawn="1"/>
        </p:nvSpPr>
        <p:spPr bwMode="auto">
          <a:xfrm>
            <a:off x="4888495" y="6308198"/>
            <a:ext cx="216024" cy="1427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0" rIns="18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IMS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3480330850"/>
              </p:ext>
            </p:extLst>
          </p:nvPr>
        </p:nvGraphicFramePr>
        <p:xfrm>
          <a:off x="5498996" y="386184"/>
          <a:ext cx="685755" cy="16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55"/>
              </a:tblGrid>
              <a:tr h="161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0837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3"/>
          <p:cNvSpPr>
            <a:spLocks noChangeArrowheads="1"/>
          </p:cNvSpPr>
          <p:nvPr userDrawn="1"/>
        </p:nvSpPr>
        <p:spPr bwMode="auto">
          <a:xfrm>
            <a:off x="179516" y="188640"/>
            <a:ext cx="6372000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6588224" y="476672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83"/>
          <p:cNvSpPr>
            <a:spLocks noChangeArrowheads="1"/>
          </p:cNvSpPr>
          <p:nvPr userDrawn="1"/>
        </p:nvSpPr>
        <p:spPr bwMode="auto">
          <a:xfrm>
            <a:off x="6588224" y="188640"/>
            <a:ext cx="2376266" cy="6480721"/>
          </a:xfrm>
          <a:prstGeom prst="rect">
            <a:avLst/>
          </a:prstGeom>
          <a:noFill/>
          <a:ln w="9525">
            <a:solidFill>
              <a:srgbClr val="C0C0C0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 userDrawn="1"/>
        </p:nvCxnSpPr>
        <p:spPr bwMode="auto">
          <a:xfrm>
            <a:off x="6588224" y="74880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 userDrawn="1"/>
        </p:nvCxnSpPr>
        <p:spPr bwMode="auto">
          <a:xfrm>
            <a:off x="6588224" y="1034550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 userDrawn="1"/>
        </p:nvCxnSpPr>
        <p:spPr bwMode="auto">
          <a:xfrm>
            <a:off x="6588224" y="134076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 userDrawn="1"/>
        </p:nvCxnSpPr>
        <p:spPr bwMode="auto">
          <a:xfrm>
            <a:off x="7092280" y="188640"/>
            <a:ext cx="0" cy="11521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 userDrawn="1"/>
        </p:nvCxnSpPr>
        <p:spPr bwMode="auto">
          <a:xfrm>
            <a:off x="6588224" y="1626518"/>
            <a:ext cx="23762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360603" y="65753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0A16CF18-5DE7-4805-9136-A5DD9C90715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5" name="직선 연결선 24"/>
          <p:cNvCxnSpPr/>
          <p:nvPr userDrawn="1"/>
        </p:nvCxnSpPr>
        <p:spPr bwMode="auto">
          <a:xfrm flipV="1">
            <a:off x="1547666" y="1138245"/>
            <a:ext cx="0" cy="45728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직사각형 19"/>
          <p:cNvSpPr/>
          <p:nvPr userDrawn="1"/>
        </p:nvSpPr>
        <p:spPr bwMode="auto">
          <a:xfrm>
            <a:off x="428624" y="260648"/>
            <a:ext cx="5800725" cy="7739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/>
          <p:cNvSpPr/>
          <p:nvPr userDrawn="1"/>
        </p:nvSpPr>
        <p:spPr bwMode="auto">
          <a:xfrm>
            <a:off x="526257" y="5964137"/>
            <a:ext cx="950066" cy="39631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LOGO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116"/>
          <p:cNvSpPr>
            <a:spLocks noChangeArrowheads="1"/>
          </p:cNvSpPr>
          <p:nvPr userDrawn="1"/>
        </p:nvSpPr>
        <p:spPr bwMode="auto">
          <a:xfrm>
            <a:off x="428625" y="5786438"/>
            <a:ext cx="5800725" cy="719137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 userDrawn="1"/>
        </p:nvSpPr>
        <p:spPr bwMode="auto">
          <a:xfrm>
            <a:off x="583407" y="434380"/>
            <a:ext cx="1204539" cy="5024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LOGO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 userDrawn="1"/>
        </p:nvSpPr>
        <p:spPr bwMode="auto">
          <a:xfrm>
            <a:off x="4888495" y="6308198"/>
            <a:ext cx="216024" cy="1427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0" rIns="18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IMS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1745752159"/>
              </p:ext>
            </p:extLst>
          </p:nvPr>
        </p:nvGraphicFramePr>
        <p:xfrm>
          <a:off x="6588224" y="188640"/>
          <a:ext cx="2376264" cy="144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872208"/>
              </a:tblGrid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시스템</a:t>
                      </a:r>
                      <a:endParaRPr lang="ko-KR" altLang="en-US" sz="80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CPU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화면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코드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타입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3" name="Rectangle 106"/>
          <p:cNvSpPr>
            <a:spLocks noChangeArrowheads="1"/>
          </p:cNvSpPr>
          <p:nvPr userDrawn="1"/>
        </p:nvSpPr>
        <p:spPr bwMode="auto">
          <a:xfrm>
            <a:off x="1460656" y="5938147"/>
            <a:ext cx="4695520" cy="53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CPU</a:t>
            </a:r>
            <a:r>
              <a:rPr lang="en-US" altLang="ko-KR" sz="800" b="0" u="none" baseline="0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 (Capable Person’s Union) 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 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| 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대표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: 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금한성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, 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김나영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, 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윤주성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, 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이지수 </a:t>
            </a:r>
            <a:endParaRPr lang="en-US" altLang="ko-KR" sz="800" b="0" u="none" dirty="0" smtClean="0">
              <a:latin typeface="맑은 고딕" pitchFamily="50" charset="-127"/>
              <a:ea typeface="맑은 고딕" pitchFamily="50" charset="-127"/>
              <a:cs typeface="나눔고딕"/>
            </a:endParaRPr>
          </a:p>
          <a:p>
            <a:pPr>
              <a:lnSpc>
                <a:spcPts val="1200"/>
              </a:lnSpc>
            </a:pP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주소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: 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경기도 안양시 만안구 성결로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53 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성결대학교</a:t>
            </a:r>
            <a:endParaRPr lang="de-DE" altLang="ko-KR" sz="800" b="0" u="none" dirty="0" smtClean="0">
              <a:latin typeface="맑은 고딕" pitchFamily="50" charset="-127"/>
              <a:ea typeface="맑은 고딕" pitchFamily="50" charset="-127"/>
              <a:cs typeface="나눔고딕"/>
            </a:endParaRPr>
          </a:p>
          <a:p>
            <a:pPr>
              <a:lnSpc>
                <a:spcPts val="1200"/>
              </a:lnSpc>
            </a:pP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Copyright © 2016</a:t>
            </a:r>
            <a:r>
              <a:rPr lang="en-US" altLang="ko-KR" sz="800" b="0" u="none" baseline="0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 CPU</a:t>
            </a:r>
            <a:r>
              <a:rPr lang="ko-KR" altLang="en-US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 </a:t>
            </a:r>
            <a:r>
              <a:rPr lang="en-US" altLang="ko-KR" sz="800" b="0" u="none" dirty="0" smtClean="0">
                <a:latin typeface="맑은 고딕" pitchFamily="50" charset="-127"/>
                <a:ea typeface="맑은 고딕" pitchFamily="50" charset="-127"/>
                <a:cs typeface="나눔고딕"/>
              </a:rPr>
              <a:t>All rights reserved</a:t>
            </a:r>
            <a:endParaRPr lang="en-US" altLang="ko-KR" sz="800" b="0" u="none" dirty="0"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2337599633"/>
              </p:ext>
            </p:extLst>
          </p:nvPr>
        </p:nvGraphicFramePr>
        <p:xfrm>
          <a:off x="4761641" y="390228"/>
          <a:ext cx="685755" cy="16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55"/>
              </a:tblGrid>
              <a:tr h="161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39624139"/>
              </p:ext>
            </p:extLst>
          </p:nvPr>
        </p:nvGraphicFramePr>
        <p:xfrm>
          <a:off x="5498996" y="386184"/>
          <a:ext cx="685755" cy="16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55"/>
              </a:tblGrid>
              <a:tr h="161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2278153705"/>
              </p:ext>
            </p:extLst>
          </p:nvPr>
        </p:nvGraphicFramePr>
        <p:xfrm>
          <a:off x="1835692" y="740275"/>
          <a:ext cx="4320483" cy="196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6"/>
                <a:gridCol w="1512168"/>
                <a:gridCol w="1440159"/>
              </a:tblGrid>
              <a:tr h="196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제품소개         </a:t>
                      </a:r>
                      <a:endParaRPr lang="ko-KR" altLang="en-US" sz="9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endParaRPr lang="ko-KR" altLang="en-US" sz="9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endParaRPr lang="ko-KR" altLang="en-US" sz="9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6856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4.gif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5.gif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4.gif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73209289"/>
              </p:ext>
            </p:extLst>
          </p:nvPr>
        </p:nvGraphicFramePr>
        <p:xfrm>
          <a:off x="5364088" y="4005064"/>
          <a:ext cx="3286124" cy="2428874"/>
        </p:xfrm>
        <a:graphic>
          <a:graphicData uri="http://schemas.openxmlformats.org/drawingml/2006/table">
            <a:tbl>
              <a:tblPr firstRow="1" bandRow="1"/>
              <a:tblGrid>
                <a:gridCol w="693839"/>
                <a:gridCol w="949223"/>
                <a:gridCol w="706959"/>
                <a:gridCol w="936103"/>
              </a:tblGrid>
              <a:tr h="28580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기획 검수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9" marR="91439" marT="45730" marB="457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9" marR="91439" marT="45730" marB="457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39" marR="91439" marT="45730" marB="457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2016.01.11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이지수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6416">
                <a:tc grid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하기와 같이 검수하였으므로 본 문서를 기준으로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제작하겠습니다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검수일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                            /  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검수자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248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고객사명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제작그룹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8" marB="457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28362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PROTECTOR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2361654"/>
            <a:ext cx="3611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PROTECTOR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홈페이지</a:t>
            </a: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사용자 화면설계서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1</a:t>
            </a:fld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08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10</a:t>
            </a:fld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0731278"/>
              </p:ext>
            </p:extLst>
          </p:nvPr>
        </p:nvGraphicFramePr>
        <p:xfrm>
          <a:off x="6588224" y="1645876"/>
          <a:ext cx="2376264" cy="176447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화면에서 의료사진을 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의료사진을 클릭했을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대상자의 의료사진이 나타납니다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81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글쓰기를 누르면 의료사진을 업데이트 할 수 있습니다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의료사진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6706842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의료사진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grpSp>
        <p:nvGrpSpPr>
          <p:cNvPr id="100" name="그룹 99"/>
          <p:cNvGrpSpPr/>
          <p:nvPr/>
        </p:nvGrpSpPr>
        <p:grpSpPr>
          <a:xfrm>
            <a:off x="4865131" y="5555332"/>
            <a:ext cx="1321541" cy="216024"/>
            <a:chOff x="2696791" y="4381540"/>
            <a:chExt cx="1656184" cy="216024"/>
          </a:xfrm>
        </p:grpSpPr>
        <p:sp>
          <p:nvSpPr>
            <p:cNvPr id="101" name="직사각형 100"/>
            <p:cNvSpPr/>
            <p:nvPr/>
          </p:nvSpPr>
          <p:spPr>
            <a:xfrm>
              <a:off x="2696791" y="4384381"/>
              <a:ext cx="789037" cy="2131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글쓰기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563938" y="4381540"/>
              <a:ext cx="789037" cy="2131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0" name="모서리가 둥근 직사각형 129"/>
          <p:cNvSpPr/>
          <p:nvPr/>
        </p:nvSpPr>
        <p:spPr>
          <a:xfrm>
            <a:off x="1458723" y="1599877"/>
            <a:ext cx="5004535" cy="4286920"/>
          </a:xfrm>
          <a:prstGeom prst="roundRect">
            <a:avLst>
              <a:gd name="adj" fmla="val 2789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Oval 12"/>
          <p:cNvSpPr>
            <a:spLocks noChangeArrowheads="1"/>
          </p:cNvSpPr>
          <p:nvPr/>
        </p:nvSpPr>
        <p:spPr bwMode="auto">
          <a:xfrm>
            <a:off x="1392675" y="14943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345471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090" y="1261209"/>
            <a:ext cx="122916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의료정보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의료사진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그래프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체온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심박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설정</a:t>
            </a:r>
            <a:endParaRPr lang="ko-KR" altLang="ko-KR" sz="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4685131" y="54173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66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0731278"/>
              </p:ext>
            </p:extLst>
          </p:nvPr>
        </p:nvGraphicFramePr>
        <p:xfrm>
          <a:off x="6588224" y="1645876"/>
          <a:ext cx="2376264" cy="106958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의료사진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화면에서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글쓰기을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글쓰기를 위한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창입니다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의료사진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6706842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의료사진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grpSp>
        <p:nvGrpSpPr>
          <p:cNvPr id="2" name="그룹 99"/>
          <p:cNvGrpSpPr/>
          <p:nvPr/>
        </p:nvGrpSpPr>
        <p:grpSpPr>
          <a:xfrm>
            <a:off x="4865131" y="5555332"/>
            <a:ext cx="1321541" cy="216024"/>
            <a:chOff x="2696791" y="4381540"/>
            <a:chExt cx="1656184" cy="216024"/>
          </a:xfrm>
        </p:grpSpPr>
        <p:sp>
          <p:nvSpPr>
            <p:cNvPr id="101" name="직사각형 100"/>
            <p:cNvSpPr/>
            <p:nvPr/>
          </p:nvSpPr>
          <p:spPr>
            <a:xfrm>
              <a:off x="2696791" y="4384381"/>
              <a:ext cx="789037" cy="2131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글쓰기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563938" y="4381540"/>
              <a:ext cx="789037" cy="2131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0" name="모서리가 둥근 직사각형 129"/>
          <p:cNvSpPr/>
          <p:nvPr/>
        </p:nvSpPr>
        <p:spPr>
          <a:xfrm>
            <a:off x="1458723" y="1599877"/>
            <a:ext cx="5004535" cy="4286920"/>
          </a:xfrm>
          <a:prstGeom prst="roundRect">
            <a:avLst>
              <a:gd name="adj" fmla="val 2789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Oval 12"/>
          <p:cNvSpPr>
            <a:spLocks noChangeArrowheads="1"/>
          </p:cNvSpPr>
          <p:nvPr/>
        </p:nvSpPr>
        <p:spPr bwMode="auto">
          <a:xfrm>
            <a:off x="1392675" y="14943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345471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090" y="1261209"/>
            <a:ext cx="122916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의료정보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의료사진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그래프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체온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심박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설정</a:t>
            </a:r>
            <a:endParaRPr lang="ko-KR" altLang="ko-KR" sz="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1587459" y="2528755"/>
            <a:ext cx="4497595" cy="176419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 bwMode="auto">
          <a:xfrm>
            <a:off x="3059832" y="2680783"/>
            <a:ext cx="0" cy="15481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647784" y="3122748"/>
            <a:ext cx="1106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LOGIN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322" y="3286517"/>
            <a:ext cx="10623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PASSWORD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13568" y="2927347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ID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052617" y="2941285"/>
            <a:ext cx="1152128" cy="2437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052617" y="3288976"/>
            <a:ext cx="1152128" cy="2437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5276753" y="2941285"/>
            <a:ext cx="648072" cy="5914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로그</a:t>
            </a:r>
            <a:r>
              <a: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88521" y="3754851"/>
            <a:ext cx="2736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정보 수정을 위한 로그인 화면입니다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66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12</a:t>
            </a:fld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86093348"/>
              </p:ext>
            </p:extLst>
          </p:nvPr>
        </p:nvGraphicFramePr>
        <p:xfrm>
          <a:off x="6588224" y="1645876"/>
          <a:ext cx="2376264" cy="1596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화면에서 의료사진을 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의료사진에 글을 작성할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게시물의 작성을 완료합니다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글쓰기를 취소 하고 목록으로 돌아갑니다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의료사진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41467601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의료사진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54524411"/>
              </p:ext>
            </p:extLst>
          </p:nvPr>
        </p:nvGraphicFramePr>
        <p:xfrm>
          <a:off x="1680968" y="1914037"/>
          <a:ext cx="4527694" cy="266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54"/>
                <a:gridCol w="3952440"/>
              </a:tblGrid>
              <a:tr h="323897">
                <a:tc gridSpan="2">
                  <a:txBody>
                    <a:bodyPr/>
                    <a:lstStyle/>
                    <a:p>
                      <a:pPr latinLnBrk="1"/>
                      <a:endParaRPr kumimoji="1" lang="ko-KR" altLang="en-US" sz="750" b="1" kern="1200" dirty="0">
                        <a:solidFill>
                          <a:srgbClr val="0020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937">
                <a:tc gridSpan="2">
                  <a:txBody>
                    <a:bodyPr/>
                    <a:lstStyle/>
                    <a:p>
                      <a:pPr algn="r" latinLnBrk="1"/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  목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  용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파일첨부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ko-KR" altLang="en-US" sz="100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00" name="그룹 99"/>
          <p:cNvGrpSpPr/>
          <p:nvPr/>
        </p:nvGrpSpPr>
        <p:grpSpPr>
          <a:xfrm>
            <a:off x="4865131" y="5555332"/>
            <a:ext cx="1321541" cy="216024"/>
            <a:chOff x="2696791" y="4381540"/>
            <a:chExt cx="1656184" cy="216024"/>
          </a:xfrm>
        </p:grpSpPr>
        <p:sp>
          <p:nvSpPr>
            <p:cNvPr id="101" name="직사각형 100"/>
            <p:cNvSpPr/>
            <p:nvPr/>
          </p:nvSpPr>
          <p:spPr>
            <a:xfrm>
              <a:off x="2696791" y="4384381"/>
              <a:ext cx="789037" cy="2131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563938" y="4381540"/>
              <a:ext cx="789037" cy="2131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6" name="직사각형 115"/>
          <p:cNvSpPr/>
          <p:nvPr/>
        </p:nvSpPr>
        <p:spPr bwMode="auto">
          <a:xfrm>
            <a:off x="2298159" y="2657374"/>
            <a:ext cx="3921159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2293728" y="2850545"/>
            <a:ext cx="3925589" cy="1381915"/>
            <a:chOff x="2313643" y="3377752"/>
            <a:chExt cx="3925589" cy="1381915"/>
          </a:xfrm>
        </p:grpSpPr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3643" y="3377752"/>
              <a:ext cx="3925589" cy="187240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424" y="4419528"/>
              <a:ext cx="3914808" cy="337373"/>
            </a:xfrm>
            <a:prstGeom prst="rect">
              <a:avLst/>
            </a:prstGeom>
          </p:spPr>
        </p:pic>
        <p:sp>
          <p:nvSpPr>
            <p:cNvPr id="120" name="직사각형 119"/>
            <p:cNvSpPr/>
            <p:nvPr/>
          </p:nvSpPr>
          <p:spPr bwMode="auto">
            <a:xfrm>
              <a:off x="2324423" y="3377753"/>
              <a:ext cx="3914809" cy="1381914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endPara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2298160" y="4273018"/>
            <a:ext cx="1888446" cy="133200"/>
            <a:chOff x="1475656" y="3611543"/>
            <a:chExt cx="2137999" cy="150802"/>
          </a:xfrm>
        </p:grpSpPr>
        <p:sp>
          <p:nvSpPr>
            <p:cNvPr id="122" name="직사각형 121"/>
            <p:cNvSpPr/>
            <p:nvPr/>
          </p:nvSpPr>
          <p:spPr>
            <a:xfrm>
              <a:off x="1475656" y="3611543"/>
              <a:ext cx="1590513" cy="1508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066170" y="3611543"/>
              <a:ext cx="547485" cy="150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찾아보기</a:t>
              </a:r>
              <a:r>
                <a:rPr lang="en-US" altLang="ko-KR" sz="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2298160" y="4427799"/>
            <a:ext cx="1888446" cy="133200"/>
            <a:chOff x="1475656" y="3611543"/>
            <a:chExt cx="2137999" cy="150802"/>
          </a:xfrm>
        </p:grpSpPr>
        <p:sp>
          <p:nvSpPr>
            <p:cNvPr id="125" name="직사각형 124"/>
            <p:cNvSpPr/>
            <p:nvPr/>
          </p:nvSpPr>
          <p:spPr>
            <a:xfrm>
              <a:off x="1475656" y="3611543"/>
              <a:ext cx="1590513" cy="1508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066170" y="3611543"/>
              <a:ext cx="547485" cy="150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찾아보기</a:t>
              </a:r>
              <a:r>
                <a:rPr lang="en-US" altLang="ko-KR" sz="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9" name="직사각형 128"/>
          <p:cNvSpPr/>
          <p:nvPr/>
        </p:nvSpPr>
        <p:spPr bwMode="auto">
          <a:xfrm>
            <a:off x="2298159" y="2462183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458723" y="1599877"/>
            <a:ext cx="5004535" cy="3485307"/>
          </a:xfrm>
          <a:prstGeom prst="roundRect">
            <a:avLst>
              <a:gd name="adj" fmla="val 2789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Oval 12"/>
          <p:cNvSpPr>
            <a:spLocks noChangeArrowheads="1"/>
          </p:cNvSpPr>
          <p:nvPr/>
        </p:nvSpPr>
        <p:spPr bwMode="auto">
          <a:xfrm>
            <a:off x="1392675" y="14943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</a:p>
        </p:txBody>
      </p:sp>
      <p:grpSp>
        <p:nvGrpSpPr>
          <p:cNvPr id="132" name="그룹 131"/>
          <p:cNvGrpSpPr/>
          <p:nvPr/>
        </p:nvGrpSpPr>
        <p:grpSpPr>
          <a:xfrm>
            <a:off x="1894313" y="4475874"/>
            <a:ext cx="152400" cy="64800"/>
            <a:chOff x="1895183" y="4797152"/>
            <a:chExt cx="152400" cy="64800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18951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19827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8" name="Oval 12"/>
          <p:cNvSpPr>
            <a:spLocks noChangeArrowheads="1"/>
          </p:cNvSpPr>
          <p:nvPr/>
        </p:nvSpPr>
        <p:spPr bwMode="auto">
          <a:xfrm>
            <a:off x="4656321" y="54527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345471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090" y="1261209"/>
            <a:ext cx="122916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의료정보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의료사진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그래프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체온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심박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설정</a:t>
            </a:r>
            <a:endParaRPr lang="ko-KR" altLang="ko-KR" sz="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21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19616750"/>
              </p:ext>
            </p:extLst>
          </p:nvPr>
        </p:nvGraphicFramePr>
        <p:xfrm>
          <a:off x="6588224" y="1645876"/>
          <a:ext cx="2376264" cy="10634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화면에서 그래프를 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그래프를 클릭했을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그래프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체온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25889428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458723" y="1599877"/>
            <a:ext cx="5004535" cy="4286920"/>
          </a:xfrm>
          <a:prstGeom prst="roundRect">
            <a:avLst>
              <a:gd name="adj" fmla="val 2789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Oval 12"/>
          <p:cNvSpPr>
            <a:spLocks noChangeArrowheads="1"/>
          </p:cNvSpPr>
          <p:nvPr/>
        </p:nvSpPr>
        <p:spPr bwMode="auto">
          <a:xfrm>
            <a:off x="1392675" y="14943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345471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090" y="1261209"/>
            <a:ext cx="122916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의료정보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의료사진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그래프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심박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설정</a:t>
            </a:r>
            <a:endParaRPr lang="ko-KR" altLang="ko-KR" sz="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07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14</a:t>
            </a:fld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46836116"/>
              </p:ext>
            </p:extLst>
          </p:nvPr>
        </p:nvGraphicFramePr>
        <p:xfrm>
          <a:off x="6588224" y="1645876"/>
          <a:ext cx="2376264" cy="176447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화면에서 약 알림 설정을 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알림 설정을 클릭했을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81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정보수정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클릭하면 로그인 창이 뜨게 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수정할 수 있습니다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알림 설정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7762846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</a:t>
                      </a:r>
                      <a:r>
                        <a:rPr lang="ko-KR" altLang="en-US" sz="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알릶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설정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86695164"/>
              </p:ext>
            </p:extLst>
          </p:nvPr>
        </p:nvGraphicFramePr>
        <p:xfrm>
          <a:off x="1658979" y="1576536"/>
          <a:ext cx="4527694" cy="3347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05"/>
                <a:gridCol w="3558889"/>
              </a:tblGrid>
              <a:tr h="56393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</a:rPr>
                        <a:t>__________</a:t>
                      </a:r>
                      <a:r>
                        <a:rPr kumimoji="1" lang="ko-KR" altLang="en-US" sz="1400" b="1" kern="1200" dirty="0" smtClean="0">
                          <a:solidFill>
                            <a:schemeClr val="tx1"/>
                          </a:solidFill>
                        </a:rPr>
                        <a:t>님의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알림 설정</a:t>
                      </a:r>
                    </a:p>
                  </a:txBody>
                  <a:tcPr marL="72000" marR="72000" marT="28800" marB="288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약목록</a:t>
                      </a:r>
                      <a:endParaRPr kumimoji="1" lang="ko-KR" altLang="en-US" sz="8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시간설정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72000" marT="28800" marB="28800" anchor="ctr"/>
                </a:tc>
              </a:tr>
              <a:tr h="33940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약 </a:t>
                      </a:r>
                      <a:r>
                        <a:rPr kumimoji="1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454635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414529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28800" marB="28800" anchor="ctr"/>
                </a:tc>
              </a:tr>
              <a:tr h="576562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105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33940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33940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</a:tbl>
          </a:graphicData>
        </a:graphic>
      </p:graphicFrame>
      <p:sp>
        <p:nvSpPr>
          <p:cNvPr id="101" name="직사각형 100"/>
          <p:cNvSpPr/>
          <p:nvPr/>
        </p:nvSpPr>
        <p:spPr>
          <a:xfrm>
            <a:off x="5595164" y="5391923"/>
            <a:ext cx="629607" cy="2131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수정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6177146" y="1590352"/>
            <a:ext cx="138294" cy="3641003"/>
            <a:chOff x="4139952" y="3611543"/>
            <a:chExt cx="130491" cy="793894"/>
          </a:xfrm>
        </p:grpSpPr>
        <p:sp>
          <p:nvSpPr>
            <p:cNvPr id="112" name="직사각형 111"/>
            <p:cNvSpPr/>
            <p:nvPr/>
          </p:nvSpPr>
          <p:spPr bwMode="auto">
            <a:xfrm>
              <a:off x="4139953" y="3611543"/>
              <a:ext cx="130490" cy="793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139952" y="3611543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▲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139952" y="4272338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139953" y="3744642"/>
              <a:ext cx="130490" cy="40443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三</a:t>
              </a:r>
            </a:p>
          </p:txBody>
        </p:sp>
      </p:grpSp>
      <p:sp>
        <p:nvSpPr>
          <p:cNvPr id="130" name="모서리가 둥근 직사각형 129"/>
          <p:cNvSpPr/>
          <p:nvPr/>
        </p:nvSpPr>
        <p:spPr>
          <a:xfrm>
            <a:off x="1458723" y="1599877"/>
            <a:ext cx="5004535" cy="4286920"/>
          </a:xfrm>
          <a:prstGeom prst="roundRect">
            <a:avLst>
              <a:gd name="adj" fmla="val 2789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Oval 12"/>
          <p:cNvSpPr>
            <a:spLocks noChangeArrowheads="1"/>
          </p:cNvSpPr>
          <p:nvPr/>
        </p:nvSpPr>
        <p:spPr bwMode="auto">
          <a:xfrm>
            <a:off x="1392675" y="14943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</a:p>
        </p:txBody>
      </p:sp>
      <p:grpSp>
        <p:nvGrpSpPr>
          <p:cNvPr id="132" name="그룹 131"/>
          <p:cNvGrpSpPr/>
          <p:nvPr/>
        </p:nvGrpSpPr>
        <p:grpSpPr>
          <a:xfrm>
            <a:off x="1861667" y="4819659"/>
            <a:ext cx="152400" cy="64800"/>
            <a:chOff x="1895183" y="4797152"/>
            <a:chExt cx="152400" cy="64800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18951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19827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8" name="Oval 12"/>
          <p:cNvSpPr>
            <a:spLocks noChangeArrowheads="1"/>
          </p:cNvSpPr>
          <p:nvPr/>
        </p:nvSpPr>
        <p:spPr bwMode="auto">
          <a:xfrm>
            <a:off x="5415164" y="524756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345471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090" y="1261209"/>
            <a:ext cx="122916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의료기록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의료사진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그래프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체온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심박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설정</a:t>
            </a:r>
            <a:endParaRPr lang="ko-KR" altLang="ko-KR" sz="8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31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15</a:t>
            </a:fld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35700983"/>
              </p:ext>
            </p:extLst>
          </p:nvPr>
        </p:nvGraphicFramePr>
        <p:xfrm>
          <a:off x="6588224" y="1645876"/>
          <a:ext cx="2376264" cy="106958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알림 설정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화면에서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수정을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정보수정을 위한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로그인창입니다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알림 설정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26799517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</a:t>
                      </a:r>
                      <a:r>
                        <a:rPr lang="ko-KR" altLang="en-US" sz="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알릶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설정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grpSp>
        <p:nvGrpSpPr>
          <p:cNvPr id="111" name="그룹 110"/>
          <p:cNvGrpSpPr/>
          <p:nvPr/>
        </p:nvGrpSpPr>
        <p:grpSpPr>
          <a:xfrm>
            <a:off x="6177146" y="1590352"/>
            <a:ext cx="138294" cy="3641003"/>
            <a:chOff x="4139952" y="3611543"/>
            <a:chExt cx="130491" cy="793894"/>
          </a:xfrm>
        </p:grpSpPr>
        <p:sp>
          <p:nvSpPr>
            <p:cNvPr id="112" name="직사각형 111"/>
            <p:cNvSpPr/>
            <p:nvPr/>
          </p:nvSpPr>
          <p:spPr bwMode="auto">
            <a:xfrm>
              <a:off x="4139953" y="3611543"/>
              <a:ext cx="130490" cy="793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139952" y="3611543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▲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139952" y="4272338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139953" y="3744642"/>
              <a:ext cx="130490" cy="40443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三</a:t>
              </a:r>
            </a:p>
          </p:txBody>
        </p:sp>
      </p:grpSp>
      <p:sp>
        <p:nvSpPr>
          <p:cNvPr id="130" name="모서리가 둥근 직사각형 129"/>
          <p:cNvSpPr/>
          <p:nvPr/>
        </p:nvSpPr>
        <p:spPr>
          <a:xfrm>
            <a:off x="1458723" y="1599877"/>
            <a:ext cx="5004535" cy="4286920"/>
          </a:xfrm>
          <a:prstGeom prst="roundRect">
            <a:avLst>
              <a:gd name="adj" fmla="val 2789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Oval 12"/>
          <p:cNvSpPr>
            <a:spLocks noChangeArrowheads="1"/>
          </p:cNvSpPr>
          <p:nvPr/>
        </p:nvSpPr>
        <p:spPr bwMode="auto">
          <a:xfrm>
            <a:off x="1392675" y="14943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</a:p>
        </p:txBody>
      </p:sp>
      <p:grpSp>
        <p:nvGrpSpPr>
          <p:cNvPr id="132" name="그룹 131"/>
          <p:cNvGrpSpPr/>
          <p:nvPr/>
        </p:nvGrpSpPr>
        <p:grpSpPr>
          <a:xfrm>
            <a:off x="1861667" y="4819659"/>
            <a:ext cx="152400" cy="64800"/>
            <a:chOff x="1895183" y="4797152"/>
            <a:chExt cx="152400" cy="64800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18951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19827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모서리가 둥근 직사각형 51"/>
          <p:cNvSpPr/>
          <p:nvPr/>
        </p:nvSpPr>
        <p:spPr bwMode="auto">
          <a:xfrm>
            <a:off x="345471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090" y="1261209"/>
            <a:ext cx="122916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의료기록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의료사진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그래프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체온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심박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설정</a:t>
            </a:r>
            <a:endParaRPr lang="ko-KR" altLang="ko-KR" sz="8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1587459" y="2528755"/>
            <a:ext cx="4497595" cy="176419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 bwMode="auto">
          <a:xfrm>
            <a:off x="3059832" y="2680783"/>
            <a:ext cx="0" cy="15481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647784" y="3122748"/>
            <a:ext cx="1106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LOGIN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31322" y="3286517"/>
            <a:ext cx="10623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PASSWORD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3568" y="2927347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ID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052617" y="2941285"/>
            <a:ext cx="1152128" cy="2437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052617" y="3288976"/>
            <a:ext cx="1152128" cy="2437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5276753" y="2941285"/>
            <a:ext cx="648072" cy="5914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로그</a:t>
            </a:r>
            <a:r>
              <a: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8521" y="3754851"/>
            <a:ext cx="2736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정보 수정을 위한 로그인 화면입니다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822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16</a:t>
            </a:fld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71447589"/>
              </p:ext>
            </p:extLst>
          </p:nvPr>
        </p:nvGraphicFramePr>
        <p:xfrm>
          <a:off x="6588224" y="1645876"/>
          <a:ext cx="2376264" cy="17485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알림 설정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화면에서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수정을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정보수정을 클릭했을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81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수정완료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수정을 다한 후에 수정완료 버튼을 클릭합니다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알림 설정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00736934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알림 설정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47260635"/>
              </p:ext>
            </p:extLst>
          </p:nvPr>
        </p:nvGraphicFramePr>
        <p:xfrm>
          <a:off x="1658979" y="1576536"/>
          <a:ext cx="4527694" cy="3347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05"/>
                <a:gridCol w="3558889"/>
              </a:tblGrid>
              <a:tr h="563939">
                <a:tc gridSpan="2">
                  <a:txBody>
                    <a:bodyPr/>
                    <a:lstStyle/>
                    <a:p>
                      <a:pPr latinLnBrk="1"/>
                      <a:r>
                        <a:rPr kumimoji="1" lang="en-US" altLang="ko-KR" sz="1400" kern="1200" dirty="0" smtClean="0">
                          <a:solidFill>
                            <a:schemeClr val="tx1"/>
                          </a:solidFill>
                        </a:rPr>
                        <a:t>__________</a:t>
                      </a:r>
                      <a:r>
                        <a:rPr kumimoji="1" lang="ko-KR" altLang="en-US" sz="1400" kern="1200" dirty="0" smtClean="0">
                          <a:solidFill>
                            <a:schemeClr val="tx1"/>
                          </a:solidFill>
                        </a:rPr>
                        <a:t>님의 약 알림</a:t>
                      </a:r>
                      <a:r>
                        <a:rPr kumimoji="1"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 시간 </a:t>
                      </a:r>
                      <a:endParaRPr kumimoji="1" lang="ko-KR" altLang="en-US" sz="14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약목록</a:t>
                      </a:r>
                      <a:endParaRPr kumimoji="1" lang="ko-KR" altLang="en-US" sz="8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 설정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33940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kumimoji="1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             분</a:t>
                      </a:r>
                      <a:endParaRPr kumimoji="1"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454635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414529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28800" marB="28800" anchor="ctr"/>
                </a:tc>
              </a:tr>
              <a:tr h="576562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800" kern="1200" dirty="0" smtClean="0"/>
                    </a:p>
                    <a:p>
                      <a:pPr latinLnBrk="1"/>
                      <a:endParaRPr kumimoji="1" lang="ko-KR" altLang="en-US" sz="105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33940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33940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</a:tbl>
          </a:graphicData>
        </a:graphic>
      </p:graphicFrame>
      <p:sp>
        <p:nvSpPr>
          <p:cNvPr id="101" name="직사각형 100"/>
          <p:cNvSpPr/>
          <p:nvPr/>
        </p:nvSpPr>
        <p:spPr>
          <a:xfrm>
            <a:off x="5595164" y="5391923"/>
            <a:ext cx="629607" cy="2131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완료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6177146" y="1590352"/>
            <a:ext cx="138294" cy="3641003"/>
            <a:chOff x="4139952" y="3611543"/>
            <a:chExt cx="130491" cy="793894"/>
          </a:xfrm>
        </p:grpSpPr>
        <p:sp>
          <p:nvSpPr>
            <p:cNvPr id="112" name="직사각형 111"/>
            <p:cNvSpPr/>
            <p:nvPr/>
          </p:nvSpPr>
          <p:spPr bwMode="auto">
            <a:xfrm>
              <a:off x="4139953" y="3611543"/>
              <a:ext cx="130490" cy="793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139952" y="3611543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▲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139952" y="4272338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139953" y="3744642"/>
              <a:ext cx="130490" cy="40443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三</a:t>
              </a:r>
            </a:p>
          </p:txBody>
        </p:sp>
      </p:grpSp>
      <p:sp>
        <p:nvSpPr>
          <p:cNvPr id="130" name="모서리가 둥근 직사각형 129"/>
          <p:cNvSpPr/>
          <p:nvPr/>
        </p:nvSpPr>
        <p:spPr>
          <a:xfrm>
            <a:off x="1458723" y="1599877"/>
            <a:ext cx="5004535" cy="4286920"/>
          </a:xfrm>
          <a:prstGeom prst="roundRect">
            <a:avLst>
              <a:gd name="adj" fmla="val 2789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Oval 12"/>
          <p:cNvSpPr>
            <a:spLocks noChangeArrowheads="1"/>
          </p:cNvSpPr>
          <p:nvPr/>
        </p:nvSpPr>
        <p:spPr bwMode="auto">
          <a:xfrm>
            <a:off x="1392675" y="14943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</a:p>
        </p:txBody>
      </p:sp>
      <p:grpSp>
        <p:nvGrpSpPr>
          <p:cNvPr id="132" name="그룹 131"/>
          <p:cNvGrpSpPr/>
          <p:nvPr/>
        </p:nvGrpSpPr>
        <p:grpSpPr>
          <a:xfrm>
            <a:off x="1861667" y="4819659"/>
            <a:ext cx="152400" cy="64800"/>
            <a:chOff x="1895183" y="4797152"/>
            <a:chExt cx="152400" cy="64800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18951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19827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8" name="Oval 12"/>
          <p:cNvSpPr>
            <a:spLocks noChangeArrowheads="1"/>
          </p:cNvSpPr>
          <p:nvPr/>
        </p:nvSpPr>
        <p:spPr bwMode="auto">
          <a:xfrm>
            <a:off x="5415164" y="524756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3471354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090" y="1261209"/>
            <a:ext cx="122916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의료기록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의료사진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그래프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체온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심박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설정</a:t>
            </a:r>
            <a:endParaRPr lang="ko-KR" altLang="ko-KR" sz="8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717925" y="2564904"/>
            <a:ext cx="269899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781666" y="2564904"/>
            <a:ext cx="702102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274194" y="2564904"/>
            <a:ext cx="269899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152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429090" y="1261209"/>
            <a:ext cx="97455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FAQ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1:1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A/S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접수</a:t>
            </a:r>
            <a:endParaRPr lang="ko-KR" altLang="ko-KR" sz="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16336883"/>
              </p:ext>
            </p:extLst>
          </p:nvPr>
        </p:nvGraphicFramePr>
        <p:xfrm>
          <a:off x="6588224" y="1645877"/>
          <a:ext cx="2376264" cy="163271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196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en-US" altLang="ko-KR" sz="800" b="1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ko-KR" altLang="en-US" sz="800" b="1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클릭하면 나타나는 게시판입니다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56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1" spc="-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목록보기는 모든 대상이 가능합니다</a:t>
                      </a:r>
                      <a:r>
                        <a:rPr lang="en-US" altLang="ko-KR" sz="900" b="1" spc="-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1" spc="-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내용보기는 모든 대상이 가능합니다</a:t>
                      </a:r>
                      <a:r>
                        <a:rPr lang="en-US" altLang="ko-KR" sz="900" b="1" spc="-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쓰기는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관리자만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가능합니다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900" b="0" baseline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80624284"/>
              </p:ext>
            </p:extLst>
          </p:nvPr>
        </p:nvGraphicFramePr>
        <p:xfrm>
          <a:off x="1691680" y="1700808"/>
          <a:ext cx="4536503" cy="24148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8032"/>
                <a:gridCol w="2016224"/>
                <a:gridCol w="1080120"/>
                <a:gridCol w="720282"/>
                <a:gridCol w="431845"/>
              </a:tblGrid>
              <a:tr h="17588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pc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  <a:endParaRPr lang="ko-KR" altLang="en-US" sz="800" b="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pc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lang="ko-KR" altLang="en-US" sz="800" b="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800" b="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800" b="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ko-KR" altLang="en-US" sz="800" b="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5047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FAQ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게시판 이용방법입니다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4000" marR="18000" marT="4680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2016.03.03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5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이용방법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</a:t>
                      </a:r>
                      <a:endParaRPr lang="ko-KR" altLang="en-US" sz="800" spc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15:40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50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pc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이용방법</a:t>
                      </a:r>
                      <a:endParaRPr lang="en-US" altLang="ko-KR" sz="800" spc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</a:t>
                      </a:r>
                      <a:endParaRPr lang="ko-KR" altLang="en-US" sz="800" spc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2014.01.09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50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랑 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같을 경우에는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...(2)</a:t>
                      </a: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2013.12.15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5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spc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2013.12.03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5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사항에 대해서 질문합니다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2013.10.15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5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A/S 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2013.10.05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5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PROTECTOR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이용법</a:t>
                      </a:r>
                      <a:endParaRPr lang="en-US" altLang="ko-KR" sz="800" spc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2013.10.05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319969" y="4311283"/>
            <a:ext cx="3279924" cy="539690"/>
            <a:chOff x="304395" y="4221088"/>
            <a:chExt cx="3279924" cy="539690"/>
          </a:xfrm>
        </p:grpSpPr>
        <p:grpSp>
          <p:nvGrpSpPr>
            <p:cNvPr id="48" name="그룹 47"/>
            <p:cNvGrpSpPr/>
            <p:nvPr/>
          </p:nvGrpSpPr>
          <p:grpSpPr>
            <a:xfrm>
              <a:off x="833402" y="4221088"/>
              <a:ext cx="2221910" cy="176458"/>
              <a:chOff x="2608959" y="4842034"/>
              <a:chExt cx="2221910" cy="176458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835076" y="4842034"/>
                <a:ext cx="186861" cy="1764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061193" y="4842034"/>
                <a:ext cx="186861" cy="1764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287310" y="4842034"/>
                <a:ext cx="186861" cy="1764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3513427" y="4842034"/>
                <a:ext cx="186861" cy="1764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3739544" y="4842034"/>
                <a:ext cx="186861" cy="1764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3965661" y="4842034"/>
                <a:ext cx="186861" cy="176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4191778" y="4842034"/>
                <a:ext cx="186861" cy="1764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4417895" y="4842034"/>
                <a:ext cx="186861" cy="1764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608959" y="4842034"/>
                <a:ext cx="186861" cy="17645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&lt;</a:t>
                </a:r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4008" y="4842034"/>
                <a:ext cx="186861" cy="17645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&gt;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304395" y="4563310"/>
              <a:ext cx="3279924" cy="197468"/>
              <a:chOff x="304395" y="4563310"/>
              <a:chExt cx="3279924" cy="197468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168444" y="4563310"/>
                <a:ext cx="1807591" cy="1974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3041642" y="4563310"/>
                <a:ext cx="542677" cy="1974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검색</a:t>
                </a:r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304395" y="4563310"/>
                <a:ext cx="798442" cy="197468"/>
                <a:chOff x="304395" y="4563310"/>
                <a:chExt cx="798442" cy="197468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304395" y="4563310"/>
                  <a:ext cx="798441" cy="1974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ko-KR" altLang="en-US" sz="800" dirty="0" smtClean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제목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+</a:t>
                  </a:r>
                  <a:r>
                    <a:rPr lang="ko-KR" altLang="en-US" sz="800" dirty="0" smtClean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내용</a:t>
                  </a:r>
                  <a:endParaRPr lang="ko-KR" altLang="en-US" sz="8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909993" y="4564079"/>
                  <a:ext cx="192844" cy="19669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▼</a:t>
                  </a:r>
                  <a:endParaRPr lang="ko-KR" altLang="en-US" sz="8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</p:grpSp>
      <p:pic>
        <p:nvPicPr>
          <p:cNvPr id="76" name="그림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47" y="2272685"/>
            <a:ext cx="247650" cy="123825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5599893" y="4178435"/>
            <a:ext cx="629607" cy="2131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글쓰기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FAQ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16267516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en-US" altLang="ko-KR" sz="800" b="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565694" y="1556792"/>
            <a:ext cx="4878513" cy="4176464"/>
          </a:xfrm>
          <a:prstGeom prst="roundRect">
            <a:avLst>
              <a:gd name="adj" fmla="val 2879"/>
            </a:avLst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Oval 12"/>
          <p:cNvSpPr>
            <a:spLocks noChangeArrowheads="1"/>
          </p:cNvSpPr>
          <p:nvPr/>
        </p:nvSpPr>
        <p:spPr bwMode="auto">
          <a:xfrm>
            <a:off x="1503688" y="154677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492030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429090" y="1261209"/>
            <a:ext cx="97455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FAQ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A/S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접수</a:t>
            </a:r>
            <a:endParaRPr lang="ko-KR" altLang="ko-KR" sz="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16336883"/>
              </p:ext>
            </p:extLst>
          </p:nvPr>
        </p:nvGraphicFramePr>
        <p:xfrm>
          <a:off x="6588224" y="1645877"/>
          <a:ext cx="2376264" cy="2590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196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클릭하면 나타나는 게시판입니다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56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1" spc="-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목록보기는 모든 대상이 가능합니다</a:t>
                      </a:r>
                      <a:r>
                        <a:rPr lang="en-US" altLang="ko-KR" sz="900" b="1" spc="-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1" spc="-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내용보기는 모든 대상이 가능합니다</a:t>
                      </a:r>
                      <a:r>
                        <a:rPr lang="en-US" altLang="ko-KR" sz="900" b="1" spc="-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쓰기는 모든 대상이 가능합니다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900" b="0" baseline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 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게시물을 작성합니다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검색하여 나온 화면포맷은 현재와 동일 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80624284"/>
              </p:ext>
            </p:extLst>
          </p:nvPr>
        </p:nvGraphicFramePr>
        <p:xfrm>
          <a:off x="1691680" y="1700808"/>
          <a:ext cx="4536503" cy="24148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8032"/>
                <a:gridCol w="2016224"/>
                <a:gridCol w="1080120"/>
                <a:gridCol w="720282"/>
                <a:gridCol w="431845"/>
              </a:tblGrid>
              <a:tr h="17588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pc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  <a:endParaRPr lang="ko-KR" altLang="en-US" sz="800" b="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pc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lang="ko-KR" altLang="en-US" sz="800" b="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800" b="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800" b="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ko-KR" altLang="en-US" sz="800" b="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5047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1:1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게시판 이용방법입니다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4000" marR="18000" marT="4680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무한상사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2012.05.03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5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일정이 잡혔는데요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15:40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5047">
                <a:tc>
                  <a:txBody>
                    <a:bodyPr/>
                    <a:lstStyle/>
                    <a:p>
                      <a:pPr algn="ctr"/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800" spc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</a:t>
                      </a:r>
                      <a:r>
                        <a:rPr lang="ko-KR" altLang="en-US" sz="800" spc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드립니다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.(1)</a:t>
                      </a:r>
                      <a:endParaRPr lang="en-US" altLang="ko-KR" sz="800" spc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무한상사</a:t>
                      </a: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2014.01.09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50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랑 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같을 경우에는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...(2)</a:t>
                      </a: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pc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황장방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2013.12.15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5047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800" spc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답변드립니다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무한상사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2013.12.03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5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사항에 대해서 질문합니다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pc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이박김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2013.10.15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5047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800" spc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답변드립니다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무한상사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2013.10.05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5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관련해서 </a:t>
                      </a:r>
                      <a:r>
                        <a:rPr lang="ko-KR" altLang="en-US" sz="800" spc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질문드려요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pc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강이박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2013.10.05</a:t>
                      </a:r>
                      <a:endParaRPr lang="ko-KR" altLang="en-US" sz="800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18000" marT="46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319969" y="4311283"/>
            <a:ext cx="3279924" cy="539690"/>
            <a:chOff x="304395" y="4221088"/>
            <a:chExt cx="3279924" cy="539690"/>
          </a:xfrm>
        </p:grpSpPr>
        <p:grpSp>
          <p:nvGrpSpPr>
            <p:cNvPr id="4" name="그룹 47"/>
            <p:cNvGrpSpPr/>
            <p:nvPr/>
          </p:nvGrpSpPr>
          <p:grpSpPr>
            <a:xfrm>
              <a:off x="833402" y="4221088"/>
              <a:ext cx="2221910" cy="176458"/>
              <a:chOff x="2608959" y="4842034"/>
              <a:chExt cx="2221910" cy="176458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835076" y="4842034"/>
                <a:ext cx="186861" cy="1764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061193" y="4842034"/>
                <a:ext cx="186861" cy="1764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287310" y="4842034"/>
                <a:ext cx="186861" cy="1764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3513427" y="4842034"/>
                <a:ext cx="186861" cy="1764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3739544" y="4842034"/>
                <a:ext cx="186861" cy="1764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3965661" y="4842034"/>
                <a:ext cx="186861" cy="1764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4191778" y="4842034"/>
                <a:ext cx="186861" cy="1764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4417895" y="4842034"/>
                <a:ext cx="186861" cy="1764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608959" y="4842034"/>
                <a:ext cx="186861" cy="17645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&lt;</a:t>
                </a:r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4008" y="4842034"/>
                <a:ext cx="186861" cy="17645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&gt;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" name="그룹 69"/>
            <p:cNvGrpSpPr/>
            <p:nvPr/>
          </p:nvGrpSpPr>
          <p:grpSpPr>
            <a:xfrm>
              <a:off x="304395" y="4563310"/>
              <a:ext cx="3279924" cy="197468"/>
              <a:chOff x="304395" y="4563310"/>
              <a:chExt cx="3279924" cy="197468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168444" y="4563310"/>
                <a:ext cx="1807591" cy="1974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3041642" y="4563310"/>
                <a:ext cx="542677" cy="1974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검색</a:t>
                </a:r>
              </a:p>
            </p:txBody>
          </p:sp>
          <p:grpSp>
            <p:nvGrpSpPr>
              <p:cNvPr id="6" name="그룹 72"/>
              <p:cNvGrpSpPr/>
              <p:nvPr/>
            </p:nvGrpSpPr>
            <p:grpSpPr>
              <a:xfrm>
                <a:off x="304395" y="4563310"/>
                <a:ext cx="798442" cy="197468"/>
                <a:chOff x="304395" y="4563310"/>
                <a:chExt cx="798442" cy="197468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304395" y="4563310"/>
                  <a:ext cx="798441" cy="1974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ko-KR" altLang="en-US" sz="800" dirty="0" smtClean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제목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+</a:t>
                  </a:r>
                  <a:r>
                    <a:rPr lang="ko-KR" altLang="en-US" sz="800" dirty="0" smtClean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내용</a:t>
                  </a:r>
                  <a:endParaRPr lang="ko-KR" altLang="en-US" sz="8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909993" y="4564079"/>
                  <a:ext cx="192844" cy="19669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▼</a:t>
                  </a:r>
                  <a:endParaRPr lang="ko-KR" altLang="en-US" sz="8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</p:grpSp>
      <p:pic>
        <p:nvPicPr>
          <p:cNvPr id="76" name="그림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47" y="2272685"/>
            <a:ext cx="247650" cy="123825"/>
          </a:xfrm>
          <a:prstGeom prst="rect">
            <a:avLst/>
          </a:prstGeom>
        </p:spPr>
      </p:pic>
      <p:pic>
        <p:nvPicPr>
          <p:cNvPr id="77" name="Picture 8" descr="C:\Users\inpiad\Documents\백인학\기타소스등\이미지\e디스켓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712" y="3104405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8" descr="C:\Users\inpiad\Documents\백인학\기타소스등\이미지\e디스켓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711" y="3652068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m4ga.inpiad.co.kr/index/skin/board/basic/img/icon_reply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28" y="2530996"/>
            <a:ext cx="247650" cy="142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m4ga.inpiad.co.kr/index/skin/board/basic/img/icon_reply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28" y="3081660"/>
            <a:ext cx="247650" cy="142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m4ga.inpiad.co.kr/index/skin/board/basic/img/icon_reply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28" y="3632324"/>
            <a:ext cx="247650" cy="142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C:\Users\inpiad\Documents\백인학\기타소스등\이미지\자물쇠(비공개)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43" y="2827337"/>
            <a:ext cx="114300" cy="123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7" descr="C:\Users\inpiad\Documents\백인학\기타소스등\이미지\자물쇠(비공개)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03" y="3103766"/>
            <a:ext cx="114300" cy="123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7" descr="C:\Users\inpiad\Documents\백인학\기타소스등\이미지\자물쇠(비공개)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527" y="3933056"/>
            <a:ext cx="114300" cy="123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487" y="2541741"/>
            <a:ext cx="247650" cy="123825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5599893" y="4178435"/>
            <a:ext cx="629607" cy="2131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글쓰기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Oval 12"/>
          <p:cNvSpPr>
            <a:spLocks noChangeArrowheads="1"/>
          </p:cNvSpPr>
          <p:nvPr/>
        </p:nvSpPr>
        <p:spPr bwMode="auto">
          <a:xfrm>
            <a:off x="5509893" y="41490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pSp>
        <p:nvGrpSpPr>
          <p:cNvPr id="7" name="그룹 57"/>
          <p:cNvGrpSpPr/>
          <p:nvPr/>
        </p:nvGrpSpPr>
        <p:grpSpPr>
          <a:xfrm>
            <a:off x="2325681" y="4862867"/>
            <a:ext cx="798441" cy="530210"/>
            <a:chOff x="2325681" y="5294915"/>
            <a:chExt cx="798441" cy="530210"/>
          </a:xfrm>
        </p:grpSpPr>
        <p:sp>
          <p:nvSpPr>
            <p:cNvPr id="59" name="직사각형 58"/>
            <p:cNvSpPr/>
            <p:nvPr/>
          </p:nvSpPr>
          <p:spPr>
            <a:xfrm>
              <a:off x="2325681" y="5294915"/>
              <a:ext cx="792730" cy="5302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0" rtlCol="0" anchor="ctr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algn="l">
                <a:lnSpc>
                  <a:spcPct val="150000"/>
                </a:lnSpc>
              </a:pPr>
              <a:endParaRPr lang="en-US" altLang="ko-KR" sz="8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</a:pPr>
              <a:endParaRPr lang="ko-KR" altLang="en-US" sz="8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325681" y="5294915"/>
              <a:ext cx="798441" cy="193339"/>
            </a:xfrm>
            <a:prstGeom prst="rect">
              <a:avLst/>
            </a:prstGeom>
            <a:solidFill>
              <a:srgbClr val="5B9D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ko-KR" altLang="en-US" sz="8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325681" y="5294915"/>
              <a:ext cx="792730" cy="53021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0" rtlCol="0" anchor="ctr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  <a:endPara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용</a:t>
              </a:r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28" y="1981628"/>
            <a:ext cx="255930" cy="151662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16267516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sp>
        <p:nvSpPr>
          <p:cNvPr id="46" name="Oval 12"/>
          <p:cNvSpPr>
            <a:spLocks noChangeArrowheads="1"/>
          </p:cNvSpPr>
          <p:nvPr/>
        </p:nvSpPr>
        <p:spPr bwMode="auto">
          <a:xfrm>
            <a:off x="2148694" y="441561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4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2216903" y="4487741"/>
            <a:ext cx="991426" cy="113693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565694" y="1556792"/>
            <a:ext cx="4878513" cy="4176464"/>
          </a:xfrm>
          <a:prstGeom prst="roundRect">
            <a:avLst>
              <a:gd name="adj" fmla="val 2879"/>
            </a:avLst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Oval 12"/>
          <p:cNvSpPr>
            <a:spLocks noChangeArrowheads="1"/>
          </p:cNvSpPr>
          <p:nvPr/>
        </p:nvSpPr>
        <p:spPr bwMode="auto">
          <a:xfrm>
            <a:off x="1503688" y="154677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492030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모서리가 둥근 직사각형 51"/>
          <p:cNvSpPr/>
          <p:nvPr/>
        </p:nvSpPr>
        <p:spPr>
          <a:xfrm>
            <a:off x="1935211" y="2665422"/>
            <a:ext cx="3991750" cy="1018127"/>
          </a:xfrm>
          <a:prstGeom prst="roundRect">
            <a:avLst/>
          </a:prstGeom>
          <a:noFill/>
          <a:ln w="158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</a:t>
            </a:r>
            <a:r>
              <a:rPr lang="ko-KR" altLang="en-US" sz="800" b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  <a:r>
              <a:rPr lang="ko-KR" altLang="en-US" sz="800" b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본문 영역</a:t>
            </a:r>
            <a:endParaRPr lang="ko-KR" altLang="en-US" sz="800" b="1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30762029"/>
              </p:ext>
            </p:extLst>
          </p:nvPr>
        </p:nvGraphicFramePr>
        <p:xfrm>
          <a:off x="1722960" y="1737917"/>
          <a:ext cx="4404370" cy="495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370"/>
              </a:tblGrid>
              <a:tr h="265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답변드립니다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2000" marR="72000" marT="18000" marB="18000"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992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 </a:t>
                      </a:r>
                      <a:r>
                        <a:rPr lang="en-US" altLang="ko-KR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</a:t>
                      </a:r>
                      <a:r>
                        <a:rPr lang="en-US" altLang="ko-KR" sz="800" strike="noStrike" spc="-2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ko-KR" altLang="en-US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ko-KR" altLang="en-US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 </a:t>
                      </a:r>
                      <a:r>
                        <a:rPr lang="en-US" altLang="ko-KR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14.04.05 15:30</a:t>
                      </a:r>
                      <a:r>
                        <a:rPr lang="ko-KR" altLang="en-US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800" strike="noStrike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  <a:r>
                        <a:rPr lang="en-US" altLang="ko-KR" sz="800" strike="noStrike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60</a:t>
                      </a:r>
                      <a:r>
                        <a:rPr lang="en-US" altLang="ko-KR" sz="800" strike="noStrike" spc="-2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|  </a:t>
                      </a:r>
                      <a:r>
                        <a:rPr lang="ko-KR" altLang="en-US" sz="800" b="1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ko-KR" altLang="en-US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800" b="1" strike="noStrike" spc="-2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1" strike="noStrike" spc="-2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ko-KR" altLang="en-US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(442KB)</a:t>
                      </a:r>
                      <a:endParaRPr lang="ko-KR" altLang="en-US" sz="800" strike="noStrike" spc="-2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42413047"/>
              </p:ext>
            </p:extLst>
          </p:nvPr>
        </p:nvGraphicFramePr>
        <p:xfrm>
          <a:off x="1734842" y="3817550"/>
          <a:ext cx="4404370" cy="744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370"/>
              </a:tblGrid>
              <a:tr h="263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1" strike="noStrike" spc="-2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CPU</a:t>
                      </a:r>
                      <a:r>
                        <a:rPr lang="ko-KR" altLang="en-US" sz="750" b="1" strike="noStrike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</a:t>
                      </a:r>
                      <a:r>
                        <a:rPr lang="en-US" altLang="ko-KR" sz="750" b="1" strike="noStrike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12-12-06</a:t>
                      </a:r>
                      <a:r>
                        <a:rPr lang="en-US" altLang="ko-KR" sz="750" b="1" strike="noStrike" spc="-2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20:30                                              </a:t>
                      </a:r>
                      <a:r>
                        <a:rPr lang="en-US" altLang="ko-KR" sz="750" b="0" strike="noStrike" spc="-2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162.***.122.187</a:t>
                      </a:r>
                      <a:endParaRPr lang="en-US" altLang="ko-KR" sz="750" b="0" strike="noStrike" spc="-2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42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75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750" strike="noStrike" spc="-2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댓글입니다댓글입니다댓글입니다댓글입니다댓글입니다</a:t>
                      </a:r>
                      <a:r>
                        <a:rPr lang="en-US" altLang="ko-KR" sz="75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50" strike="noStrike" spc="-2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42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</a:t>
                      </a:r>
                      <a:r>
                        <a:rPr lang="ko-KR" altLang="en-US" sz="750" strike="noStrike" spc="-2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름</a:t>
                      </a:r>
                      <a:r>
                        <a:rPr lang="ko-KR" altLang="en-US" sz="75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패스워드                                                                  </a:t>
                      </a:r>
                      <a:r>
                        <a:rPr lang="ko-KR" altLang="en-US" sz="750" strike="noStrike" spc="-2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</a:t>
                      </a:r>
                      <a:endParaRPr lang="ko-KR" altLang="en-US" sz="750" strike="noStrike" spc="-2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40721770"/>
              </p:ext>
            </p:extLst>
          </p:nvPr>
        </p:nvGraphicFramePr>
        <p:xfrm>
          <a:off x="6588224" y="1645879"/>
          <a:ext cx="2376264" cy="357754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1416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보기화면의 부가설명입니다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댓글창에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관한 포맷입니다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달려있는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댓글이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표시됩니다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정보줄은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댓글작성자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작성일시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</a:t>
                      </a:r>
                      <a:r>
                        <a:rPr lang="en-US" altLang="ko-KR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순으로 표기되고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아랫줄에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내용이 표시됩니다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.(</a:t>
                      </a:r>
                      <a:r>
                        <a:rPr lang="en-US" altLang="ko-KR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번호의 경우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두번째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주소를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처리합니다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클릭하면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댓글삭제화면으로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이동합니다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작성자의 이름을 입력합니다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패스워드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댓글의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삭제를 위한 비밀번호를 입력합니다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14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체크하면 관리자만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볼수있는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비밀글로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8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댓글을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53682550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0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935211" y="2665423"/>
            <a:ext cx="3991750" cy="1018127"/>
          </a:xfrm>
          <a:prstGeom prst="roundRect">
            <a:avLst/>
          </a:prstGeom>
          <a:noFill/>
          <a:ln w="158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</a:t>
            </a:r>
            <a:r>
              <a:rPr lang="ko-KR" altLang="en-US" sz="800" b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  <a:r>
              <a:rPr lang="ko-KR" altLang="en-US" sz="800" b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본문 영역</a:t>
            </a:r>
            <a:endParaRPr lang="ko-KR" altLang="en-US" sz="800" b="1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77789970"/>
              </p:ext>
            </p:extLst>
          </p:nvPr>
        </p:nvGraphicFramePr>
        <p:xfrm>
          <a:off x="4309322" y="2199274"/>
          <a:ext cx="1753192" cy="312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15"/>
                <a:gridCol w="1036877"/>
                <a:gridCol w="499100"/>
              </a:tblGrid>
              <a:tr h="312802"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1800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연구목록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xls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첨부문서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hwp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18000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230KB 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212KB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72000" marT="1800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3" name="Picture 8" descr="C:\Users\inpiad\Documents\백인학\기타소스등\이미지\e디스켓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73" y="2261495"/>
            <a:ext cx="100800" cy="100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8" descr="C:\Users\inpiad\Documents\백인학\기타소스등\이미지\e디스켓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54" y="2375796"/>
            <a:ext cx="100800" cy="100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 descr="http://m4ga.inpiad.co.kr/index/skin/board/basic/img/icon_repl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851" y="1805052"/>
            <a:ext cx="247650" cy="142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4" descr="삭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200" y="3897179"/>
            <a:ext cx="129525" cy="1214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직사각형 127"/>
          <p:cNvSpPr/>
          <p:nvPr/>
        </p:nvSpPr>
        <p:spPr bwMode="auto">
          <a:xfrm>
            <a:off x="2066182" y="4379393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3478674" y="4379393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4436215" y="4379393"/>
            <a:ext cx="237605" cy="133200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spc="-1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8963</a:t>
            </a:r>
            <a:endParaRPr kumimoji="1" lang="ko-KR" altLang="en-US" sz="700" b="0" i="0" u="none" strike="noStrike" cap="none" spc="-100" normalizeH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4707417" y="4379393"/>
            <a:ext cx="237605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5345215" y="4413593"/>
            <a:ext cx="64800" cy="64800"/>
            <a:chOff x="4139952" y="2769580"/>
            <a:chExt cx="64800" cy="64800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4139952" y="2769580"/>
              <a:ext cx="64800" cy="648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4139952" y="2769580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1726838" y="4599394"/>
            <a:ext cx="460447" cy="122779"/>
            <a:chOff x="4241596" y="5589239"/>
            <a:chExt cx="541765" cy="144463"/>
          </a:xfrm>
        </p:grpSpPr>
        <p:pic>
          <p:nvPicPr>
            <p:cNvPr id="136" name="Picture 6" descr="내용 입력창 사이즈 크게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596" y="5589240"/>
              <a:ext cx="152400" cy="1428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8" descr="내용 입력창 사이즈 초기화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1041" y="5590827"/>
              <a:ext cx="142875" cy="1428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10" descr="내용 입력창 사이즈 작게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961" y="5589239"/>
              <a:ext cx="152400" cy="1428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9" name="직사각형 138"/>
          <p:cNvSpPr/>
          <p:nvPr/>
        </p:nvSpPr>
        <p:spPr>
          <a:xfrm>
            <a:off x="5568591" y="4749097"/>
            <a:ext cx="539403" cy="5214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댓글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력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1735871" y="4749097"/>
            <a:ext cx="3773263" cy="10314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5378643" y="4750039"/>
            <a:ext cx="130491" cy="1030536"/>
            <a:chOff x="4139952" y="3611543"/>
            <a:chExt cx="130491" cy="1030536"/>
          </a:xfrm>
        </p:grpSpPr>
        <p:sp>
          <p:nvSpPr>
            <p:cNvPr id="144" name="직사각형 143"/>
            <p:cNvSpPr/>
            <p:nvPr/>
          </p:nvSpPr>
          <p:spPr bwMode="auto">
            <a:xfrm>
              <a:off x="4139953" y="3611543"/>
              <a:ext cx="130490" cy="1030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4139952" y="3611543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▲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139952" y="4508981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139953" y="3744641"/>
              <a:ext cx="130490" cy="16544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三</a:t>
              </a:r>
            </a:p>
          </p:txBody>
        </p:sp>
      </p:grp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94839" y="4638167"/>
            <a:ext cx="132308" cy="2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TextBox 148"/>
          <p:cNvSpPr txBox="1"/>
          <p:nvPr/>
        </p:nvSpPr>
        <p:spPr>
          <a:xfrm rot="970640">
            <a:off x="1525029" y="4643018"/>
            <a:ext cx="745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CLICK!</a:t>
            </a:r>
            <a:endParaRPr lang="ko-KR" altLang="en-US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 rot="20771695">
            <a:off x="1673121" y="4902469"/>
            <a:ext cx="745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CLICK!</a:t>
            </a:r>
            <a:endParaRPr lang="ko-KR" altLang="en-US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1" name="직선 화살표 연결선 150"/>
          <p:cNvCxnSpPr/>
          <p:nvPr/>
        </p:nvCxnSpPr>
        <p:spPr bwMode="auto">
          <a:xfrm>
            <a:off x="2741980" y="4752628"/>
            <a:ext cx="0" cy="7399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4" name="Oval 12"/>
          <p:cNvSpPr>
            <a:spLocks noChangeArrowheads="1"/>
          </p:cNvSpPr>
          <p:nvPr/>
        </p:nvSpPr>
        <p:spPr bwMode="auto">
          <a:xfrm>
            <a:off x="1555871" y="451074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6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55" name="Oval 12"/>
          <p:cNvSpPr>
            <a:spLocks noChangeArrowheads="1"/>
          </p:cNvSpPr>
          <p:nvPr/>
        </p:nvSpPr>
        <p:spPr bwMode="auto">
          <a:xfrm>
            <a:off x="5963229" y="467769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7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378643" y="5132209"/>
            <a:ext cx="130490" cy="13309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5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5381562" y="5431453"/>
            <a:ext cx="130490" cy="13309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5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Oval 12"/>
          <p:cNvSpPr>
            <a:spLocks noChangeArrowheads="1"/>
          </p:cNvSpPr>
          <p:nvPr/>
        </p:nvSpPr>
        <p:spPr bwMode="auto">
          <a:xfrm>
            <a:off x="1967760" y="426649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59" name="Oval 12"/>
          <p:cNvSpPr>
            <a:spLocks noChangeArrowheads="1"/>
          </p:cNvSpPr>
          <p:nvPr/>
        </p:nvSpPr>
        <p:spPr bwMode="auto">
          <a:xfrm>
            <a:off x="3388674" y="426649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4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60" name="Oval 12"/>
          <p:cNvSpPr>
            <a:spLocks noChangeArrowheads="1"/>
          </p:cNvSpPr>
          <p:nvPr/>
        </p:nvSpPr>
        <p:spPr bwMode="auto">
          <a:xfrm>
            <a:off x="4956688" y="426649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5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61" name="Oval 12"/>
          <p:cNvSpPr>
            <a:spLocks noChangeArrowheads="1"/>
          </p:cNvSpPr>
          <p:nvPr/>
        </p:nvSpPr>
        <p:spPr bwMode="auto">
          <a:xfrm>
            <a:off x="1676363" y="383860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1439673" y="3683549"/>
            <a:ext cx="5004535" cy="2193723"/>
          </a:xfrm>
          <a:prstGeom prst="roundRect">
            <a:avLst>
              <a:gd name="adj" fmla="val 5636"/>
            </a:avLst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Oval 12"/>
          <p:cNvSpPr>
            <a:spLocks noChangeArrowheads="1"/>
          </p:cNvSpPr>
          <p:nvPr/>
        </p:nvSpPr>
        <p:spPr bwMode="auto">
          <a:xfrm>
            <a:off x="1403866" y="362754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9090" y="1261209"/>
            <a:ext cx="97455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FAQ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A/S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접수</a:t>
            </a:r>
            <a:endParaRPr lang="ko-KR" altLang="ko-KR" sz="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4931090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18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auto">
          <a:xfrm>
            <a:off x="420283" y="1081892"/>
            <a:ext cx="5811967" cy="30671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메인이미지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8739110"/>
              </p:ext>
            </p:extLst>
          </p:nvPr>
        </p:nvGraphicFramePr>
        <p:xfrm>
          <a:off x="6588224" y="1645879"/>
          <a:ext cx="2376264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사이트의 로고가 들어갈 자리입니다</a:t>
                      </a: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기본메뉴입니다</a:t>
                      </a: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메인이미지가</a:t>
                      </a:r>
                      <a:r>
                        <a:rPr lang="ko-KR" altLang="en-US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들어갈 자리입니다</a:t>
                      </a:r>
                      <a:r>
                        <a:rPr lang="en-US" altLang="ko-KR" sz="8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공지사항 최근 글 </a:t>
                      </a:r>
                      <a:r>
                        <a:rPr lang="en-US" altLang="ko-KR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r>
                        <a:rPr lang="ko-KR" altLang="en-US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개가 보여집니다</a:t>
                      </a:r>
                      <a:r>
                        <a:rPr lang="en-US" altLang="ko-KR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항목 중 하나를 클릭하면 그 게시물의 보기화면으로 바로 이동합니다</a:t>
                      </a:r>
                      <a:r>
                        <a:rPr lang="en-US" altLang="ko-KR" sz="8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en-US" altLang="ko-KR" sz="8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제품번호를 입력해 정보조회</a:t>
                      </a:r>
                      <a:endParaRPr lang="en-US" altLang="ko-KR" sz="8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29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저작권영역입니다</a:t>
                      </a:r>
                      <a:r>
                        <a:rPr lang="en-US" altLang="ko-KR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.(</a:t>
                      </a:r>
                      <a:r>
                        <a:rPr lang="ko-KR" altLang="en-US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기본정보</a:t>
                      </a:r>
                      <a:r>
                        <a:rPr lang="en-US" altLang="ko-KR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주소 연락처 및 업체내용이 표시됩니다</a:t>
                      </a:r>
                      <a:r>
                        <a:rPr lang="en-US" altLang="ko-KR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38159352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메인화면설계서</a:t>
                      </a:r>
                      <a:endParaRPr lang="en-US" altLang="ko-KR" sz="8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나눔고딕" pitchFamily="50" charset="-127"/>
                          <a:ea typeface="나눔고딕" pitchFamily="50" charset="-127"/>
                        </a:rPr>
                        <a:t>DB/HTML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7" name="Oval 12"/>
          <p:cNvSpPr>
            <a:spLocks noChangeArrowheads="1"/>
          </p:cNvSpPr>
          <p:nvPr/>
        </p:nvSpPr>
        <p:spPr bwMode="auto">
          <a:xfrm>
            <a:off x="521154" y="39408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1</a:t>
            </a:r>
          </a:p>
        </p:txBody>
      </p:sp>
      <p:sp>
        <p:nvSpPr>
          <p:cNvPr id="58" name="Oval 12"/>
          <p:cNvSpPr>
            <a:spLocks noChangeArrowheads="1"/>
          </p:cNvSpPr>
          <p:nvPr/>
        </p:nvSpPr>
        <p:spPr bwMode="auto">
          <a:xfrm>
            <a:off x="1864048" y="68519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2</a:t>
            </a:r>
            <a:endParaRPr lang="en-US" altLang="ko-KR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0" name="Oval 12"/>
          <p:cNvSpPr>
            <a:spLocks noChangeArrowheads="1"/>
          </p:cNvSpPr>
          <p:nvPr/>
        </p:nvSpPr>
        <p:spPr bwMode="auto">
          <a:xfrm>
            <a:off x="2699792" y="236748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2</a:t>
            </a:fld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86135" y="4221088"/>
            <a:ext cx="2149836" cy="15099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8523472"/>
              </p:ext>
            </p:extLst>
          </p:nvPr>
        </p:nvGraphicFramePr>
        <p:xfrm>
          <a:off x="450763" y="4276828"/>
          <a:ext cx="2763915" cy="140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465"/>
                <a:gridCol w="1342450"/>
              </a:tblGrid>
              <a:tr h="2561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공지사항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8165" marR="78165" marT="39082" marB="3908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8165" marR="78165" marT="39082" marB="39082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ㆍ공지</a:t>
                      </a:r>
                      <a:r>
                        <a:rPr lang="ko-KR" altLang="en-US" sz="7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최근 글이 </a:t>
                      </a:r>
                      <a:r>
                        <a:rPr lang="ko-KR" altLang="en-US" sz="75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표시됩</a:t>
                      </a:r>
                      <a:r>
                        <a:rPr lang="en-US" altLang="ko-KR" sz="7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…</a:t>
                      </a:r>
                      <a:endParaRPr lang="ko-KR" altLang="en-US" sz="75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8165" marR="78165" marT="39082" marB="3908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spc="-8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2012.12.05</a:t>
                      </a:r>
                      <a:endParaRPr lang="ko-KR" altLang="en-US" sz="750" spc="-80" baseline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8165" marR="78165" marT="39082" marB="3908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ㆍ공지</a:t>
                      </a:r>
                      <a:r>
                        <a:rPr lang="ko-KR" altLang="en-US" sz="7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최근 글이 </a:t>
                      </a:r>
                      <a:r>
                        <a:rPr lang="ko-KR" altLang="en-US" sz="75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표시됩</a:t>
                      </a:r>
                      <a:r>
                        <a:rPr lang="en-US" altLang="ko-KR" sz="7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…</a:t>
                      </a:r>
                      <a:endParaRPr lang="ko-KR" altLang="en-US" sz="75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8165" marR="78165" marT="39082" marB="3908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spc="-8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2012.12.05</a:t>
                      </a:r>
                      <a:endParaRPr lang="ko-KR" altLang="en-US" sz="750" spc="-80" baseline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8165" marR="78165" marT="39082" marB="3908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ㆍ공지</a:t>
                      </a:r>
                      <a:r>
                        <a:rPr lang="ko-KR" altLang="en-US" sz="7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최근 글이 </a:t>
                      </a:r>
                      <a:r>
                        <a:rPr lang="ko-KR" altLang="en-US" sz="75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표시됩</a:t>
                      </a:r>
                      <a:r>
                        <a:rPr lang="en-US" altLang="ko-KR" sz="7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…</a:t>
                      </a:r>
                      <a:endParaRPr lang="ko-KR" altLang="en-US" sz="75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8165" marR="78165" marT="39082" marB="3908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spc="-8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2012.12.05</a:t>
                      </a:r>
                      <a:endParaRPr lang="ko-KR" altLang="en-US" sz="750" spc="-80" baseline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8165" marR="78165" marT="39082" marB="3908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ㆍ공지</a:t>
                      </a:r>
                      <a:r>
                        <a:rPr lang="ko-KR" altLang="en-US" sz="7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최근 글이 </a:t>
                      </a:r>
                      <a:r>
                        <a:rPr lang="ko-KR" altLang="en-US" sz="75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표시됩</a:t>
                      </a:r>
                      <a:r>
                        <a:rPr lang="en-US" altLang="ko-KR" sz="7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…</a:t>
                      </a:r>
                      <a:endParaRPr lang="ko-KR" altLang="en-US" sz="75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8165" marR="78165" marT="39082" marB="3908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spc="-8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2012.12.05</a:t>
                      </a:r>
                      <a:endParaRPr lang="ko-KR" altLang="en-US" sz="750" spc="-80" baseline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8165" marR="78165" marT="39082" marB="3908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5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ㆍ공지</a:t>
                      </a:r>
                      <a:r>
                        <a:rPr lang="ko-KR" altLang="en-US" sz="7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최근 글이 </a:t>
                      </a:r>
                      <a:r>
                        <a:rPr lang="ko-KR" altLang="en-US" sz="75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표시됩</a:t>
                      </a:r>
                      <a:r>
                        <a:rPr lang="en-US" altLang="ko-KR" sz="7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…</a:t>
                      </a:r>
                      <a:endParaRPr lang="ko-KR" altLang="en-US" sz="75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8165" marR="78165" marT="39082" marB="3908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50" spc="-8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2012.12.05</a:t>
                      </a:r>
                      <a:endParaRPr lang="ko-KR" altLang="en-US" sz="750" spc="-80" baseline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8165" marR="78165" marT="39082" marB="3908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 bwMode="auto">
          <a:xfrm>
            <a:off x="1858488" y="4347029"/>
            <a:ext cx="516272" cy="1216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7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전체보기</a:t>
            </a:r>
            <a:endParaRPr lang="ko-KR" altLang="en-US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Oval 12"/>
          <p:cNvSpPr>
            <a:spLocks noChangeArrowheads="1"/>
          </p:cNvSpPr>
          <p:nvPr/>
        </p:nvSpPr>
        <p:spPr bwMode="auto">
          <a:xfrm>
            <a:off x="330283" y="418875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4</a:t>
            </a:r>
            <a:endParaRPr lang="en-US" altLang="ko-KR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500430" y="4221090"/>
            <a:ext cx="2730624" cy="15099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제품 번호 조회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              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57158" y="582076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6</a:t>
            </a:r>
            <a:endParaRPr lang="en-US" altLang="ko-KR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000496" y="5143512"/>
            <a:ext cx="1000132" cy="2143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143504" y="5143512"/>
            <a:ext cx="440641" cy="2002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smtClean="0">
                <a:latin typeface="굴림" pitchFamily="50" charset="-127"/>
                <a:ea typeface="굴림" pitchFamily="50" charset="-127"/>
              </a:rPr>
              <a:t>확</a:t>
            </a:r>
            <a:r>
              <a:rPr lang="ko-KR" altLang="en-US" sz="900" dirty="0">
                <a:latin typeface="굴림" pitchFamily="50" charset="-127"/>
                <a:ea typeface="굴림" pitchFamily="50" charset="-127"/>
              </a:rPr>
              <a:t>인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46119" y="4292422"/>
            <a:ext cx="15039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바로가기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Oval 12"/>
          <p:cNvSpPr>
            <a:spLocks noChangeArrowheads="1"/>
          </p:cNvSpPr>
          <p:nvPr/>
        </p:nvSpPr>
        <p:spPr bwMode="auto">
          <a:xfrm>
            <a:off x="3428995" y="4143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5</a:t>
            </a:r>
            <a:endParaRPr lang="en-US" altLang="ko-KR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9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36706231"/>
              </p:ext>
            </p:extLst>
          </p:nvPr>
        </p:nvGraphicFramePr>
        <p:xfrm>
          <a:off x="6588224" y="1645876"/>
          <a:ext cx="2376264" cy="40040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화면에서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글쓰기를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게시판에 글을 작성할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81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체크박스가 기본으로 선택되어있습니다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선택하면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비밀글로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endParaRPr lang="en-US" altLang="ko-KR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입력합니다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게시물의 수정과 확인에 필요합니다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입력하지 않았을 경우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입력해주세요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라는 </a:t>
                      </a: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알람창이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뜨면서 작성이 완료되지 않습니다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스팸게시물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방지코드를 입력하는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게시물의 작성을 완료합니다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글쓰기를 취소 하고 목록으로 돌아갑니다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15688990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82739030"/>
              </p:ext>
            </p:extLst>
          </p:nvPr>
        </p:nvGraphicFramePr>
        <p:xfrm>
          <a:off x="1658979" y="1494310"/>
          <a:ext cx="4527694" cy="4015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54"/>
                <a:gridCol w="3952440"/>
              </a:tblGrid>
              <a:tr h="323897">
                <a:tc gridSpan="2">
                  <a:txBody>
                    <a:bodyPr/>
                    <a:lstStyle/>
                    <a:p>
                      <a:pPr latinLnBrk="1"/>
                      <a:r>
                        <a:rPr kumimoji="1" lang="en-US" altLang="ko-KR" sz="750" b="1" kern="1200" dirty="0" smtClean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※ </a:t>
                      </a:r>
                      <a:r>
                        <a:rPr kumimoji="1" lang="ko-KR" altLang="en-US" sz="750" b="1" kern="1200" dirty="0" smtClean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개인정보 </a:t>
                      </a:r>
                      <a:r>
                        <a:rPr kumimoji="1" lang="ko-KR" altLang="en-US" sz="750" b="1" kern="1200" dirty="0" err="1" smtClean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수집ㆍ이용</a:t>
                      </a:r>
                      <a:r>
                        <a:rPr kumimoji="1" lang="ko-KR" altLang="en-US" sz="750" b="1" kern="1200" dirty="0" smtClean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등에 대한 동의</a:t>
                      </a:r>
                      <a:endParaRPr kumimoji="1" lang="ko-KR" altLang="en-US" sz="750" b="1" kern="1200" dirty="0">
                        <a:solidFill>
                          <a:srgbClr val="0020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8310">
                <a:tc gridSpan="2">
                  <a:txBody>
                    <a:bodyPr/>
                    <a:lstStyle/>
                    <a:p>
                      <a:pPr latinLnBrk="1"/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937">
                <a:tc gridSpan="2">
                  <a:txBody>
                    <a:bodyPr/>
                    <a:lstStyle/>
                    <a:p>
                      <a:pPr algn="r" latinLnBrk="1"/>
                      <a:r>
                        <a:rPr kumimoji="1" lang="ko-KR" altLang="en-US" sz="7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동의함      </a:t>
                      </a:r>
                      <a:r>
                        <a:rPr kumimoji="1" lang="ko-KR" altLang="en-US" sz="750" b="1" kern="1200" dirty="0" err="1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동의안함</a:t>
                      </a:r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  목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  용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파일첨부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ko-KR" altLang="en-US" sz="100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err="1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비밀글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선택하시면 </a:t>
                      </a:r>
                      <a:r>
                        <a:rPr kumimoji="1" lang="ko-KR" altLang="en-US" sz="650" b="1" kern="1200" dirty="0" err="1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비밀글로</a:t>
                      </a:r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등록됩니다</a:t>
                      </a:r>
                      <a:r>
                        <a:rPr kumimoji="1" lang="en-US" altLang="ko-KR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       수정</a:t>
                      </a:r>
                      <a:r>
                        <a:rPr kumimoji="1" lang="en-US" altLang="ko-KR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 시와 확인 시 필요합니다</a:t>
                      </a:r>
                      <a:r>
                        <a:rPr kumimoji="1" lang="en-US" altLang="ko-KR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1" lang="ko-KR" altLang="en-US" sz="6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</a:t>
                      </a:r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좌측의 숫자를 입력하세요</a:t>
                      </a:r>
                      <a:r>
                        <a:rPr kumimoji="1" lang="en-US" altLang="ko-KR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1" lang="ko-KR" altLang="en-US" sz="6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00" name="그룹 99"/>
          <p:cNvGrpSpPr/>
          <p:nvPr/>
        </p:nvGrpSpPr>
        <p:grpSpPr>
          <a:xfrm>
            <a:off x="4865131" y="5555332"/>
            <a:ext cx="1321541" cy="216024"/>
            <a:chOff x="2696791" y="4381540"/>
            <a:chExt cx="1656184" cy="216024"/>
          </a:xfrm>
        </p:grpSpPr>
        <p:sp>
          <p:nvSpPr>
            <p:cNvPr id="101" name="직사각형 100"/>
            <p:cNvSpPr/>
            <p:nvPr/>
          </p:nvSpPr>
          <p:spPr>
            <a:xfrm>
              <a:off x="2696791" y="4384381"/>
              <a:ext cx="789037" cy="2131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글쓰기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563938" y="4381540"/>
              <a:ext cx="789037" cy="2131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3" name="Oval 12"/>
          <p:cNvSpPr>
            <a:spLocks noChangeArrowheads="1"/>
          </p:cNvSpPr>
          <p:nvPr/>
        </p:nvSpPr>
        <p:spPr bwMode="auto">
          <a:xfrm>
            <a:off x="4775131" y="548192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6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5163340" y="2658136"/>
            <a:ext cx="72008" cy="72008"/>
            <a:chOff x="2055912" y="1922252"/>
            <a:chExt cx="72008" cy="72008"/>
          </a:xfrm>
        </p:grpSpPr>
        <p:sp>
          <p:nvSpPr>
            <p:cNvPr id="105" name="타원 104"/>
            <p:cNvSpPr/>
            <p:nvPr/>
          </p:nvSpPr>
          <p:spPr>
            <a:xfrm>
              <a:off x="2055912" y="1922252"/>
              <a:ext cx="72008" cy="720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2055912" y="1922252"/>
              <a:ext cx="72008" cy="72008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622147" y="2658136"/>
            <a:ext cx="72008" cy="72008"/>
            <a:chOff x="2055912" y="1922252"/>
            <a:chExt cx="72008" cy="72008"/>
          </a:xfrm>
        </p:grpSpPr>
        <p:sp>
          <p:nvSpPr>
            <p:cNvPr id="108" name="타원 107"/>
            <p:cNvSpPr/>
            <p:nvPr/>
          </p:nvSpPr>
          <p:spPr>
            <a:xfrm>
              <a:off x="2055912" y="1922252"/>
              <a:ext cx="72008" cy="720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2055912" y="1922252"/>
              <a:ext cx="72008" cy="72008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0" name="직사각형 109"/>
          <p:cNvSpPr/>
          <p:nvPr/>
        </p:nvSpPr>
        <p:spPr bwMode="auto">
          <a:xfrm>
            <a:off x="1748169" y="1757360"/>
            <a:ext cx="4438503" cy="793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개인정보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수집ㆍ이용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등에 관한 동의서입니다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실제내용은 작업 시 반영됩니다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화면은 예제를 위해 그냥 공간을 남긴 화면이므로 그냥 참고용으로 활용하시길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바랍니다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개인정보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수집ㆍ이용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등에 관한 동의서입니다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실제내용은 작업 시 반영됩니다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화면은 예제를 위해 그냥 공간을 남긴 화면이므로 그냥 참고용으로 활용하시길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바랍니다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6056181" y="1757360"/>
            <a:ext cx="130491" cy="793894"/>
            <a:chOff x="4139952" y="3611543"/>
            <a:chExt cx="130491" cy="793894"/>
          </a:xfrm>
        </p:grpSpPr>
        <p:sp>
          <p:nvSpPr>
            <p:cNvPr id="112" name="직사각형 111"/>
            <p:cNvSpPr/>
            <p:nvPr/>
          </p:nvSpPr>
          <p:spPr bwMode="auto">
            <a:xfrm>
              <a:off x="4139953" y="3611543"/>
              <a:ext cx="130490" cy="793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139952" y="3611543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▲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139952" y="4272338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139953" y="3744642"/>
              <a:ext cx="130490" cy="40443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三</a:t>
              </a:r>
            </a:p>
          </p:txBody>
        </p:sp>
      </p:grpSp>
      <p:sp>
        <p:nvSpPr>
          <p:cNvPr id="116" name="직사각형 115"/>
          <p:cNvSpPr/>
          <p:nvPr/>
        </p:nvSpPr>
        <p:spPr bwMode="auto">
          <a:xfrm>
            <a:off x="2265513" y="3001159"/>
            <a:ext cx="3921159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2261082" y="3194330"/>
            <a:ext cx="3925589" cy="1381915"/>
            <a:chOff x="2313643" y="3377752"/>
            <a:chExt cx="3925589" cy="1381915"/>
          </a:xfrm>
        </p:grpSpPr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3643" y="3377752"/>
              <a:ext cx="3925589" cy="187240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424" y="4419528"/>
              <a:ext cx="3914808" cy="337373"/>
            </a:xfrm>
            <a:prstGeom prst="rect">
              <a:avLst/>
            </a:prstGeom>
          </p:spPr>
        </p:pic>
        <p:sp>
          <p:nvSpPr>
            <p:cNvPr id="120" name="직사각형 119"/>
            <p:cNvSpPr/>
            <p:nvPr/>
          </p:nvSpPr>
          <p:spPr bwMode="auto">
            <a:xfrm>
              <a:off x="2324423" y="3377753"/>
              <a:ext cx="3914809" cy="1381914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endPara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2265514" y="4616803"/>
            <a:ext cx="1888446" cy="133200"/>
            <a:chOff x="1475656" y="3611543"/>
            <a:chExt cx="2137999" cy="150802"/>
          </a:xfrm>
        </p:grpSpPr>
        <p:sp>
          <p:nvSpPr>
            <p:cNvPr id="122" name="직사각형 121"/>
            <p:cNvSpPr/>
            <p:nvPr/>
          </p:nvSpPr>
          <p:spPr>
            <a:xfrm>
              <a:off x="1475656" y="3611543"/>
              <a:ext cx="1590513" cy="1508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066170" y="3611543"/>
              <a:ext cx="547485" cy="150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찾아보기</a:t>
              </a:r>
              <a:r>
                <a:rPr lang="en-US" altLang="ko-KR" sz="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2265514" y="4771584"/>
            <a:ext cx="1888446" cy="133200"/>
            <a:chOff x="1475656" y="3611543"/>
            <a:chExt cx="2137999" cy="150802"/>
          </a:xfrm>
        </p:grpSpPr>
        <p:sp>
          <p:nvSpPr>
            <p:cNvPr id="125" name="직사각형 124"/>
            <p:cNvSpPr/>
            <p:nvPr/>
          </p:nvSpPr>
          <p:spPr>
            <a:xfrm>
              <a:off x="1475656" y="3611543"/>
              <a:ext cx="1590513" cy="1508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066170" y="3611543"/>
              <a:ext cx="547485" cy="150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찾아보기</a:t>
              </a:r>
              <a:r>
                <a:rPr lang="en-US" altLang="ko-KR" sz="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7" name="직사각형 126"/>
          <p:cNvSpPr/>
          <p:nvPr/>
        </p:nvSpPr>
        <p:spPr bwMode="auto">
          <a:xfrm>
            <a:off x="2265513" y="5150125"/>
            <a:ext cx="616792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Oval 12"/>
          <p:cNvSpPr>
            <a:spLocks noChangeArrowheads="1"/>
          </p:cNvSpPr>
          <p:nvPr/>
        </p:nvSpPr>
        <p:spPr bwMode="auto">
          <a:xfrm>
            <a:off x="1564399" y="510332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4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2265513" y="2805968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458723" y="1599877"/>
            <a:ext cx="5004535" cy="4286920"/>
          </a:xfrm>
          <a:prstGeom prst="roundRect">
            <a:avLst>
              <a:gd name="adj" fmla="val 2789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Oval 12"/>
          <p:cNvSpPr>
            <a:spLocks noChangeArrowheads="1"/>
          </p:cNvSpPr>
          <p:nvPr/>
        </p:nvSpPr>
        <p:spPr bwMode="auto">
          <a:xfrm>
            <a:off x="1392675" y="14943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</a:p>
        </p:txBody>
      </p:sp>
      <p:grpSp>
        <p:nvGrpSpPr>
          <p:cNvPr id="132" name="그룹 131"/>
          <p:cNvGrpSpPr/>
          <p:nvPr/>
        </p:nvGrpSpPr>
        <p:grpSpPr>
          <a:xfrm>
            <a:off x="1861667" y="4819659"/>
            <a:ext cx="152400" cy="64800"/>
            <a:chOff x="1895183" y="4797152"/>
            <a:chExt cx="152400" cy="64800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18951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19827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2273363" y="4987637"/>
            <a:ext cx="64800" cy="64800"/>
            <a:chOff x="4139952" y="2769580"/>
            <a:chExt cx="64800" cy="64800"/>
          </a:xfrm>
        </p:grpSpPr>
        <p:sp>
          <p:nvSpPr>
            <p:cNvPr id="136" name="직사각형 135"/>
            <p:cNvSpPr/>
            <p:nvPr/>
          </p:nvSpPr>
          <p:spPr bwMode="auto">
            <a:xfrm>
              <a:off x="4139952" y="2769580"/>
              <a:ext cx="64800" cy="64800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4139952" y="2769580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8" name="Oval 12"/>
          <p:cNvSpPr>
            <a:spLocks noChangeArrowheads="1"/>
          </p:cNvSpPr>
          <p:nvPr/>
        </p:nvSpPr>
        <p:spPr bwMode="auto">
          <a:xfrm>
            <a:off x="1568256" y="490472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1749949" y="5340985"/>
            <a:ext cx="391384" cy="133200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4623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2273363" y="5340985"/>
            <a:ext cx="391384" cy="1332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Oval 12"/>
          <p:cNvSpPr>
            <a:spLocks noChangeArrowheads="1"/>
          </p:cNvSpPr>
          <p:nvPr/>
        </p:nvSpPr>
        <p:spPr bwMode="auto">
          <a:xfrm>
            <a:off x="1564399" y="530192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5</a:t>
            </a: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4920305" y="683501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090" y="1261209"/>
            <a:ext cx="97455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FAQ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A/S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접수</a:t>
            </a:r>
            <a:endParaRPr lang="ko-KR" altLang="ko-KR" sz="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82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25941818"/>
              </p:ext>
            </p:extLst>
          </p:nvPr>
        </p:nvGraphicFramePr>
        <p:xfrm>
          <a:off x="6588224" y="1645876"/>
          <a:ext cx="2376264" cy="199574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화면에서 글쓰기를 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파일첨부 메뉴하단에 위치한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[+]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클릭하면 첨부슬롯이 하나 더 늘어납니다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클릭하면 슬롯이 하나씩 줄어듭니다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.(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줄어든 슬롯에 파일이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첨부되있을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경우 삭제됩니다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슬롯이 하나 남아있을 때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[-]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클릭하면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 이상 삭제 할 수 없습니다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라는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알림창과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함께 더 삭제되지 않습니다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2429727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1" name="표 15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72364476"/>
              </p:ext>
            </p:extLst>
          </p:nvPr>
        </p:nvGraphicFramePr>
        <p:xfrm>
          <a:off x="1652865" y="1503835"/>
          <a:ext cx="4527694" cy="4163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54"/>
                <a:gridCol w="3952440"/>
              </a:tblGrid>
              <a:tr h="323897">
                <a:tc gridSpan="2">
                  <a:txBody>
                    <a:bodyPr/>
                    <a:lstStyle/>
                    <a:p>
                      <a:pPr latinLnBrk="1"/>
                      <a:r>
                        <a:rPr kumimoji="1" lang="en-US" altLang="ko-KR" sz="750" b="1" kern="1200" dirty="0" smtClean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※ </a:t>
                      </a:r>
                      <a:r>
                        <a:rPr kumimoji="1" lang="ko-KR" altLang="en-US" sz="750" b="1" kern="1200" dirty="0" smtClean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개인정보 </a:t>
                      </a:r>
                      <a:r>
                        <a:rPr kumimoji="1" lang="ko-KR" altLang="en-US" sz="750" b="1" kern="1200" dirty="0" err="1" smtClean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수집ㆍ이용</a:t>
                      </a:r>
                      <a:r>
                        <a:rPr kumimoji="1" lang="ko-KR" altLang="en-US" sz="750" b="1" kern="1200" dirty="0" smtClean="0">
                          <a:solidFill>
                            <a:srgbClr val="00206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등에 대한 동의</a:t>
                      </a:r>
                      <a:endParaRPr kumimoji="1" lang="ko-KR" altLang="en-US" sz="750" b="1" kern="1200" dirty="0">
                        <a:solidFill>
                          <a:srgbClr val="0020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8310">
                <a:tc gridSpan="2">
                  <a:txBody>
                    <a:bodyPr/>
                    <a:lstStyle/>
                    <a:p>
                      <a:pPr latinLnBrk="1"/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937">
                <a:tc gridSpan="2">
                  <a:txBody>
                    <a:bodyPr/>
                    <a:lstStyle/>
                    <a:p>
                      <a:pPr algn="r" latinLnBrk="1"/>
                      <a:r>
                        <a:rPr kumimoji="1" lang="ko-KR" altLang="en-US" sz="7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동의함      </a:t>
                      </a:r>
                      <a:r>
                        <a:rPr kumimoji="1" lang="ko-KR" altLang="en-US" sz="750" b="1" kern="1200" dirty="0" err="1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동의안함</a:t>
                      </a:r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  목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  용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ko-KR" altLang="en-US" sz="7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파일첨부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7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endParaRPr kumimoji="1" lang="ko-KR" altLang="en-US" sz="100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err="1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비밀글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선택하시면 </a:t>
                      </a:r>
                      <a:r>
                        <a:rPr kumimoji="1" lang="ko-KR" altLang="en-US" sz="650" b="1" kern="1200" dirty="0" err="1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비밀글로</a:t>
                      </a:r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등록됩니다</a:t>
                      </a:r>
                      <a:r>
                        <a:rPr kumimoji="1" lang="en-US" altLang="ko-KR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93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</a:t>
                      </a:r>
                      <a:endParaRPr kumimoji="1" lang="ko-KR" altLang="en-US" sz="650" b="1" kern="1200" dirty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       수정</a:t>
                      </a:r>
                      <a:r>
                        <a:rPr kumimoji="1" lang="en-US" altLang="ko-KR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 시와 확인 시 필요합니다</a:t>
                      </a:r>
                      <a:r>
                        <a:rPr kumimoji="1" lang="en-US" altLang="ko-KR" sz="650" b="1" kern="1200" dirty="0" smtClean="0">
                          <a:solidFill>
                            <a:srgbClr val="74767A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1" lang="ko-KR" altLang="en-US" sz="650" b="1" kern="1200" dirty="0" smtClean="0">
                        <a:solidFill>
                          <a:srgbClr val="74767A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8" name="직사각형 157"/>
          <p:cNvSpPr/>
          <p:nvPr/>
        </p:nvSpPr>
        <p:spPr bwMode="auto">
          <a:xfrm>
            <a:off x="1742055" y="1766885"/>
            <a:ext cx="4438503" cy="793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개인정보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수집ㆍ이용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등에 관한 동의서입니다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실제내용은 작업 시 반영됩니다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화면은 예제를 위해 그냥 공간을 남긴 화면이므로 그냥 참고용으로 활용하시길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바랍니다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개인정보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수집ㆍ이용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등에 관한 동의서입니다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실제내용은 작업 시 반영됩니다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화면은 예제를 위해 그냥 공간을 남긴 화면이므로 그냥 참고용으로 활용하시길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바랍니다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6050067" y="1766885"/>
            <a:ext cx="130491" cy="793894"/>
            <a:chOff x="4139952" y="3611543"/>
            <a:chExt cx="130491" cy="793894"/>
          </a:xfrm>
        </p:grpSpPr>
        <p:sp>
          <p:nvSpPr>
            <p:cNvPr id="160" name="직사각형 159"/>
            <p:cNvSpPr/>
            <p:nvPr/>
          </p:nvSpPr>
          <p:spPr bwMode="auto">
            <a:xfrm>
              <a:off x="4139953" y="3611543"/>
              <a:ext cx="130490" cy="793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139952" y="3611543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▲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139952" y="4272338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4139953" y="3744642"/>
              <a:ext cx="130490" cy="40443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三</a:t>
              </a:r>
            </a:p>
          </p:txBody>
        </p:sp>
      </p:grpSp>
      <p:sp>
        <p:nvSpPr>
          <p:cNvPr id="164" name="직사각형 163"/>
          <p:cNvSpPr/>
          <p:nvPr/>
        </p:nvSpPr>
        <p:spPr bwMode="auto">
          <a:xfrm>
            <a:off x="2259399" y="3010684"/>
            <a:ext cx="3921159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5" name="그룹 164"/>
          <p:cNvGrpSpPr/>
          <p:nvPr/>
        </p:nvGrpSpPr>
        <p:grpSpPr>
          <a:xfrm>
            <a:off x="2254968" y="3203855"/>
            <a:ext cx="3925589" cy="1381915"/>
            <a:chOff x="2313643" y="3377752"/>
            <a:chExt cx="3925589" cy="1381915"/>
          </a:xfrm>
        </p:grpSpPr>
        <p:pic>
          <p:nvPicPr>
            <p:cNvPr id="166" name="그림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3643" y="3377752"/>
              <a:ext cx="3925589" cy="187240"/>
            </a:xfrm>
            <a:prstGeom prst="rect">
              <a:avLst/>
            </a:prstGeom>
          </p:spPr>
        </p:pic>
        <p:pic>
          <p:nvPicPr>
            <p:cNvPr id="167" name="그림 16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424" y="4419528"/>
              <a:ext cx="3914808" cy="337373"/>
            </a:xfrm>
            <a:prstGeom prst="rect">
              <a:avLst/>
            </a:prstGeom>
          </p:spPr>
        </p:pic>
        <p:sp>
          <p:nvSpPr>
            <p:cNvPr id="168" name="직사각형 167"/>
            <p:cNvSpPr/>
            <p:nvPr/>
          </p:nvSpPr>
          <p:spPr bwMode="auto">
            <a:xfrm>
              <a:off x="2324423" y="3377753"/>
              <a:ext cx="3914809" cy="1381914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endPara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2259400" y="4626328"/>
            <a:ext cx="1888446" cy="133200"/>
            <a:chOff x="1475656" y="3611543"/>
            <a:chExt cx="2137999" cy="150802"/>
          </a:xfrm>
        </p:grpSpPr>
        <p:sp>
          <p:nvSpPr>
            <p:cNvPr id="170" name="직사각형 169"/>
            <p:cNvSpPr/>
            <p:nvPr/>
          </p:nvSpPr>
          <p:spPr>
            <a:xfrm>
              <a:off x="1475656" y="3611543"/>
              <a:ext cx="1590513" cy="1508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3066170" y="3611543"/>
              <a:ext cx="547485" cy="150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찾아보기</a:t>
              </a:r>
              <a:r>
                <a:rPr lang="en-US" altLang="ko-KR" sz="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2259400" y="4781109"/>
            <a:ext cx="1888446" cy="133200"/>
            <a:chOff x="1475656" y="3611543"/>
            <a:chExt cx="2137999" cy="150802"/>
          </a:xfrm>
        </p:grpSpPr>
        <p:sp>
          <p:nvSpPr>
            <p:cNvPr id="173" name="직사각형 172"/>
            <p:cNvSpPr/>
            <p:nvPr/>
          </p:nvSpPr>
          <p:spPr>
            <a:xfrm>
              <a:off x="1475656" y="3611543"/>
              <a:ext cx="1590513" cy="1508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3066170" y="3611543"/>
              <a:ext cx="547485" cy="150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찾아보기</a:t>
              </a:r>
              <a:r>
                <a:rPr lang="en-US" altLang="ko-KR" sz="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5" name="직사각형 174"/>
          <p:cNvSpPr/>
          <p:nvPr/>
        </p:nvSpPr>
        <p:spPr bwMode="auto">
          <a:xfrm>
            <a:off x="2259399" y="2815493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1855553" y="5039434"/>
            <a:ext cx="152400" cy="64800"/>
            <a:chOff x="1895183" y="4797152"/>
            <a:chExt cx="152400" cy="64800"/>
          </a:xfrm>
        </p:grpSpPr>
        <p:sp>
          <p:nvSpPr>
            <p:cNvPr id="177" name="직사각형 176"/>
            <p:cNvSpPr/>
            <p:nvPr/>
          </p:nvSpPr>
          <p:spPr bwMode="auto">
            <a:xfrm>
              <a:off x="18951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8" name="직사각형 177"/>
            <p:cNvSpPr/>
            <p:nvPr/>
          </p:nvSpPr>
          <p:spPr bwMode="auto">
            <a:xfrm>
              <a:off x="19827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7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84518" y="5050615"/>
            <a:ext cx="132308" cy="2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0" name="TextBox 179"/>
          <p:cNvSpPr txBox="1"/>
          <p:nvPr/>
        </p:nvSpPr>
        <p:spPr>
          <a:xfrm rot="970640">
            <a:off x="1314708" y="5055466"/>
            <a:ext cx="745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CLICK!</a:t>
            </a:r>
            <a:endParaRPr lang="ko-KR" altLang="en-US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Oval 12"/>
          <p:cNvSpPr>
            <a:spLocks noChangeArrowheads="1"/>
          </p:cNvSpPr>
          <p:nvPr/>
        </p:nvSpPr>
        <p:spPr bwMode="auto">
          <a:xfrm>
            <a:off x="1388952" y="441590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 rot="20771695">
            <a:off x="1462800" y="5314917"/>
            <a:ext cx="745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CLICK!</a:t>
            </a:r>
            <a:endParaRPr lang="ko-KR" altLang="en-US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4" name="그룹 183"/>
          <p:cNvGrpSpPr/>
          <p:nvPr/>
        </p:nvGrpSpPr>
        <p:grpSpPr>
          <a:xfrm>
            <a:off x="4194873" y="4946819"/>
            <a:ext cx="72008" cy="141242"/>
            <a:chOff x="4247964" y="5044862"/>
            <a:chExt cx="72008" cy="141242"/>
          </a:xfrm>
        </p:grpSpPr>
        <p:cxnSp>
          <p:nvCxnSpPr>
            <p:cNvPr id="185" name="직선 연결선 184"/>
            <p:cNvCxnSpPr/>
            <p:nvPr/>
          </p:nvCxnSpPr>
          <p:spPr bwMode="auto">
            <a:xfrm>
              <a:off x="4247964" y="5117584"/>
              <a:ext cx="7200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 flipV="1">
              <a:off x="4247964" y="5044862"/>
              <a:ext cx="72008" cy="409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>
              <a:off x="4247964" y="5147944"/>
              <a:ext cx="72008" cy="381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8" name="그룹 187"/>
          <p:cNvGrpSpPr/>
          <p:nvPr/>
        </p:nvGrpSpPr>
        <p:grpSpPr>
          <a:xfrm>
            <a:off x="4194873" y="5110921"/>
            <a:ext cx="72008" cy="141242"/>
            <a:chOff x="4400364" y="5197262"/>
            <a:chExt cx="72008" cy="141242"/>
          </a:xfrm>
        </p:grpSpPr>
        <p:cxnSp>
          <p:nvCxnSpPr>
            <p:cNvPr id="189" name="직선 연결선 188"/>
            <p:cNvCxnSpPr/>
            <p:nvPr/>
          </p:nvCxnSpPr>
          <p:spPr bwMode="auto">
            <a:xfrm>
              <a:off x="4400364" y="5269984"/>
              <a:ext cx="7200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직선 연결선 189"/>
            <p:cNvCxnSpPr/>
            <p:nvPr/>
          </p:nvCxnSpPr>
          <p:spPr bwMode="auto">
            <a:xfrm flipV="1">
              <a:off x="4400364" y="5197262"/>
              <a:ext cx="72008" cy="409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직선 연결선 190"/>
            <p:cNvCxnSpPr/>
            <p:nvPr/>
          </p:nvCxnSpPr>
          <p:spPr bwMode="auto">
            <a:xfrm>
              <a:off x="4400364" y="5300344"/>
              <a:ext cx="72008" cy="381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2" name="그룹 191"/>
          <p:cNvGrpSpPr/>
          <p:nvPr/>
        </p:nvGrpSpPr>
        <p:grpSpPr>
          <a:xfrm rot="10800000">
            <a:off x="2150693" y="4960283"/>
            <a:ext cx="72008" cy="141242"/>
            <a:chOff x="4400364" y="5197262"/>
            <a:chExt cx="72008" cy="141242"/>
          </a:xfrm>
        </p:grpSpPr>
        <p:cxnSp>
          <p:nvCxnSpPr>
            <p:cNvPr id="193" name="직선 연결선 192"/>
            <p:cNvCxnSpPr/>
            <p:nvPr/>
          </p:nvCxnSpPr>
          <p:spPr bwMode="auto">
            <a:xfrm>
              <a:off x="4400364" y="5269984"/>
              <a:ext cx="7200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/>
            <p:cNvCxnSpPr/>
            <p:nvPr/>
          </p:nvCxnSpPr>
          <p:spPr bwMode="auto">
            <a:xfrm flipV="1">
              <a:off x="4400364" y="5197262"/>
              <a:ext cx="72008" cy="409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직선 연결선 194"/>
            <p:cNvCxnSpPr/>
            <p:nvPr/>
          </p:nvCxnSpPr>
          <p:spPr bwMode="auto">
            <a:xfrm>
              <a:off x="4400364" y="5300344"/>
              <a:ext cx="72008" cy="381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6" name="그룹 195"/>
          <p:cNvGrpSpPr/>
          <p:nvPr/>
        </p:nvGrpSpPr>
        <p:grpSpPr>
          <a:xfrm rot="10800000">
            <a:off x="2150693" y="5112683"/>
            <a:ext cx="72008" cy="141242"/>
            <a:chOff x="4400364" y="5197262"/>
            <a:chExt cx="72008" cy="141242"/>
          </a:xfrm>
        </p:grpSpPr>
        <p:cxnSp>
          <p:nvCxnSpPr>
            <p:cNvPr id="197" name="직선 연결선 196"/>
            <p:cNvCxnSpPr/>
            <p:nvPr/>
          </p:nvCxnSpPr>
          <p:spPr bwMode="auto">
            <a:xfrm>
              <a:off x="4400364" y="5269984"/>
              <a:ext cx="7200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 flipV="1">
              <a:off x="4400364" y="5197262"/>
              <a:ext cx="72008" cy="409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연결선 198"/>
            <p:cNvCxnSpPr/>
            <p:nvPr/>
          </p:nvCxnSpPr>
          <p:spPr bwMode="auto">
            <a:xfrm>
              <a:off x="4400364" y="5300344"/>
              <a:ext cx="72008" cy="381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0" name="직사각형 199"/>
          <p:cNvSpPr/>
          <p:nvPr/>
        </p:nvSpPr>
        <p:spPr>
          <a:xfrm>
            <a:off x="2249186" y="4954861"/>
            <a:ext cx="1893866" cy="1332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3659470" y="4954861"/>
            <a:ext cx="488378" cy="1332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찾아보기</a:t>
            </a:r>
            <a:r>
              <a:rPr lang="en-US" altLang="ko-KR" sz="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  <a:endParaRPr lang="ko-KR" altLang="en-US" sz="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2249186" y="5109642"/>
            <a:ext cx="1893866" cy="1332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3659470" y="5109642"/>
            <a:ext cx="488378" cy="1332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찾아보기</a:t>
            </a:r>
            <a:r>
              <a:rPr lang="en-US" altLang="ko-KR" sz="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  <a:endParaRPr lang="ko-KR" altLang="en-US" sz="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2259399" y="5493758"/>
            <a:ext cx="616792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5" name="그룹 204"/>
          <p:cNvGrpSpPr/>
          <p:nvPr/>
        </p:nvGrpSpPr>
        <p:grpSpPr>
          <a:xfrm>
            <a:off x="2267249" y="5331270"/>
            <a:ext cx="64800" cy="64800"/>
            <a:chOff x="4139952" y="2769580"/>
            <a:chExt cx="64800" cy="64800"/>
          </a:xfrm>
        </p:grpSpPr>
        <p:sp>
          <p:nvSpPr>
            <p:cNvPr id="206" name="직사각형 205"/>
            <p:cNvSpPr/>
            <p:nvPr/>
          </p:nvSpPr>
          <p:spPr bwMode="auto">
            <a:xfrm>
              <a:off x="4139952" y="2769580"/>
              <a:ext cx="64800" cy="64800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7" name="직사각형 206"/>
            <p:cNvSpPr/>
            <p:nvPr/>
          </p:nvSpPr>
          <p:spPr bwMode="auto">
            <a:xfrm>
              <a:off x="4139952" y="2769580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5163340" y="2658136"/>
            <a:ext cx="72008" cy="72008"/>
            <a:chOff x="2055912" y="1922252"/>
            <a:chExt cx="72008" cy="72008"/>
          </a:xfrm>
        </p:grpSpPr>
        <p:sp>
          <p:nvSpPr>
            <p:cNvPr id="67" name="타원 66"/>
            <p:cNvSpPr/>
            <p:nvPr/>
          </p:nvSpPr>
          <p:spPr>
            <a:xfrm>
              <a:off x="2055912" y="1922252"/>
              <a:ext cx="72008" cy="720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2055912" y="1922252"/>
              <a:ext cx="72008" cy="72008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622147" y="2658136"/>
            <a:ext cx="72008" cy="72008"/>
            <a:chOff x="2055912" y="1922252"/>
            <a:chExt cx="72008" cy="72008"/>
          </a:xfrm>
        </p:grpSpPr>
        <p:sp>
          <p:nvSpPr>
            <p:cNvPr id="70" name="타원 69"/>
            <p:cNvSpPr/>
            <p:nvPr/>
          </p:nvSpPr>
          <p:spPr>
            <a:xfrm>
              <a:off x="2055912" y="1922252"/>
              <a:ext cx="72008" cy="720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2055912" y="1922252"/>
              <a:ext cx="72008" cy="72008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1" name="모서리가 둥근 직사각형 180"/>
          <p:cNvSpPr/>
          <p:nvPr/>
        </p:nvSpPr>
        <p:spPr bwMode="auto">
          <a:xfrm>
            <a:off x="1430612" y="4429153"/>
            <a:ext cx="3024336" cy="1145698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9090" y="1261209"/>
            <a:ext cx="97455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FAQ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A/S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접수</a:t>
            </a:r>
            <a:endParaRPr lang="ko-KR" altLang="ko-KR" sz="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492030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105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22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23935229"/>
              </p:ext>
            </p:extLst>
          </p:nvPr>
        </p:nvGraphicFramePr>
        <p:xfrm>
          <a:off x="6588224" y="1645878"/>
          <a:ext cx="2376264" cy="195204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4389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 게시물 중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비밀글을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비밀글임이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표기되는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올바른 비밀번호를 입력하지 않았을 경우 표기되는 메시지입니다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평상시에는 보이지 않습니다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비밀번호가 일치할 경우 해당 게시물의 보기 화면으로 이동합니다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 돌아갑니다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 bwMode="auto">
          <a:xfrm>
            <a:off x="1979712" y="2409473"/>
            <a:ext cx="3960440" cy="13614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글은 </a:t>
            </a:r>
            <a:r>
              <a:rPr kumimoji="1" lang="ko-KR" altLang="en-US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비밀글입니다</a:t>
            </a: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올바르지 않습니다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글을 작성하실 때 지정한 비밀번호를 입력해 주세요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1998374" y="240947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681840" y="3401841"/>
            <a:ext cx="2556184" cy="254984"/>
            <a:chOff x="2375756" y="3401841"/>
            <a:chExt cx="2556184" cy="254984"/>
          </a:xfrm>
        </p:grpSpPr>
        <p:sp>
          <p:nvSpPr>
            <p:cNvPr id="10" name="직사각형 9"/>
            <p:cNvSpPr/>
            <p:nvPr/>
          </p:nvSpPr>
          <p:spPr>
            <a:xfrm>
              <a:off x="3599893" y="3401841"/>
              <a:ext cx="648072" cy="2549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375756" y="3401841"/>
              <a:ext cx="1159519" cy="2549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283868" y="3401841"/>
              <a:ext cx="648072" cy="2549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2531259" y="331184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2965502" y="2761459"/>
            <a:ext cx="1916853" cy="38212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2875502" y="267145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44434404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입력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 bwMode="auto">
          <a:xfrm>
            <a:off x="492030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249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76093252"/>
              </p:ext>
            </p:extLst>
          </p:nvPr>
        </p:nvGraphicFramePr>
        <p:xfrm>
          <a:off x="6588224" y="1645878"/>
          <a:ext cx="2376264" cy="479408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4389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800" b="0" spc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</a:t>
                      </a:r>
                      <a:r>
                        <a:rPr lang="ko-KR" altLang="en-US" sz="800" b="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 하나를 클릭하여 올바른 비밀번호를 입력하였을 때 나타나는 화면입니다</a:t>
                      </a:r>
                      <a:r>
                        <a:rPr lang="en-US" altLang="ko-KR" sz="800" b="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기본포맷입니다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이전글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해당글을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기준으로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이전글을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다음글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해당글을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기준으로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다음글을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해당글을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수정합니다</a:t>
                      </a:r>
                      <a:r>
                        <a:rPr lang="en-US" altLang="ko-KR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800" b="1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클릭하면 비밀번호 입력화면으로 이동 합니다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수정화면의 양식은 쓰기 화면과 동일합니다</a:t>
                      </a:r>
                      <a:r>
                        <a:rPr lang="en-US" altLang="ko-KR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삭제화면으로 이동합니다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해당글의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답변글을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.(※</a:t>
                      </a:r>
                      <a:r>
                        <a:rPr lang="ko-KR" altLang="en-US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본인이 작성한 글과 그 </a:t>
                      </a:r>
                      <a:r>
                        <a:rPr lang="ko-KR" altLang="en-US" sz="800" b="1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답변글에만</a:t>
                      </a:r>
                      <a:r>
                        <a:rPr lang="ko-KR" altLang="en-US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답변글을</a:t>
                      </a:r>
                      <a:r>
                        <a:rPr lang="ko-KR" altLang="en-US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작성할 수 있으며</a:t>
                      </a:r>
                      <a:r>
                        <a:rPr lang="en-US" altLang="ko-KR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해당되지 않을 경우</a:t>
                      </a:r>
                      <a:r>
                        <a:rPr lang="en-US" altLang="ko-KR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본인이 작성한 글과 그 </a:t>
                      </a:r>
                      <a:r>
                        <a:rPr lang="ko-KR" altLang="en-US" sz="1000" b="1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답변글에만</a:t>
                      </a:r>
                      <a:r>
                        <a:rPr lang="ko-KR" altLang="en-US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답변할 수 있습니다</a:t>
                      </a:r>
                      <a:r>
                        <a:rPr lang="en-US" altLang="ko-KR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.]</a:t>
                      </a:r>
                      <a:r>
                        <a:rPr lang="ko-KR" altLang="en-US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라는 문구와 함께 진행되지 않습니다</a:t>
                      </a:r>
                      <a:r>
                        <a:rPr lang="en-US" altLang="ko-KR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답변글의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 양식은 쓰기화면과 동일합니다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3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 돌아갑니다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02139144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en-US" altLang="ko-KR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r>
                        <a:rPr lang="ko-KR" altLang="en-US" sz="8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6" name="모서리가 둥근 직사각형 155"/>
          <p:cNvSpPr/>
          <p:nvPr/>
        </p:nvSpPr>
        <p:spPr>
          <a:xfrm>
            <a:off x="1935211" y="2665422"/>
            <a:ext cx="3991750" cy="1018127"/>
          </a:xfrm>
          <a:prstGeom prst="roundRect">
            <a:avLst/>
          </a:prstGeom>
          <a:noFill/>
          <a:ln w="158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</a:t>
            </a:r>
            <a:r>
              <a:rPr lang="ko-KR" altLang="en-US" sz="800" b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  <a:r>
              <a:rPr lang="ko-KR" altLang="en-US" sz="800" b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본문 영역</a:t>
            </a:r>
            <a:endParaRPr lang="ko-KR" altLang="en-US" sz="800" b="1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5615460" y="5405634"/>
            <a:ext cx="491506" cy="2131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록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755206" y="5405636"/>
            <a:ext cx="491506" cy="2131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이전글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2309202" y="5405635"/>
            <a:ext cx="491506" cy="2131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다음글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1734842" y="5336467"/>
            <a:ext cx="4392488" cy="360040"/>
            <a:chOff x="1806849" y="4869160"/>
            <a:chExt cx="4392488" cy="360040"/>
          </a:xfrm>
        </p:grpSpPr>
        <p:cxnSp>
          <p:nvCxnSpPr>
            <p:cNvPr id="161" name="직선 연결선 160"/>
            <p:cNvCxnSpPr/>
            <p:nvPr/>
          </p:nvCxnSpPr>
          <p:spPr>
            <a:xfrm>
              <a:off x="1806849" y="4869160"/>
              <a:ext cx="43924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1806849" y="5229200"/>
              <a:ext cx="43924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3" name="표 16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3836386"/>
              </p:ext>
            </p:extLst>
          </p:nvPr>
        </p:nvGraphicFramePr>
        <p:xfrm>
          <a:off x="1722960" y="1737917"/>
          <a:ext cx="4404370" cy="495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370"/>
              </a:tblGrid>
              <a:tr h="265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답변드립니다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2000" marR="72000" marT="18000" marB="18000" anchor="ctr"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992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 </a:t>
                      </a:r>
                      <a:r>
                        <a:rPr lang="en-US" altLang="ko-KR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spc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무한상사           </a:t>
                      </a:r>
                      <a:r>
                        <a:rPr lang="ko-KR" altLang="en-US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 </a:t>
                      </a:r>
                      <a:r>
                        <a:rPr lang="en-US" altLang="ko-KR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14.04.05 15:30</a:t>
                      </a:r>
                      <a:r>
                        <a:rPr lang="ko-KR" altLang="en-US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800" strike="noStrike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  <a:r>
                        <a:rPr lang="en-US" altLang="ko-KR" sz="800" strike="noStrike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60</a:t>
                      </a:r>
                      <a:r>
                        <a:rPr lang="en-US" altLang="ko-KR" sz="800" strike="noStrike" spc="-2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|  </a:t>
                      </a:r>
                      <a:r>
                        <a:rPr lang="ko-KR" altLang="en-US" sz="800" b="1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ko-KR" altLang="en-US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800" b="1" strike="noStrike" spc="-2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1" strike="noStrike" spc="-2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ko-KR" altLang="en-US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(442KB)</a:t>
                      </a:r>
                      <a:endParaRPr lang="ko-KR" altLang="en-US" sz="800" strike="noStrike" spc="-2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표 16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96227871"/>
              </p:ext>
            </p:extLst>
          </p:nvPr>
        </p:nvGraphicFramePr>
        <p:xfrm>
          <a:off x="4309322" y="2199273"/>
          <a:ext cx="1753192" cy="312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15"/>
                <a:gridCol w="1036877"/>
                <a:gridCol w="499100"/>
              </a:tblGrid>
              <a:tr h="312802"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1800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연구목록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xls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첨부문서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r>
                        <a:rPr lang="en-US" altLang="ko-KR" sz="700" b="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hwp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18000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230KB 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212KB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72000" marT="1800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65" name="Picture 8" descr="C:\Users\inpiad\Documents\백인학\기타소스등\이미지\e디스켓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73" y="2261494"/>
            <a:ext cx="100800" cy="100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8" descr="C:\Users\inpiad\Documents\백인학\기타소스등\이미지\e디스켓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54" y="2375795"/>
            <a:ext cx="100800" cy="100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직사각형 166"/>
          <p:cNvSpPr/>
          <p:nvPr/>
        </p:nvSpPr>
        <p:spPr>
          <a:xfrm>
            <a:off x="3923240" y="5405634"/>
            <a:ext cx="491506" cy="2131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정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8" name="표 16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18259147"/>
              </p:ext>
            </p:extLst>
          </p:nvPr>
        </p:nvGraphicFramePr>
        <p:xfrm>
          <a:off x="1734842" y="3817550"/>
          <a:ext cx="4404370" cy="744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370"/>
              </a:tblGrid>
              <a:tr h="263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1" strike="noStrike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50" b="1" strike="noStrike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750" b="1" strike="noStrike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50" b="1" strike="noStrike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무한상사                           </a:t>
                      </a:r>
                      <a:r>
                        <a:rPr lang="en-US" altLang="ko-KR" sz="750" b="1" strike="noStrike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12-12-06</a:t>
                      </a:r>
                      <a:r>
                        <a:rPr lang="en-US" altLang="ko-KR" sz="750" b="1" strike="noStrike" spc="-2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20:30                                              </a:t>
                      </a:r>
                      <a:r>
                        <a:rPr lang="en-US" altLang="ko-KR" sz="750" b="0" strike="noStrike" spc="-2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162.***.122.187</a:t>
                      </a:r>
                      <a:endParaRPr lang="en-US" altLang="ko-KR" sz="750" b="0" strike="noStrike" spc="-2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42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75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750" strike="noStrike" spc="-2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댓글입니다댓글입니다댓글입니다댓글입니다댓글입니다</a:t>
                      </a:r>
                      <a:r>
                        <a:rPr lang="en-US" altLang="ko-KR" sz="75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50" strike="noStrike" spc="-2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42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</a:t>
                      </a:r>
                      <a:r>
                        <a:rPr lang="ko-KR" altLang="en-US" sz="750" strike="noStrike" spc="-2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름</a:t>
                      </a:r>
                      <a:r>
                        <a:rPr lang="ko-KR" altLang="en-US" sz="750" strike="noStrike" spc="-2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패스워드                                                                  </a:t>
                      </a:r>
                      <a:r>
                        <a:rPr lang="ko-KR" altLang="en-US" sz="750" strike="noStrike" spc="-2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</a:t>
                      </a:r>
                      <a:endParaRPr lang="ko-KR" altLang="en-US" sz="750" strike="noStrike" spc="-2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9" name="직사각형 168"/>
          <p:cNvSpPr/>
          <p:nvPr/>
        </p:nvSpPr>
        <p:spPr>
          <a:xfrm>
            <a:off x="1734842" y="4742717"/>
            <a:ext cx="3773263" cy="5214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5377614" y="4743659"/>
            <a:ext cx="130491" cy="521176"/>
            <a:chOff x="4139952" y="3611543"/>
            <a:chExt cx="130491" cy="521176"/>
          </a:xfrm>
        </p:grpSpPr>
        <p:sp>
          <p:nvSpPr>
            <p:cNvPr id="171" name="직사각형 170"/>
            <p:cNvSpPr/>
            <p:nvPr/>
          </p:nvSpPr>
          <p:spPr bwMode="auto">
            <a:xfrm>
              <a:off x="4139953" y="3611543"/>
              <a:ext cx="130490" cy="521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4139952" y="3611543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▲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139952" y="3999621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139953" y="3744641"/>
              <a:ext cx="130490" cy="16544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三</a:t>
              </a:r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1725809" y="4593014"/>
            <a:ext cx="460447" cy="122779"/>
            <a:chOff x="4241596" y="5589239"/>
            <a:chExt cx="541765" cy="144463"/>
          </a:xfrm>
        </p:grpSpPr>
        <p:pic>
          <p:nvPicPr>
            <p:cNvPr id="176" name="Picture 6" descr="내용 입력창 사이즈 크게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596" y="5589240"/>
              <a:ext cx="152400" cy="1428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8" descr="내용 입력창 사이즈 초기화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1041" y="5590827"/>
              <a:ext cx="142875" cy="1428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10" descr="내용 입력창 사이즈 작게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961" y="5589239"/>
              <a:ext cx="152400" cy="1428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9" name="직사각형 178"/>
          <p:cNvSpPr/>
          <p:nvPr/>
        </p:nvSpPr>
        <p:spPr>
          <a:xfrm>
            <a:off x="5567562" y="4742717"/>
            <a:ext cx="539403" cy="5214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댓글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력</a:t>
            </a:r>
          </a:p>
        </p:txBody>
      </p:sp>
      <p:pic>
        <p:nvPicPr>
          <p:cNvPr id="180" name="Picture 2" descr="http://m4ga.inpiad.co.kr/index/skin/board/basic/img/icon_reply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851" y="1805051"/>
            <a:ext cx="247650" cy="142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직사각형 180"/>
          <p:cNvSpPr/>
          <p:nvPr/>
        </p:nvSpPr>
        <p:spPr>
          <a:xfrm>
            <a:off x="5051386" y="5405634"/>
            <a:ext cx="491506" cy="2131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답 변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2" name="Picture 4" descr="삭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200" y="3897178"/>
            <a:ext cx="129525" cy="1214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모서리가 둥근 직사각형 182"/>
          <p:cNvSpPr/>
          <p:nvPr/>
        </p:nvSpPr>
        <p:spPr>
          <a:xfrm>
            <a:off x="1439673" y="1623040"/>
            <a:ext cx="5004535" cy="4182224"/>
          </a:xfrm>
          <a:prstGeom prst="roundRect">
            <a:avLst>
              <a:gd name="adj" fmla="val 5636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Oval 12"/>
          <p:cNvSpPr>
            <a:spLocks noChangeArrowheads="1"/>
          </p:cNvSpPr>
          <p:nvPr/>
        </p:nvSpPr>
        <p:spPr bwMode="auto">
          <a:xfrm>
            <a:off x="1439673" y="153303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85" name="Oval 12"/>
          <p:cNvSpPr>
            <a:spLocks noChangeArrowheads="1"/>
          </p:cNvSpPr>
          <p:nvPr/>
        </p:nvSpPr>
        <p:spPr bwMode="auto">
          <a:xfrm>
            <a:off x="1665206" y="53156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86" name="Oval 12"/>
          <p:cNvSpPr>
            <a:spLocks noChangeArrowheads="1"/>
          </p:cNvSpPr>
          <p:nvPr/>
        </p:nvSpPr>
        <p:spPr bwMode="auto">
          <a:xfrm>
            <a:off x="3862781" y="531563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87" name="Oval 12"/>
          <p:cNvSpPr>
            <a:spLocks noChangeArrowheads="1"/>
          </p:cNvSpPr>
          <p:nvPr/>
        </p:nvSpPr>
        <p:spPr bwMode="auto">
          <a:xfrm>
            <a:off x="5007648" y="531563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5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4487313" y="5405634"/>
            <a:ext cx="491506" cy="2131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 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Oval 12"/>
          <p:cNvSpPr>
            <a:spLocks noChangeArrowheads="1"/>
          </p:cNvSpPr>
          <p:nvPr/>
        </p:nvSpPr>
        <p:spPr bwMode="auto">
          <a:xfrm>
            <a:off x="4461545" y="531563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4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90" name="Oval 12"/>
          <p:cNvSpPr>
            <a:spLocks noChangeArrowheads="1"/>
          </p:cNvSpPr>
          <p:nvPr/>
        </p:nvSpPr>
        <p:spPr bwMode="auto">
          <a:xfrm>
            <a:off x="5599357" y="531563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6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91" name="직사각형 190"/>
          <p:cNvSpPr/>
          <p:nvPr/>
        </p:nvSpPr>
        <p:spPr bwMode="auto">
          <a:xfrm>
            <a:off x="2066182" y="4379392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3478674" y="4379392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직사각형 192"/>
          <p:cNvSpPr/>
          <p:nvPr/>
        </p:nvSpPr>
        <p:spPr bwMode="auto">
          <a:xfrm>
            <a:off x="4436215" y="4379392"/>
            <a:ext cx="237605" cy="133200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spc="-1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8963</a:t>
            </a:r>
            <a:endParaRPr kumimoji="1" lang="ko-KR" altLang="en-US" sz="700" b="0" i="0" u="none" strike="noStrike" cap="none" spc="-100" normalizeH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직사각형 193"/>
          <p:cNvSpPr/>
          <p:nvPr/>
        </p:nvSpPr>
        <p:spPr bwMode="auto">
          <a:xfrm>
            <a:off x="4707417" y="4379392"/>
            <a:ext cx="237605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5" name="그룹 194"/>
          <p:cNvGrpSpPr/>
          <p:nvPr/>
        </p:nvGrpSpPr>
        <p:grpSpPr>
          <a:xfrm>
            <a:off x="5345215" y="4413592"/>
            <a:ext cx="64800" cy="64800"/>
            <a:chOff x="4139952" y="2769580"/>
            <a:chExt cx="64800" cy="64800"/>
          </a:xfrm>
        </p:grpSpPr>
        <p:sp>
          <p:nvSpPr>
            <p:cNvPr id="196" name="직사각형 195"/>
            <p:cNvSpPr/>
            <p:nvPr/>
          </p:nvSpPr>
          <p:spPr bwMode="auto">
            <a:xfrm>
              <a:off x="4139952" y="2769580"/>
              <a:ext cx="64800" cy="648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7" name="직사각형 196"/>
            <p:cNvSpPr/>
            <p:nvPr/>
          </p:nvSpPr>
          <p:spPr bwMode="auto">
            <a:xfrm>
              <a:off x="4139952" y="2769580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9090" y="1261209"/>
            <a:ext cx="97455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FAQ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A/S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접수</a:t>
            </a:r>
            <a:endParaRPr lang="ko-KR" altLang="ko-KR" sz="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492030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84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24</a:t>
            </a:fld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813596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입력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0423125"/>
              </p:ext>
            </p:extLst>
          </p:nvPr>
        </p:nvGraphicFramePr>
        <p:xfrm>
          <a:off x="6588224" y="1645878"/>
          <a:ext cx="2376264" cy="23310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03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1:1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화면의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댓글메뉴에서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[×]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비밀글임이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표기되는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39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올바른 비밀번호를 입력하지 않았을 경우 표기되는 메시지입니다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평상시에는 보이지 않습니다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비밀번호가 일치할 경우 </a:t>
                      </a:r>
                      <a:r>
                        <a:rPr lang="en-US" altLang="ko-KR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게시물이 삭제되었습니다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라는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알람창이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뜨면서 게시물은 삭제되고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 돌아갑니다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 돌아갑니다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 bwMode="auto">
          <a:xfrm>
            <a:off x="1979712" y="2420888"/>
            <a:ext cx="3960440" cy="13614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5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500" b="1" spc="-1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댓글을</a:t>
            </a:r>
            <a:r>
              <a:rPr lang="ko-KR" altLang="en-US" sz="1500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삭제하시려면 </a:t>
            </a:r>
            <a:r>
              <a:rPr lang="ko-KR" altLang="en-US" sz="15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필요합니다</a:t>
            </a:r>
            <a:r>
              <a:rPr lang="en-US" altLang="ko-KR" sz="15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올바르지 않습니다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댓글을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작성하실 때 지정한 비밀번호를 입력해 주세요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Oval 12"/>
          <p:cNvSpPr>
            <a:spLocks noChangeArrowheads="1"/>
          </p:cNvSpPr>
          <p:nvPr/>
        </p:nvSpPr>
        <p:spPr bwMode="auto">
          <a:xfrm>
            <a:off x="1998374" y="24208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681840" y="3413256"/>
            <a:ext cx="2556184" cy="254984"/>
            <a:chOff x="2375756" y="3401841"/>
            <a:chExt cx="2556184" cy="254984"/>
          </a:xfrm>
        </p:grpSpPr>
        <p:sp>
          <p:nvSpPr>
            <p:cNvPr id="44" name="직사각형 43"/>
            <p:cNvSpPr/>
            <p:nvPr/>
          </p:nvSpPr>
          <p:spPr>
            <a:xfrm>
              <a:off x="3599893" y="3401841"/>
              <a:ext cx="648072" cy="2549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375756" y="3401841"/>
              <a:ext cx="1159519" cy="2549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283868" y="3401841"/>
              <a:ext cx="648072" cy="2549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Oval 12"/>
          <p:cNvSpPr>
            <a:spLocks noChangeArrowheads="1"/>
          </p:cNvSpPr>
          <p:nvPr/>
        </p:nvSpPr>
        <p:spPr bwMode="auto">
          <a:xfrm>
            <a:off x="2531259" y="33232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2965502" y="2772874"/>
            <a:ext cx="1916853" cy="38212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2875502" y="268287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492030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45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1503632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입력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1" name="모서리가 둥근 직사각형 30"/>
          <p:cNvSpPr/>
          <p:nvPr/>
        </p:nvSpPr>
        <p:spPr bwMode="auto">
          <a:xfrm>
            <a:off x="1979712" y="2409473"/>
            <a:ext cx="3960440" cy="13614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수정하시려면 비밀번호가 필요합</a:t>
            </a:r>
            <a:r>
              <a:rPr kumimoji="1" lang="ko-KR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니다</a:t>
            </a: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올바르지 않습니다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글을 작성하실 때 지정한 비밀번호를 입력해 주세요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Oval 12"/>
          <p:cNvSpPr>
            <a:spLocks noChangeArrowheads="1"/>
          </p:cNvSpPr>
          <p:nvPr/>
        </p:nvSpPr>
        <p:spPr bwMode="auto">
          <a:xfrm>
            <a:off x="1998374" y="240947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681840" y="3401841"/>
            <a:ext cx="2556184" cy="254984"/>
            <a:chOff x="2375756" y="3401841"/>
            <a:chExt cx="2556184" cy="254984"/>
          </a:xfrm>
        </p:grpSpPr>
        <p:sp>
          <p:nvSpPr>
            <p:cNvPr id="34" name="직사각형 33"/>
            <p:cNvSpPr/>
            <p:nvPr/>
          </p:nvSpPr>
          <p:spPr>
            <a:xfrm>
              <a:off x="3599893" y="3401841"/>
              <a:ext cx="648072" cy="2549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75756" y="3401841"/>
              <a:ext cx="1159519" cy="2549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283868" y="3401841"/>
              <a:ext cx="648072" cy="2549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531259" y="331184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2965502" y="2761459"/>
            <a:ext cx="1916853" cy="38212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Oval 12"/>
          <p:cNvSpPr>
            <a:spLocks noChangeArrowheads="1"/>
          </p:cNvSpPr>
          <p:nvPr/>
        </p:nvSpPr>
        <p:spPr bwMode="auto">
          <a:xfrm>
            <a:off x="2875502" y="267145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71123408"/>
              </p:ext>
            </p:extLst>
          </p:nvPr>
        </p:nvGraphicFramePr>
        <p:xfrm>
          <a:off x="6588224" y="1645878"/>
          <a:ext cx="2376264" cy="23310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03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1:1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 화면에서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비밀글임이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표기되는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39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올바른 비밀번호를 입력하지 않았을 경우 표기되는 메시지입니다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평상시에는 보이지 않습니다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비밀번호가 일치할 경우 해당 게시물의 수정 화면으로 이동합니다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수정화면의 포맷은 쓰기화면과 동일합니다</a:t>
                      </a:r>
                      <a:r>
                        <a:rPr lang="en-US" altLang="ko-KR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 돌아갑니다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 bwMode="auto">
          <a:xfrm>
            <a:off x="492030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136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26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2694152"/>
              </p:ext>
            </p:extLst>
          </p:nvPr>
        </p:nvGraphicFramePr>
        <p:xfrm>
          <a:off x="6588224" y="1645878"/>
          <a:ext cx="2376264" cy="23310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03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1:1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 보기 화면에서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비밀글임이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표기되는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39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올바른 비밀번호를 입력하지 않았을 경우 표기되는 메시지입니다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평상시에는 보이지 않습니다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비밀번호가 일치할 경우 </a:t>
                      </a:r>
                      <a:r>
                        <a:rPr lang="en-US" altLang="ko-KR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게시물이 삭제되었습니다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라는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알람창이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뜨면서 게시물은 삭제되고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 돌아갑니다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 돌아갑니다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 bwMode="auto">
          <a:xfrm>
            <a:off x="1979712" y="2409473"/>
            <a:ext cx="3960440" cy="13614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삭제하시려면 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필요합니다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올바르지 않습니다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글을 작성하실 때 지정한 비밀번호를 입력해 주세요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1998374" y="240947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681840" y="3401841"/>
            <a:ext cx="2556184" cy="254984"/>
            <a:chOff x="2375756" y="3401841"/>
            <a:chExt cx="2556184" cy="254984"/>
          </a:xfrm>
        </p:grpSpPr>
        <p:sp>
          <p:nvSpPr>
            <p:cNvPr id="10" name="직사각형 9"/>
            <p:cNvSpPr/>
            <p:nvPr/>
          </p:nvSpPr>
          <p:spPr>
            <a:xfrm>
              <a:off x="3599893" y="3401841"/>
              <a:ext cx="648072" cy="2549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375756" y="3401841"/>
              <a:ext cx="1159519" cy="2549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283868" y="3401841"/>
              <a:ext cx="648072" cy="2549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2531259" y="331184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2965502" y="2761459"/>
            <a:ext cx="1916853" cy="38212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2875502" y="267145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74113780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입력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 bwMode="auto">
          <a:xfrm>
            <a:off x="492030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984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Rectangle 116"/>
          <p:cNvSpPr>
            <a:spLocks noChangeArrowheads="1"/>
          </p:cNvSpPr>
          <p:nvPr/>
        </p:nvSpPr>
        <p:spPr bwMode="auto">
          <a:xfrm>
            <a:off x="1691680" y="1700808"/>
            <a:ext cx="4523804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자료에 따른 디자인 영역</a:t>
            </a:r>
            <a:endParaRPr lang="ko-KR" altLang="en-US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PROTECTOR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00218384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제품소개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053339"/>
              </p:ext>
            </p:extLst>
          </p:nvPr>
        </p:nvGraphicFramePr>
        <p:xfrm>
          <a:off x="6588224" y="1645877"/>
          <a:ext cx="2376264" cy="94647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435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제품소개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소개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클릭하면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클릭하면 가장 처음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5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제품소개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998762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090" y="1261209"/>
            <a:ext cx="126259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제품소개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인사말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algn="l" fontAlgn="t">
              <a:lnSpc>
                <a:spcPct val="15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제작자 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954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Rectangle 116"/>
          <p:cNvSpPr>
            <a:spLocks noChangeArrowheads="1"/>
          </p:cNvSpPr>
          <p:nvPr/>
        </p:nvSpPr>
        <p:spPr bwMode="auto">
          <a:xfrm>
            <a:off x="1691680" y="1700808"/>
            <a:ext cx="4523804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자료에 따른 디자인 영역</a:t>
            </a:r>
            <a:endParaRPr lang="ko-KR" altLang="en-US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인사말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48676967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제품소개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인사말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84386841"/>
              </p:ext>
            </p:extLst>
          </p:nvPr>
        </p:nvGraphicFramePr>
        <p:xfrm>
          <a:off x="6588224" y="1645877"/>
          <a:ext cx="2376264" cy="94647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435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제품소개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인사말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클릭하면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인사말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클릭하면 가장 처음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5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제품소개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998762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090" y="1261209"/>
            <a:ext cx="126259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제품소개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인사말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algn="l" fontAlgn="t">
              <a:lnSpc>
                <a:spcPct val="15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제작자 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70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090" y="1261209"/>
            <a:ext cx="126259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제품소개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인사말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algn="l" fontAlgn="t">
              <a:lnSpc>
                <a:spcPct val="15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제작자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116"/>
          <p:cNvSpPr>
            <a:spLocks noChangeArrowheads="1"/>
          </p:cNvSpPr>
          <p:nvPr/>
        </p:nvSpPr>
        <p:spPr bwMode="auto">
          <a:xfrm>
            <a:off x="1691680" y="1700808"/>
            <a:ext cx="4523804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자료에 따른 디자인 영역</a:t>
            </a:r>
            <a:endParaRPr lang="ko-KR" altLang="en-US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50773019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제품소개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제작자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97129304"/>
              </p:ext>
            </p:extLst>
          </p:nvPr>
        </p:nvGraphicFramePr>
        <p:xfrm>
          <a:off x="6588224" y="1645877"/>
          <a:ext cx="2376264" cy="94647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435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제품소개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제작자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클릭하면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제작자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클릭하면 가장 처음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54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제품소개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 bwMode="auto">
          <a:xfrm>
            <a:off x="1998762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83962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63217635"/>
              </p:ext>
            </p:extLst>
          </p:nvPr>
        </p:nvGraphicFramePr>
        <p:xfrm>
          <a:off x="6588224" y="1645878"/>
          <a:ext cx="2376264" cy="166564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03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를 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9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마이페이지를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들어가기 위한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39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올바른 제품번호를 입력하지 않았을 경우 표기되는 메시지입니다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평상시에는 보이지 않습니다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제품번호를 입력합니다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 bwMode="auto">
          <a:xfrm>
            <a:off x="1979712" y="2409473"/>
            <a:ext cx="3960440" cy="13614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마이페이지를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확인하시려면 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제품번호가 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필요합니다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제품번호</a:t>
            </a: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올바르지 않습니다</a:t>
            </a: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제품에 측면의 제품번호를 입력해 주세요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1998374" y="240947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681840" y="3401841"/>
            <a:ext cx="1872209" cy="254984"/>
            <a:chOff x="2375756" y="3401841"/>
            <a:chExt cx="1872209" cy="254984"/>
          </a:xfrm>
        </p:grpSpPr>
        <p:sp>
          <p:nvSpPr>
            <p:cNvPr id="10" name="직사각형 9"/>
            <p:cNvSpPr/>
            <p:nvPr/>
          </p:nvSpPr>
          <p:spPr>
            <a:xfrm>
              <a:off x="3599893" y="3401841"/>
              <a:ext cx="648072" cy="2549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375756" y="3401841"/>
              <a:ext cx="1159519" cy="2549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2531259" y="331184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2947550" y="2996952"/>
            <a:ext cx="1916853" cy="19106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2711259" y="296357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92357685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입력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 bwMode="auto">
          <a:xfrm>
            <a:off x="3445328" y="673584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716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77076750"/>
              </p:ext>
            </p:extLst>
          </p:nvPr>
        </p:nvGraphicFramePr>
        <p:xfrm>
          <a:off x="6588224" y="1645876"/>
          <a:ext cx="2376264" cy="176447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화면에서 의료기록을 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의료기록을 클릭했을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81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정보수정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클릭하면 로그인 창이 뜨게 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수정할 수 있습니다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의료기록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76188528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의료기록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20815923"/>
              </p:ext>
            </p:extLst>
          </p:nvPr>
        </p:nvGraphicFramePr>
        <p:xfrm>
          <a:off x="1658979" y="1576536"/>
          <a:ext cx="4527694" cy="3347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05"/>
                <a:gridCol w="3558889"/>
              </a:tblGrid>
              <a:tr h="563939">
                <a:tc gridSpan="2">
                  <a:txBody>
                    <a:bodyPr/>
                    <a:lstStyle/>
                    <a:p>
                      <a:pPr latinLnBrk="1"/>
                      <a:r>
                        <a:rPr kumimoji="1" lang="en-US" altLang="ko-KR" sz="1400" kern="1200" dirty="0" smtClean="0">
                          <a:solidFill>
                            <a:schemeClr val="tx1"/>
                          </a:solidFill>
                        </a:rPr>
                        <a:t>__________</a:t>
                      </a:r>
                      <a:r>
                        <a:rPr kumimoji="1" lang="ko-KR" altLang="en-US" sz="1400" kern="1200" dirty="0" smtClean="0">
                          <a:solidFill>
                            <a:schemeClr val="tx1"/>
                          </a:solidFill>
                        </a:rPr>
                        <a:t>님의 의료기록</a:t>
                      </a:r>
                      <a:endParaRPr kumimoji="1" lang="ko-KR" altLang="en-US" sz="14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16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kern="1200" dirty="0" smtClean="0"/>
                        <a:t>  </a:t>
                      </a:r>
                      <a:r>
                        <a:rPr kumimoji="1" lang="ko-KR" altLang="en-US" sz="800" kern="1200" baseline="0" dirty="0" smtClean="0"/>
                        <a:t> 의료보험 번호</a:t>
                      </a:r>
                      <a:endParaRPr kumimoji="1" lang="ko-KR" altLang="en-US" sz="8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72000" marT="28800" marB="28800" anchor="ctr"/>
                </a:tc>
              </a:tr>
              <a:tr h="33940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dirty="0" smtClean="0"/>
                        <a:t>주민등록번호</a:t>
                      </a:r>
                      <a:endParaRPr kumimoji="1"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800" kern="1200" dirty="0" smtClean="0"/>
                        <a:t>940907 - 2******</a:t>
                      </a:r>
                      <a:endParaRPr kumimoji="1"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45463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dirty="0" smtClean="0"/>
                        <a:t>비상연락망</a:t>
                      </a:r>
                      <a:endParaRPr kumimoji="1"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800" kern="1200" dirty="0" smtClean="0"/>
                        <a:t>관계 </a:t>
                      </a:r>
                      <a:r>
                        <a:rPr kumimoji="1" lang="en-US" altLang="ko-KR" sz="800" kern="1200" dirty="0" smtClean="0"/>
                        <a:t>: </a:t>
                      </a:r>
                      <a:r>
                        <a:rPr kumimoji="1" lang="ko-KR" altLang="en-US" sz="800" kern="1200" dirty="0" smtClean="0"/>
                        <a:t>자</a:t>
                      </a:r>
                      <a:endParaRPr kumimoji="1" lang="en-US" altLang="ko-KR" sz="800" kern="1200" dirty="0" smtClean="0"/>
                    </a:p>
                    <a:p>
                      <a:pPr latinLnBrk="1"/>
                      <a:r>
                        <a:rPr kumimoji="1" lang="ko-KR" altLang="en-US" sz="800" kern="1200" dirty="0" smtClean="0"/>
                        <a:t>번호 </a:t>
                      </a:r>
                      <a:r>
                        <a:rPr kumimoji="1" lang="en-US" altLang="ko-KR" sz="800" kern="1200" dirty="0" smtClean="0"/>
                        <a:t>: 010 – </a:t>
                      </a:r>
                      <a:endParaRPr kumimoji="1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41452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dirty="0" smtClean="0"/>
                        <a:t>주 소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800" kern="1200" dirty="0" smtClean="0"/>
                        <a:t>서울 </a:t>
                      </a:r>
                      <a:endParaRPr kumimoji="1" lang="en-US" altLang="ko-KR" sz="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28800" marB="28800" anchor="ctr"/>
                </a:tc>
              </a:tr>
              <a:tr h="57656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dirty="0" err="1" smtClean="0"/>
                        <a:t>복용약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800" kern="1200" dirty="0" smtClean="0"/>
                    </a:p>
                    <a:p>
                      <a:pPr latinLnBrk="1"/>
                      <a:endParaRPr kumimoji="1" lang="ko-KR" altLang="en-US" sz="105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33940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dirty="0" smtClean="0"/>
                        <a:t>병력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33940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dirty="0" smtClean="0"/>
                        <a:t>특이사항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</a:tbl>
          </a:graphicData>
        </a:graphic>
      </p:graphicFrame>
      <p:sp>
        <p:nvSpPr>
          <p:cNvPr id="101" name="직사각형 100"/>
          <p:cNvSpPr/>
          <p:nvPr/>
        </p:nvSpPr>
        <p:spPr>
          <a:xfrm>
            <a:off x="5595164" y="5391923"/>
            <a:ext cx="629607" cy="2131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수정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6177146" y="1590352"/>
            <a:ext cx="138294" cy="3641003"/>
            <a:chOff x="4139952" y="3611543"/>
            <a:chExt cx="130491" cy="793894"/>
          </a:xfrm>
        </p:grpSpPr>
        <p:sp>
          <p:nvSpPr>
            <p:cNvPr id="112" name="직사각형 111"/>
            <p:cNvSpPr/>
            <p:nvPr/>
          </p:nvSpPr>
          <p:spPr bwMode="auto">
            <a:xfrm>
              <a:off x="4139953" y="3611543"/>
              <a:ext cx="130490" cy="793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139952" y="3611543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▲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139952" y="4272338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139953" y="3744642"/>
              <a:ext cx="130490" cy="40443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三</a:t>
              </a:r>
            </a:p>
          </p:txBody>
        </p:sp>
      </p:grpSp>
      <p:sp>
        <p:nvSpPr>
          <p:cNvPr id="130" name="모서리가 둥근 직사각형 129"/>
          <p:cNvSpPr/>
          <p:nvPr/>
        </p:nvSpPr>
        <p:spPr>
          <a:xfrm>
            <a:off x="1458723" y="1599877"/>
            <a:ext cx="5004535" cy="4286920"/>
          </a:xfrm>
          <a:prstGeom prst="roundRect">
            <a:avLst>
              <a:gd name="adj" fmla="val 2789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Oval 12"/>
          <p:cNvSpPr>
            <a:spLocks noChangeArrowheads="1"/>
          </p:cNvSpPr>
          <p:nvPr/>
        </p:nvSpPr>
        <p:spPr bwMode="auto">
          <a:xfrm>
            <a:off x="1392675" y="14943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</a:p>
        </p:txBody>
      </p:sp>
      <p:grpSp>
        <p:nvGrpSpPr>
          <p:cNvPr id="132" name="그룹 131"/>
          <p:cNvGrpSpPr/>
          <p:nvPr/>
        </p:nvGrpSpPr>
        <p:grpSpPr>
          <a:xfrm>
            <a:off x="1861667" y="4819659"/>
            <a:ext cx="152400" cy="64800"/>
            <a:chOff x="1895183" y="4797152"/>
            <a:chExt cx="152400" cy="64800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18951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19827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8" name="Oval 12"/>
          <p:cNvSpPr>
            <a:spLocks noChangeArrowheads="1"/>
          </p:cNvSpPr>
          <p:nvPr/>
        </p:nvSpPr>
        <p:spPr bwMode="auto">
          <a:xfrm>
            <a:off x="5415164" y="524756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345471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090" y="1261209"/>
            <a:ext cx="122916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의료기록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의료사진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그래프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체온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심박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설정</a:t>
            </a:r>
            <a:endParaRPr lang="ko-KR" altLang="ko-KR" sz="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36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50355797"/>
              </p:ext>
            </p:extLst>
          </p:nvPr>
        </p:nvGraphicFramePr>
        <p:xfrm>
          <a:off x="6588224" y="1645876"/>
          <a:ext cx="2376264" cy="106958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의료기록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화면에서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수정을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정보수정을 위한 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로그인창입니다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의료기록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75738334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의료기록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grpSp>
        <p:nvGrpSpPr>
          <p:cNvPr id="2" name="그룹 110"/>
          <p:cNvGrpSpPr/>
          <p:nvPr/>
        </p:nvGrpSpPr>
        <p:grpSpPr>
          <a:xfrm>
            <a:off x="6177146" y="1590352"/>
            <a:ext cx="138294" cy="3641003"/>
            <a:chOff x="4139952" y="3611543"/>
            <a:chExt cx="130491" cy="793894"/>
          </a:xfrm>
        </p:grpSpPr>
        <p:sp>
          <p:nvSpPr>
            <p:cNvPr id="112" name="직사각형 111"/>
            <p:cNvSpPr/>
            <p:nvPr/>
          </p:nvSpPr>
          <p:spPr bwMode="auto">
            <a:xfrm>
              <a:off x="4139953" y="3611543"/>
              <a:ext cx="130490" cy="793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139952" y="3611543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▲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139952" y="4272338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139953" y="3744642"/>
              <a:ext cx="130490" cy="40443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三</a:t>
              </a:r>
            </a:p>
          </p:txBody>
        </p:sp>
      </p:grpSp>
      <p:sp>
        <p:nvSpPr>
          <p:cNvPr id="130" name="모서리가 둥근 직사각형 129"/>
          <p:cNvSpPr/>
          <p:nvPr/>
        </p:nvSpPr>
        <p:spPr>
          <a:xfrm>
            <a:off x="1458723" y="1599877"/>
            <a:ext cx="5004535" cy="4286920"/>
          </a:xfrm>
          <a:prstGeom prst="roundRect">
            <a:avLst>
              <a:gd name="adj" fmla="val 2789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Oval 12"/>
          <p:cNvSpPr>
            <a:spLocks noChangeArrowheads="1"/>
          </p:cNvSpPr>
          <p:nvPr/>
        </p:nvSpPr>
        <p:spPr bwMode="auto">
          <a:xfrm>
            <a:off x="1392675" y="14943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</a:p>
        </p:txBody>
      </p:sp>
      <p:grpSp>
        <p:nvGrpSpPr>
          <p:cNvPr id="4" name="그룹 131"/>
          <p:cNvGrpSpPr/>
          <p:nvPr/>
        </p:nvGrpSpPr>
        <p:grpSpPr>
          <a:xfrm>
            <a:off x="1861667" y="4819659"/>
            <a:ext cx="152400" cy="64800"/>
            <a:chOff x="1895183" y="4797152"/>
            <a:chExt cx="152400" cy="64800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18951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19827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모서리가 둥근 직사각형 51"/>
          <p:cNvSpPr/>
          <p:nvPr/>
        </p:nvSpPr>
        <p:spPr bwMode="auto">
          <a:xfrm>
            <a:off x="345471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090" y="1261209"/>
            <a:ext cx="122916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의료기록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의료사진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그래프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체온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심박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설정</a:t>
            </a:r>
            <a:endParaRPr lang="ko-KR" altLang="ko-KR" sz="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1587459" y="2528755"/>
            <a:ext cx="4497595" cy="1764196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 bwMode="auto">
          <a:xfrm>
            <a:off x="3059832" y="2680783"/>
            <a:ext cx="0" cy="15481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647784" y="3122748"/>
            <a:ext cx="1106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LOGIN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31322" y="3286517"/>
            <a:ext cx="10623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PASSWORD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3568" y="2927347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ID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052617" y="2941285"/>
            <a:ext cx="1152128" cy="2437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052617" y="3288976"/>
            <a:ext cx="1152128" cy="2437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5276753" y="2941285"/>
            <a:ext cx="648072" cy="5914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로그</a:t>
            </a:r>
            <a:r>
              <a: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8521" y="3754851"/>
            <a:ext cx="2736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정보 수정을 위한 로그인 화면입니다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16CF18-5DE7-4805-9136-A5DD9C90715B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30443094"/>
              </p:ext>
            </p:extLst>
          </p:nvPr>
        </p:nvGraphicFramePr>
        <p:xfrm>
          <a:off x="6588224" y="1645876"/>
          <a:ext cx="2376264" cy="17485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40"/>
                <a:gridCol w="2016224"/>
              </a:tblGrid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의료기록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화면에서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정보수정을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클릭하였을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공통메뉴입니다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의료기록을 클릭했을 때 나타나는 화면입니다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81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수정완료</a:t>
                      </a:r>
                      <a:endParaRPr lang="en-US" altLang="ko-KR" sz="8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수정을 다한 후에 수정완료 버튼을 클릭합니다</a:t>
                      </a:r>
                      <a:r>
                        <a:rPr lang="en-US" altLang="ko-KR" sz="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1680" y="1268760"/>
            <a:ext cx="172819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의료기록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04824058"/>
              </p:ext>
            </p:extLst>
          </p:nvPr>
        </p:nvGraphicFramePr>
        <p:xfrm>
          <a:off x="7092280" y="476672"/>
          <a:ext cx="1872208" cy="864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의료기록</a:t>
                      </a:r>
                      <a:endParaRPr lang="en-US" altLang="ko-KR" sz="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</a:p>
                  </a:txBody>
                  <a:tcPr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339090" y="11712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74617140"/>
              </p:ext>
            </p:extLst>
          </p:nvPr>
        </p:nvGraphicFramePr>
        <p:xfrm>
          <a:off x="1658979" y="1576536"/>
          <a:ext cx="4527694" cy="3347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05"/>
                <a:gridCol w="3558889"/>
              </a:tblGrid>
              <a:tr h="563939">
                <a:tc gridSpan="2">
                  <a:txBody>
                    <a:bodyPr/>
                    <a:lstStyle/>
                    <a:p>
                      <a:pPr latinLnBrk="1"/>
                      <a:r>
                        <a:rPr kumimoji="1" lang="en-US" altLang="ko-KR" sz="1400" kern="1200" dirty="0" smtClean="0">
                          <a:solidFill>
                            <a:schemeClr val="tx1"/>
                          </a:solidFill>
                        </a:rPr>
                        <a:t>__________</a:t>
                      </a:r>
                      <a:r>
                        <a:rPr kumimoji="1" lang="ko-KR" altLang="en-US" sz="1400" kern="1200" dirty="0" smtClean="0">
                          <a:solidFill>
                            <a:schemeClr val="tx1"/>
                          </a:solidFill>
                        </a:rPr>
                        <a:t>님의 의료기록</a:t>
                      </a:r>
                      <a:endParaRPr kumimoji="1" lang="ko-KR" altLang="en-US" sz="14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16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kern="1200" dirty="0" smtClean="0"/>
                        <a:t>  </a:t>
                      </a:r>
                      <a:r>
                        <a:rPr kumimoji="1" lang="ko-KR" altLang="en-US" sz="800" kern="1200" baseline="0" dirty="0" smtClean="0"/>
                        <a:t> 의료보험 번호</a:t>
                      </a:r>
                      <a:endParaRPr kumimoji="1" lang="ko-KR" altLang="en-US" sz="8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72000" marT="28800" marB="28800" anchor="ctr"/>
                </a:tc>
              </a:tr>
              <a:tr h="33940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dirty="0" smtClean="0"/>
                        <a:t>주민등록번호</a:t>
                      </a:r>
                      <a:endParaRPr kumimoji="1"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45463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dirty="0" smtClean="0"/>
                        <a:t>비상연락망</a:t>
                      </a:r>
                      <a:endParaRPr kumimoji="1"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41452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dirty="0" smtClean="0"/>
                        <a:t>주 소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28800" marB="28800" anchor="ctr"/>
                </a:tc>
              </a:tr>
              <a:tr h="57656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dirty="0" err="1" smtClean="0"/>
                        <a:t>복용약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800" kern="1200" dirty="0" smtClean="0"/>
                    </a:p>
                    <a:p>
                      <a:pPr latinLnBrk="1"/>
                      <a:endParaRPr kumimoji="1" lang="ko-KR" altLang="en-US" sz="105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33940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dirty="0" smtClean="0"/>
                        <a:t>병력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  <a:tr h="33940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dirty="0" smtClean="0"/>
                        <a:t>특이사항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28800" marB="28800" anchor="ctr"/>
                </a:tc>
              </a:tr>
            </a:tbl>
          </a:graphicData>
        </a:graphic>
      </p:graphicFrame>
      <p:sp>
        <p:nvSpPr>
          <p:cNvPr id="101" name="직사각형 100"/>
          <p:cNvSpPr/>
          <p:nvPr/>
        </p:nvSpPr>
        <p:spPr>
          <a:xfrm>
            <a:off x="5595164" y="5391923"/>
            <a:ext cx="629607" cy="2131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완료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6177146" y="1590352"/>
            <a:ext cx="138294" cy="3641003"/>
            <a:chOff x="4139952" y="3611543"/>
            <a:chExt cx="130491" cy="793894"/>
          </a:xfrm>
        </p:grpSpPr>
        <p:sp>
          <p:nvSpPr>
            <p:cNvPr id="112" name="직사각형 111"/>
            <p:cNvSpPr/>
            <p:nvPr/>
          </p:nvSpPr>
          <p:spPr bwMode="auto">
            <a:xfrm>
              <a:off x="4139953" y="3611543"/>
              <a:ext cx="130490" cy="793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139952" y="3611543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▲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139952" y="4272338"/>
              <a:ext cx="130490" cy="1330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139953" y="3744642"/>
              <a:ext cx="130490" cy="40443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三</a:t>
              </a:r>
            </a:p>
          </p:txBody>
        </p:sp>
      </p:grpSp>
      <p:sp>
        <p:nvSpPr>
          <p:cNvPr id="130" name="모서리가 둥근 직사각형 129"/>
          <p:cNvSpPr/>
          <p:nvPr/>
        </p:nvSpPr>
        <p:spPr>
          <a:xfrm>
            <a:off x="1458723" y="1599877"/>
            <a:ext cx="5004535" cy="4286920"/>
          </a:xfrm>
          <a:prstGeom prst="roundRect">
            <a:avLst>
              <a:gd name="adj" fmla="val 2789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Oval 12"/>
          <p:cNvSpPr>
            <a:spLocks noChangeArrowheads="1"/>
          </p:cNvSpPr>
          <p:nvPr/>
        </p:nvSpPr>
        <p:spPr bwMode="auto">
          <a:xfrm>
            <a:off x="1392675" y="14943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2</a:t>
            </a:r>
          </a:p>
        </p:txBody>
      </p:sp>
      <p:grpSp>
        <p:nvGrpSpPr>
          <p:cNvPr id="132" name="그룹 131"/>
          <p:cNvGrpSpPr/>
          <p:nvPr/>
        </p:nvGrpSpPr>
        <p:grpSpPr>
          <a:xfrm>
            <a:off x="1861667" y="4819659"/>
            <a:ext cx="152400" cy="64800"/>
            <a:chOff x="1895183" y="4797152"/>
            <a:chExt cx="152400" cy="64800"/>
          </a:xfrm>
        </p:grpSpPr>
        <p:sp>
          <p:nvSpPr>
            <p:cNvPr id="133" name="직사각형 132"/>
            <p:cNvSpPr/>
            <p:nvPr/>
          </p:nvSpPr>
          <p:spPr bwMode="auto">
            <a:xfrm>
              <a:off x="18951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1982783" y="4797152"/>
              <a:ext cx="64800" cy="648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8" name="Oval 12"/>
          <p:cNvSpPr>
            <a:spLocks noChangeArrowheads="1"/>
          </p:cNvSpPr>
          <p:nvPr/>
        </p:nvSpPr>
        <p:spPr bwMode="auto">
          <a:xfrm>
            <a:off x="5415164" y="524756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834" tIns="7703" rIns="12834" bIns="7703" anchor="ctr"/>
          <a:lstStyle/>
          <a:p>
            <a:pPr algn="ctr" defTabSz="652463">
              <a:spcBef>
                <a:spcPct val="50000"/>
              </a:spcBef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3454715" y="689217"/>
            <a:ext cx="1029208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090" y="1261209"/>
            <a:ext cx="122916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의료기록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의료사진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그래프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체온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심박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t"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설정</a:t>
            </a:r>
            <a:endParaRPr lang="ko-KR" altLang="ko-KR" sz="8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717925" y="2238847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717925" y="2564904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717925" y="3010149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717925" y="3410853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717925" y="3861048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717925" y="4365104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717925" y="4663502"/>
            <a:ext cx="904824" cy="133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722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표지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단위 표지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화면설계_기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화면설계_기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화면설계_기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11626</TotalTime>
  <Words>2457</Words>
  <Application>Microsoft Office PowerPoint</Application>
  <PresentationFormat>화면 슬라이드 쇼(4:3)</PresentationFormat>
  <Paragraphs>932</Paragraphs>
  <Slides>26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1_표지</vt:lpstr>
      <vt:lpstr>2_단위 표지</vt:lpstr>
      <vt:lpstr>3_화면설계_기본</vt:lpstr>
      <vt:lpstr>4_화면설계_기본</vt:lpstr>
      <vt:lpstr>5_화면설계_기본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Company>고구려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광개토대왕</dc:creator>
  <cp:lastModifiedBy>admin</cp:lastModifiedBy>
  <cp:revision>3593</cp:revision>
  <cp:lastPrinted>2014-04-09T00:55:16Z</cp:lastPrinted>
  <dcterms:created xsi:type="dcterms:W3CDTF">2007-11-11T16:17:21Z</dcterms:created>
  <dcterms:modified xsi:type="dcterms:W3CDTF">2016-02-23T15:12:08Z</dcterms:modified>
</cp:coreProperties>
</file>