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2" r:id="rId2"/>
    <p:sldId id="326" r:id="rId3"/>
    <p:sldId id="330" r:id="rId4"/>
    <p:sldId id="336" r:id="rId5"/>
    <p:sldId id="344" r:id="rId6"/>
    <p:sldId id="345" r:id="rId7"/>
    <p:sldId id="346" r:id="rId8"/>
    <p:sldId id="337" r:id="rId9"/>
    <p:sldId id="338" r:id="rId10"/>
    <p:sldId id="339" r:id="rId11"/>
    <p:sldId id="340" r:id="rId12"/>
    <p:sldId id="341" r:id="rId13"/>
    <p:sldId id="342" r:id="rId14"/>
    <p:sldId id="347" r:id="rId15"/>
    <p:sldId id="348" r:id="rId16"/>
    <p:sldId id="311" r:id="rId17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9"/>
    </p:embeddedFont>
    <p:embeddedFont>
      <p:font typeface="HY울릉도M" panose="02030600000101010101" pitchFamily="18" charset="-127"/>
      <p:regular r:id="rId20"/>
    </p:embeddedFont>
    <p:embeddedFont>
      <p:font typeface="Dinlig" panose="020B0600000101010101"/>
      <p:regular r:id="rId21"/>
    </p:embeddedFont>
    <p:embeddedFont>
      <p:font typeface="Dinreg" panose="020B0600000101010101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CCCC"/>
    <a:srgbClr val="FFCC66"/>
    <a:srgbClr val="CCFF33"/>
    <a:srgbClr val="57D8D5"/>
    <a:srgbClr val="FFFF66"/>
    <a:srgbClr val="6699FF"/>
    <a:srgbClr val="33CCCC"/>
    <a:srgbClr val="217BFF"/>
    <a:srgbClr val="00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2" autoAdjust="0"/>
    <p:restoredTop sz="88479" autoAdjust="0"/>
  </p:normalViewPr>
  <p:slideViewPr>
    <p:cSldViewPr snapToGrid="0">
      <p:cViewPr>
        <p:scale>
          <a:sx n="100" d="100"/>
          <a:sy n="100" d="100"/>
        </p:scale>
        <p:origin x="-894" y="-54"/>
      </p:cViewPr>
      <p:guideLst>
        <p:guide orient="horz" pos="1447"/>
        <p:guide pos="3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51CF-C224-4DD2-8E66-92B1CC175941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93C4-DA93-49D4-BD28-F3B301797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93C4-DA93-49D4-BD28-F3B301797E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7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1377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229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748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158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043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1995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594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534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8934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97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449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4932-F7ED-4034-8B63-312973F97748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81AF-0C24-4B51-8B3A-6538B29FC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220.67.113.124/CP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oogle.co.kr/url?sa=i&amp;rct=j&amp;q=&amp;esrc=s&amp;source=images&amp;cd=&amp;cad=rja&amp;uact=8&amp;ved=0ahUKEwj04JfXtcjKAhUIF5QKHc_3B7QQjRwIBw&amp;url=http%3A%2F%2Fwww.hardcopyworld.com%2Fngine%2Faduino%2Findex.php%2Farchives%2F1731&amp;psig=AFQjCNHZIr9_mH3Iqu5xTbugx_o13WGLdg&amp;ust=145393005639517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://www.google.co.kr/url?sa=i&amp;rct=j&amp;q=&amp;esrc=s&amp;source=images&amp;cd=&amp;cad=rja&amp;uact=8&amp;ved=0ahUKEwiMwd63sMjKAhWDKaYKHfLvA5oQjRwIBw&amp;url=http%3A%2F%2Fwww.hanbit.co.kr%2Fbook%2Flook.html%3Fisbn%3D978-89-98756-20-8&amp;psig=AFQjCNG-_n0ULYrD0bsETxGl5w-l0Dnl2w&amp;ust=14539286497080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84" y="3142926"/>
            <a:ext cx="4194176" cy="3328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84" y="3142926"/>
            <a:ext cx="4194176" cy="332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988" y="1597132"/>
            <a:ext cx="3901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PR   JECT</a:t>
            </a:r>
          </a:p>
          <a:p>
            <a:r>
              <a:rPr lang="en-US" altLang="ko-KR" sz="3600" b="1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PLANNING</a:t>
            </a:r>
            <a:endParaRPr lang="ko-KR" altLang="en-US" sz="3600" b="1" dirty="0">
              <a:ln>
                <a:solidFill>
                  <a:schemeClr val="bg1">
                    <a:alpha val="27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8822" y="3610128"/>
            <a:ext cx="1220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금한성</a:t>
            </a:r>
            <a:endParaRPr lang="en-US" altLang="ko-KR" sz="2400" dirty="0" smtClean="0">
              <a:ln>
                <a:solidFill>
                  <a:schemeClr val="bg1">
                    <a:alpha val="17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김나영</a:t>
            </a:r>
            <a:endParaRPr lang="en-US" altLang="ko-KR" sz="2400" dirty="0" smtClean="0">
              <a:ln>
                <a:solidFill>
                  <a:schemeClr val="bg1">
                    <a:alpha val="17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윤주성</a:t>
            </a:r>
            <a:endParaRPr lang="en-US" altLang="ko-KR" sz="2400" dirty="0" smtClean="0">
              <a:ln>
                <a:solidFill>
                  <a:schemeClr val="bg1">
                    <a:alpha val="17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이지</a:t>
            </a:r>
            <a:r>
              <a:rPr lang="ko-KR" altLang="en-US" sz="2400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수</a:t>
            </a:r>
            <a:endParaRPr lang="en-US" altLang="ko-KR" sz="2400" dirty="0" smtClean="0">
              <a:ln>
                <a:solidFill>
                  <a:schemeClr val="bg1">
                    <a:alpha val="17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03760" y="3142926"/>
            <a:ext cx="290906" cy="387875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28575">
            <a:solidFill>
              <a:schemeClr val="accent1">
                <a:lumMod val="75000"/>
                <a:alpha val="51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457224" y="1863286"/>
            <a:ext cx="615664" cy="587618"/>
            <a:chOff x="3218422" y="1944718"/>
            <a:chExt cx="2555717" cy="2482944"/>
          </a:xfrm>
        </p:grpSpPr>
        <p:grpSp>
          <p:nvGrpSpPr>
            <p:cNvPr id="20" name="그룹 19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" name="타원 20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821123" y="3268415"/>
            <a:ext cx="2236888" cy="2160839"/>
            <a:chOff x="5618212" y="2496324"/>
            <a:chExt cx="2555717" cy="2482944"/>
          </a:xfrm>
        </p:grpSpPr>
        <p:sp>
          <p:nvSpPr>
            <p:cNvPr id="48" name="타원 47"/>
            <p:cNvSpPr/>
            <p:nvPr/>
          </p:nvSpPr>
          <p:spPr>
            <a:xfrm>
              <a:off x="5686028" y="2504418"/>
              <a:ext cx="2412280" cy="2412280"/>
            </a:xfrm>
            <a:prstGeom prst="ellipse">
              <a:avLst/>
            </a:prstGeom>
            <a:noFill/>
            <a:ln w="3175">
              <a:solidFill>
                <a:srgbClr val="33CCCC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5731748" y="2566988"/>
              <a:ext cx="2412280" cy="2412280"/>
            </a:xfrm>
            <a:prstGeom prst="ellipse">
              <a:avLst/>
            </a:prstGeom>
            <a:noFill/>
            <a:ln w="3175">
              <a:solidFill>
                <a:schemeClr val="accent5">
                  <a:lumMod val="75000"/>
                  <a:alpha val="6980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618212" y="2496324"/>
              <a:ext cx="2342356" cy="2342356"/>
            </a:xfrm>
            <a:prstGeom prst="ellipse">
              <a:avLst/>
            </a:prstGeom>
            <a:noFill/>
            <a:ln w="3175">
              <a:solidFill>
                <a:srgbClr val="CFE40A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831573" y="2542044"/>
              <a:ext cx="2342356" cy="2342357"/>
            </a:xfrm>
            <a:prstGeom prst="ellipse">
              <a:avLst/>
            </a:prstGeom>
            <a:noFill/>
            <a:ln w="3175">
              <a:solidFill>
                <a:srgbClr val="A0B507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31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95018 -0.0037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-18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05556E-6 2.59259E-6 L 0.82083 2.59259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07852 2.96296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07852 2.96296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C 0.06076 -1.48148E-6 0.11041 0.0632 0.11041 0.14236 C 0.11041 0.2206 0.06076 0.28472 4.16667E-6 0.28472 C -0.06129 0.28472 -0.11042 0.2206 -0.11042 0.14236 C -0.11042 0.0632 -0.06129 -1.48148E-6 4.16667E-6 -1.48148E-6 Z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/>
      <p:bldP spid="18" grpId="0" animBg="1"/>
      <p:bldP spid="18" grpId="1" animBg="1"/>
      <p:bldP spid="18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714375" y="339543"/>
            <a:ext cx="3256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진행사항 </a:t>
            </a:r>
            <a:r>
              <a:rPr lang="en-US" altLang="ko-KR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– PHP </a:t>
            </a:r>
            <a:r>
              <a:rPr lang="ko-KR" altLang="en-US" sz="2400" spc="-8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스터디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8" name="그룹 7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9" name="타원 8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4420" y="1328737"/>
            <a:ext cx="584358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1847850" y="1762125"/>
            <a:ext cx="1428750" cy="19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35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716548" y="313609"/>
            <a:ext cx="3256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진행사항 </a:t>
            </a:r>
            <a:r>
              <a:rPr lang="en-US" altLang="ko-KR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– PHP </a:t>
            </a:r>
            <a:r>
              <a:rPr lang="ko-KR" altLang="en-US" sz="2400" spc="-8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스터디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7" name="그룹 6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18" name="타원 17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8" name="타원 7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3" y="1472236"/>
            <a:ext cx="8637891" cy="391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39942f54e062086cbfd2370d6656d04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38" y="1472236"/>
            <a:ext cx="76104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202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716548" y="313609"/>
            <a:ext cx="3256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진행사항 </a:t>
            </a:r>
            <a:r>
              <a:rPr lang="en-US" altLang="ko-KR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– PHP </a:t>
            </a:r>
            <a:r>
              <a:rPr lang="ko-KR" altLang="en-US" sz="2400" spc="-8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스터디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7" name="그룹 6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18" name="타원 17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8" name="타원 7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57444" y="2409020"/>
            <a:ext cx="9092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$A</a:t>
            </a:r>
            <a:endParaRPr lang="en-US" altLang="ko-K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19292" y="2230933"/>
            <a:ext cx="3017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$_SESSION[‘A’]</a:t>
            </a:r>
            <a:endParaRPr lang="en-US" altLang="ko-K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9292" y="2869079"/>
            <a:ext cx="20860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$_GET[‘A’]</a:t>
            </a:r>
            <a:endParaRPr lang="en-US" altLang="ko-K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19292" y="3567291"/>
            <a:ext cx="23681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$_POST[‘A’]</a:t>
            </a:r>
            <a:endParaRPr lang="en-US" altLang="ko-K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19292" y="1663540"/>
            <a:ext cx="28340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$_COOKIE[‘A’]</a:t>
            </a:r>
            <a:endParaRPr lang="en-US" altLang="ko-K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4" name="원호 23"/>
          <p:cNvSpPr/>
          <p:nvPr/>
        </p:nvSpPr>
        <p:spPr>
          <a:xfrm rot="14763762">
            <a:off x="3891244" y="1065421"/>
            <a:ext cx="2752203" cy="3378767"/>
          </a:xfrm>
          <a:prstGeom prst="arc">
            <a:avLst>
              <a:gd name="adj1" fmla="val 14881321"/>
              <a:gd name="adj2" fmla="val 2004606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" idx="3"/>
          </p:cNvCxnSpPr>
          <p:nvPr/>
        </p:nvCxnSpPr>
        <p:spPr>
          <a:xfrm flipV="1">
            <a:off x="2166667" y="2793740"/>
            <a:ext cx="1433783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27638" y="4653260"/>
            <a:ext cx="571182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변수 </a:t>
            </a:r>
            <a:r>
              <a:rPr lang="en-US" altLang="ko-KR" sz="3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</a:t>
            </a:r>
            <a:r>
              <a:rPr lang="ko-KR" altLang="en-US" sz="3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의 역할을 </a:t>
            </a:r>
            <a:r>
              <a:rPr lang="ko-KR" altLang="en-US" sz="3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파악</a:t>
            </a:r>
            <a:r>
              <a:rPr lang="ko-KR" altLang="en-US" sz="3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해야 한다</a:t>
            </a:r>
            <a:r>
              <a:rPr lang="en-US" altLang="ko-KR" sz="3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en-US" altLang="ko-KR" sz="3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6429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28" grpId="0"/>
      <p:bldP spid="24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076" y="933450"/>
            <a:ext cx="7784974" cy="582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/>
          <p:nvPr/>
        </p:nvSpPr>
        <p:spPr>
          <a:xfrm>
            <a:off x="716548" y="313609"/>
            <a:ext cx="3256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진행사항 </a:t>
            </a:r>
            <a:r>
              <a:rPr lang="en-US" altLang="ko-KR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– PHP </a:t>
            </a:r>
            <a:r>
              <a:rPr lang="ko-KR" altLang="en-US" sz="2400" spc="-8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스터디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8" name="그룹 7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9" name="타원 8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913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967806" y="5405058"/>
            <a:ext cx="5004000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967749" y="3448050"/>
            <a:ext cx="7056000" cy="65454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967749" y="4429125"/>
            <a:ext cx="3021212" cy="65454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988961" y="2480883"/>
            <a:ext cx="4032000" cy="654545"/>
          </a:xfrm>
          <a:prstGeom prst="rightArrow">
            <a:avLst/>
          </a:prstGeom>
          <a:solidFill>
            <a:srgbClr val="FFA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972394" y="2480883"/>
            <a:ext cx="3016205" cy="6545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984334" y="1509153"/>
            <a:ext cx="6012000" cy="654545"/>
          </a:xfrm>
          <a:prstGeom prst="rightArrow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14" name="그룹 13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15" name="타원 14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1" y="0"/>
            <a:ext cx="535781" cy="4655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69081" y="5753100"/>
            <a:ext cx="1271718" cy="11049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 rot="54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3988960" y="4429125"/>
            <a:ext cx="4007373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34928"/>
              </p:ext>
            </p:extLst>
          </p:nvPr>
        </p:nvGraphicFramePr>
        <p:xfrm>
          <a:off x="965161" y="1209824"/>
          <a:ext cx="7056567" cy="485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81"/>
                <a:gridCol w="1008081"/>
                <a:gridCol w="1008081"/>
                <a:gridCol w="1008081"/>
                <a:gridCol w="1008081"/>
                <a:gridCol w="1008081"/>
                <a:gridCol w="1008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웹 제작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제로보드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리눅스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서버구축</a:t>
                      </a:r>
                    </a:p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앱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제작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레이아웃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팝업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Mysql</a:t>
                      </a:r>
                      <a:endParaRPr lang="en-US" altLang="ko-KR" sz="1600" b="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스터디</a:t>
                      </a:r>
                      <a:endParaRPr lang="ko-KR" altLang="en-US" sz="11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PHP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스터디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r>
                        <a:rPr lang="en-US" altLang="ko-KR" sz="1050" b="1" dirty="0" smtClean="0">
                          <a:latin typeface="+mn-ea"/>
                          <a:ea typeface="+mn-ea"/>
                        </a:rPr>
                        <a:t>Protector</a:t>
                      </a:r>
                      <a:endParaRPr lang="en-US" altLang="ko-KR" sz="1050" b="1" baseline="0" dirty="0" smtClean="0">
                        <a:latin typeface="+mn-ea"/>
                        <a:ea typeface="+mn-ea"/>
                      </a:endParaRPr>
                    </a:p>
                    <a:p>
                      <a:pPr algn="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웹 제작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05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설 연휴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TextBox 9"/>
          <p:cNvSpPr txBox="1"/>
          <p:nvPr/>
        </p:nvSpPr>
        <p:spPr>
          <a:xfrm>
            <a:off x="733425" y="308446"/>
            <a:ext cx="238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단기계획</a:t>
            </a:r>
            <a:r>
              <a:rPr lang="en-US" altLang="ko-KR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-</a:t>
            </a:r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수정안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669081" y="5753100"/>
            <a:ext cx="1271718" cy="11049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>
            <a:off x="957720" y="3947733"/>
            <a:ext cx="6048000" cy="654545"/>
          </a:xfrm>
          <a:prstGeom prst="rightArrow">
            <a:avLst/>
          </a:prstGeom>
          <a:solidFill>
            <a:srgbClr val="FFA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957720" y="2985708"/>
            <a:ext cx="7056000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오른쪽 화살표 51"/>
          <p:cNvSpPr/>
          <p:nvPr/>
        </p:nvSpPr>
        <p:spPr>
          <a:xfrm>
            <a:off x="3989562" y="2023683"/>
            <a:ext cx="4032000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43861"/>
              </p:ext>
            </p:extLst>
          </p:nvPr>
        </p:nvGraphicFramePr>
        <p:xfrm>
          <a:off x="958281" y="1715033"/>
          <a:ext cx="7056567" cy="388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81"/>
                <a:gridCol w="1008081"/>
                <a:gridCol w="1008081"/>
                <a:gridCol w="1008081"/>
                <a:gridCol w="1008081"/>
                <a:gridCol w="1008081"/>
                <a:gridCol w="1008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설 연휴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소켓 서버 제작</a:t>
                      </a:r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웹 서버 연동</a:t>
                      </a:r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토익시험</a:t>
                      </a:r>
                      <a:endParaRPr lang="ko-KR" altLang="en-US" sz="11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정보처리기사 필기시험 대비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정보처리기사필기시험</a:t>
                      </a:r>
                      <a:endParaRPr lang="ko-KR" altLang="en-US" sz="105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61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4" grpId="0" animBg="1"/>
      <p:bldP spid="44" grpId="1" animBg="1"/>
      <p:bldP spid="35" grpId="0"/>
      <p:bldP spid="50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원호 96"/>
          <p:cNvSpPr/>
          <p:nvPr/>
        </p:nvSpPr>
        <p:spPr>
          <a:xfrm rot="2885810">
            <a:off x="6778190" y="2588787"/>
            <a:ext cx="1800000" cy="1800000"/>
          </a:xfrm>
          <a:prstGeom prst="arc">
            <a:avLst>
              <a:gd name="adj1" fmla="val 13934845"/>
              <a:gd name="adj2" fmla="val 1565089"/>
            </a:avLst>
          </a:prstGeom>
          <a:ln w="762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호 97"/>
          <p:cNvSpPr/>
          <p:nvPr/>
        </p:nvSpPr>
        <p:spPr>
          <a:xfrm rot="8032873">
            <a:off x="6484670" y="1621844"/>
            <a:ext cx="1004455" cy="1004455"/>
          </a:xfrm>
          <a:prstGeom prst="arc">
            <a:avLst/>
          </a:prstGeom>
          <a:ln w="76200"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원호 94"/>
          <p:cNvSpPr/>
          <p:nvPr/>
        </p:nvSpPr>
        <p:spPr>
          <a:xfrm rot="18975584">
            <a:off x="5176745" y="1996591"/>
            <a:ext cx="1004455" cy="1004455"/>
          </a:xfrm>
          <a:prstGeom prst="arc">
            <a:avLst/>
          </a:prstGeom>
          <a:ln w="762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원호 95"/>
          <p:cNvSpPr/>
          <p:nvPr/>
        </p:nvSpPr>
        <p:spPr>
          <a:xfrm rot="8032873">
            <a:off x="3847575" y="1634641"/>
            <a:ext cx="1004455" cy="1004455"/>
          </a:xfrm>
          <a:prstGeom prst="arc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원호 93"/>
          <p:cNvSpPr/>
          <p:nvPr/>
        </p:nvSpPr>
        <p:spPr>
          <a:xfrm rot="18975584">
            <a:off x="2474993" y="1996592"/>
            <a:ext cx="1004455" cy="1004455"/>
          </a:xfrm>
          <a:prstGeom prst="arc">
            <a:avLst/>
          </a:prstGeom>
          <a:ln w="76200">
            <a:solidFill>
              <a:srgbClr val="57D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8032873">
            <a:off x="1145823" y="1634642"/>
            <a:ext cx="1004455" cy="1004455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56" name="그룹 55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67" name="타원 66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7" name="타원 56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1"/>
            <p:cNvSpPr txBox="1"/>
            <p:nvPr/>
          </p:nvSpPr>
          <p:spPr>
            <a:xfrm>
              <a:off x="3551701" y="2611758"/>
              <a:ext cx="1927951" cy="91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  <p:cxnSp>
        <p:nvCxnSpPr>
          <p:cNvPr id="73" name="직선 연결선 72"/>
          <p:cNvCxnSpPr/>
          <p:nvPr/>
        </p:nvCxnSpPr>
        <p:spPr>
          <a:xfrm>
            <a:off x="1" y="0"/>
            <a:ext cx="535781" cy="4655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669081" y="5410200"/>
            <a:ext cx="1271718" cy="11049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9"/>
          <p:cNvSpPr txBox="1"/>
          <p:nvPr/>
        </p:nvSpPr>
        <p:spPr>
          <a:xfrm>
            <a:off x="647700" y="489421"/>
            <a:ext cx="13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장기계획</a:t>
            </a:r>
            <a:endParaRPr lang="ko-KR" altLang="en-US" sz="2400" b="1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 rot="54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5366" y="1913033"/>
            <a:ext cx="755458" cy="755458"/>
            <a:chOff x="811305" y="1724025"/>
            <a:chExt cx="352425" cy="352425"/>
          </a:xfrm>
        </p:grpSpPr>
        <p:sp>
          <p:nvSpPr>
            <p:cNvPr id="4" name="타원 3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1</a:t>
              </a:r>
              <a:r>
                <a:rPr lang="ko-KR" altLang="en-US" b="1" dirty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22204" y="1913032"/>
            <a:ext cx="755458" cy="755458"/>
            <a:chOff x="811305" y="1724025"/>
            <a:chExt cx="352425" cy="352425"/>
          </a:xfrm>
        </p:grpSpPr>
        <p:sp>
          <p:nvSpPr>
            <p:cNvPr id="43" name="타원 42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57D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타원 43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2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309265" y="1917796"/>
            <a:ext cx="755458" cy="755458"/>
            <a:chOff x="811305" y="1724025"/>
            <a:chExt cx="352425" cy="352425"/>
          </a:xfrm>
        </p:grpSpPr>
        <p:sp>
          <p:nvSpPr>
            <p:cNvPr id="48" name="타원 47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3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634916" y="1913033"/>
            <a:ext cx="755458" cy="755458"/>
            <a:chOff x="811305" y="1724025"/>
            <a:chExt cx="352425" cy="352425"/>
          </a:xfrm>
        </p:grpSpPr>
        <p:sp>
          <p:nvSpPr>
            <p:cNvPr id="53" name="타원 52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" name="타원 53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4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951279" y="1913032"/>
            <a:ext cx="755458" cy="755458"/>
            <a:chOff x="811305" y="1724025"/>
            <a:chExt cx="352425" cy="352425"/>
          </a:xfrm>
        </p:grpSpPr>
        <p:sp>
          <p:nvSpPr>
            <p:cNvPr id="80" name="타원 79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타원 81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5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00240" y="1917796"/>
            <a:ext cx="755458" cy="755458"/>
            <a:chOff x="811305" y="1724025"/>
            <a:chExt cx="352425" cy="352425"/>
          </a:xfrm>
        </p:grpSpPr>
        <p:sp>
          <p:nvSpPr>
            <p:cNvPr id="92" name="타원 91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3" name="타원 92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6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sp>
        <p:nvSpPr>
          <p:cNvPr id="99" name="원호 98"/>
          <p:cNvSpPr/>
          <p:nvPr/>
        </p:nvSpPr>
        <p:spPr>
          <a:xfrm rot="8032873">
            <a:off x="6484670" y="3936419"/>
            <a:ext cx="1004455" cy="1004455"/>
          </a:xfrm>
          <a:prstGeom prst="arc">
            <a:avLst/>
          </a:prstGeom>
          <a:ln w="76200"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/>
          <p:cNvSpPr/>
          <p:nvPr/>
        </p:nvSpPr>
        <p:spPr>
          <a:xfrm rot="18975584">
            <a:off x="5176745" y="4311166"/>
            <a:ext cx="1004455" cy="1004455"/>
          </a:xfrm>
          <a:prstGeom prst="arc">
            <a:avLst/>
          </a:prstGeom>
          <a:ln w="762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원호 100"/>
          <p:cNvSpPr/>
          <p:nvPr/>
        </p:nvSpPr>
        <p:spPr>
          <a:xfrm rot="8032873">
            <a:off x="3847575" y="3949216"/>
            <a:ext cx="1004455" cy="1004455"/>
          </a:xfrm>
          <a:prstGeom prst="arc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원호 101"/>
          <p:cNvSpPr/>
          <p:nvPr/>
        </p:nvSpPr>
        <p:spPr>
          <a:xfrm rot="18975584">
            <a:off x="2474993" y="4311167"/>
            <a:ext cx="1004455" cy="1004455"/>
          </a:xfrm>
          <a:prstGeom prst="arc">
            <a:avLst/>
          </a:prstGeom>
          <a:ln w="76200">
            <a:solidFill>
              <a:srgbClr val="57D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원호 102"/>
          <p:cNvSpPr/>
          <p:nvPr/>
        </p:nvSpPr>
        <p:spPr>
          <a:xfrm rot="8032873">
            <a:off x="1145823" y="3949217"/>
            <a:ext cx="1004455" cy="1004455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615366" y="4227608"/>
            <a:ext cx="755458" cy="755458"/>
            <a:chOff x="811305" y="1724025"/>
            <a:chExt cx="352425" cy="352425"/>
          </a:xfrm>
        </p:grpSpPr>
        <p:sp>
          <p:nvSpPr>
            <p:cNvPr id="105" name="타원 104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12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sz="1400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922204" y="4227607"/>
            <a:ext cx="755458" cy="755458"/>
            <a:chOff x="811305" y="1724025"/>
            <a:chExt cx="352425" cy="352425"/>
          </a:xfrm>
        </p:grpSpPr>
        <p:sp>
          <p:nvSpPr>
            <p:cNvPr id="108" name="타원 107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57D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11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sz="1400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309265" y="4232371"/>
            <a:ext cx="755458" cy="755458"/>
            <a:chOff x="811305" y="1724025"/>
            <a:chExt cx="352425" cy="352425"/>
          </a:xfrm>
        </p:grpSpPr>
        <p:sp>
          <p:nvSpPr>
            <p:cNvPr id="111" name="타원 110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10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sz="1400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634916" y="4227608"/>
            <a:ext cx="755458" cy="755458"/>
            <a:chOff x="811305" y="1724025"/>
            <a:chExt cx="352425" cy="352425"/>
          </a:xfrm>
        </p:grpSpPr>
        <p:sp>
          <p:nvSpPr>
            <p:cNvPr id="114" name="타원 113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9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951279" y="4227607"/>
            <a:ext cx="755458" cy="755458"/>
            <a:chOff x="811305" y="1724025"/>
            <a:chExt cx="352425" cy="352425"/>
          </a:xfrm>
        </p:grpSpPr>
        <p:sp>
          <p:nvSpPr>
            <p:cNvPr id="117" name="타원 116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8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300240" y="4232371"/>
            <a:ext cx="755458" cy="755458"/>
            <a:chOff x="811305" y="1724025"/>
            <a:chExt cx="352425" cy="352425"/>
          </a:xfrm>
        </p:grpSpPr>
        <p:sp>
          <p:nvSpPr>
            <p:cNvPr id="120" name="타원 119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7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2716" y="2663729"/>
            <a:ext cx="117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en-US" altLang="ko-KR" sz="1200" b="1" dirty="0" smtClean="0">
                <a:latin typeface="+mn-ea"/>
              </a:rPr>
              <a:t>WEB </a:t>
            </a:r>
            <a:r>
              <a:rPr lang="ko-KR" altLang="en-US" sz="1200" b="1" dirty="0" err="1" smtClean="0">
                <a:latin typeface="+mn-ea"/>
              </a:rPr>
              <a:t>스터디</a:t>
            </a:r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200" b="1" dirty="0">
                <a:latin typeface="+mn-ea"/>
              </a:rPr>
              <a:t>∙ </a:t>
            </a:r>
            <a:r>
              <a:rPr lang="en-US" altLang="ko-KR" sz="1200" b="1" dirty="0" smtClean="0">
                <a:latin typeface="+mn-ea"/>
              </a:rPr>
              <a:t>APP</a:t>
            </a:r>
          </a:p>
          <a:p>
            <a:r>
              <a:rPr lang="ko-KR" altLang="en-US" sz="1200" b="1" dirty="0" smtClean="0">
                <a:latin typeface="+mn-ea"/>
              </a:rPr>
              <a:t>∙</a:t>
            </a:r>
            <a:r>
              <a:rPr lang="en-US" altLang="ko-KR" sz="1200" b="1" dirty="0" smtClean="0">
                <a:latin typeface="+mn-ea"/>
              </a:rPr>
              <a:t> SERVER </a:t>
            </a:r>
          </a:p>
          <a:p>
            <a:r>
              <a:rPr lang="ko-KR" altLang="en-US" sz="1200" b="1" dirty="0" smtClean="0">
                <a:latin typeface="+mn-ea"/>
              </a:rPr>
              <a:t>제작 및 연동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41123" y="2677579"/>
            <a:ext cx="117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</a:t>
            </a:r>
            <a:r>
              <a:rPr lang="en-US" altLang="ko-KR" sz="1200" b="1" dirty="0">
                <a:latin typeface="+mn-ea"/>
              </a:rPr>
              <a:t> WEB</a:t>
            </a:r>
            <a:r>
              <a:rPr lang="ko-KR" altLang="en-US" sz="1200" b="1" dirty="0" smtClean="0">
                <a:latin typeface="+mn-ea"/>
              </a:rPr>
              <a:t> 제작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. SERVER 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제작 및 연동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853099" y="1636033"/>
            <a:ext cx="90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토익시험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90565" y="1462316"/>
            <a:ext cx="90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정처기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필기시험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33066" y="2687104"/>
            <a:ext cx="142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200" b="1" dirty="0" smtClean="0">
                <a:latin typeface="+mn-ea"/>
              </a:rPr>
              <a:t>∙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ARDUINO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ko-KR" altLang="en-US" sz="1200" b="1" dirty="0">
                <a:solidFill>
                  <a:prstClr val="black"/>
                </a:solidFill>
              </a:rPr>
              <a:t>∙ </a:t>
            </a:r>
            <a:r>
              <a:rPr lang="en-US" altLang="ko-KR" sz="1200" b="1" dirty="0">
                <a:solidFill>
                  <a:prstClr val="black"/>
                </a:solidFill>
              </a:rPr>
              <a:t>SENSOR</a:t>
            </a:r>
          </a:p>
          <a:p>
            <a:pPr lvl="0"/>
            <a:r>
              <a:rPr lang="ko-KR" altLang="en-US" sz="1200" b="1" dirty="0">
                <a:solidFill>
                  <a:prstClr val="black"/>
                </a:solidFill>
              </a:rPr>
              <a:t>∙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WIFI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공모전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01567" y="2668490"/>
            <a:ext cx="142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200" b="1" dirty="0">
                <a:latin typeface="+mn-ea"/>
              </a:rPr>
              <a:t>∙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ARDUINO </a:t>
            </a:r>
          </a:p>
          <a:p>
            <a:pPr lvl="0"/>
            <a:r>
              <a:rPr lang="ko-KR" altLang="en-US" sz="1200" b="1" dirty="0">
                <a:solidFill>
                  <a:prstClr val="black"/>
                </a:solidFill>
              </a:rPr>
              <a:t>∙ </a:t>
            </a:r>
            <a:r>
              <a:rPr lang="en-US" altLang="ko-KR" sz="1200" b="1" dirty="0">
                <a:solidFill>
                  <a:prstClr val="black"/>
                </a:solidFill>
              </a:rPr>
              <a:t>SENSOR</a:t>
            </a:r>
          </a:p>
          <a:p>
            <a:pPr lvl="0"/>
            <a:r>
              <a:rPr lang="ko-KR" altLang="en-US" sz="1200" b="1" dirty="0">
                <a:solidFill>
                  <a:prstClr val="black"/>
                </a:solidFill>
              </a:rPr>
              <a:t>∙</a:t>
            </a:r>
            <a:r>
              <a:rPr lang="en-US" altLang="ko-KR" sz="1200" b="1" dirty="0">
                <a:solidFill>
                  <a:prstClr val="black"/>
                </a:solidFill>
              </a:rPr>
              <a:t> WIFI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∙ 공모전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17930" y="2677579"/>
            <a:ext cx="142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졸업작품</a:t>
            </a:r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200" b="1" dirty="0" smtClean="0">
                <a:latin typeface="+mn-ea"/>
              </a:rPr>
              <a:t>  검토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보완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완성</a:t>
            </a:r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200" b="1" dirty="0">
                <a:latin typeface="+mn-ea"/>
              </a:rPr>
              <a:t>∙ </a:t>
            </a:r>
            <a:r>
              <a:rPr lang="ko-KR" altLang="en-US" sz="1200" b="1" dirty="0" smtClean="0">
                <a:latin typeface="+mn-ea"/>
              </a:rPr>
              <a:t>공모전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16191" y="1627808"/>
            <a:ext cx="11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한이음</a:t>
            </a:r>
            <a:r>
              <a:rPr lang="ko-KR" altLang="en-US" sz="1200" b="1" dirty="0" smtClean="0">
                <a:latin typeface="+mn-ea"/>
              </a:rPr>
              <a:t> 지원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51464" y="1637813"/>
            <a:ext cx="1355087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한이음</a:t>
            </a:r>
            <a:r>
              <a:rPr lang="ko-KR" altLang="en-US" sz="1200" b="1" dirty="0" smtClean="0">
                <a:latin typeface="+mn-ea"/>
              </a:rPr>
              <a:t> 피드백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021034" y="1637813"/>
            <a:ext cx="1355087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한이음</a:t>
            </a:r>
            <a:r>
              <a:rPr lang="ko-KR" altLang="en-US" sz="1200" b="1" dirty="0" smtClean="0">
                <a:latin typeface="+mn-ea"/>
              </a:rPr>
              <a:t> 피드백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622133" y="5018238"/>
            <a:ext cx="14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한이음</a:t>
            </a:r>
            <a:r>
              <a:rPr lang="ko-KR" altLang="en-US" sz="1200" b="1" dirty="0" smtClean="0">
                <a:latin typeface="+mn-ea"/>
              </a:rPr>
              <a:t> 엑스포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졸업작품 전시회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1919" y="5002216"/>
            <a:ext cx="11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방학특강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토익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공모전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72350" y="4983066"/>
            <a:ext cx="11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방학특강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토익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공모전</a:t>
            </a: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827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02403" y="3044281"/>
            <a:ext cx="3339194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THANK YOU</a:t>
            </a:r>
            <a:endParaRPr lang="ko-KR" altLang="en-US" sz="4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inlig" pitchFamily="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6759" y="3040561"/>
            <a:ext cx="579256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C</a:t>
            </a:r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apable</a:t>
            </a:r>
            <a:r>
              <a:rPr lang="en-US" altLang="ko-KR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 </a:t>
            </a:r>
            <a:r>
              <a:rPr lang="en-US" altLang="ko-KR" sz="3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P</a:t>
            </a:r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erson’s</a:t>
            </a:r>
            <a:r>
              <a:rPr lang="en-US" altLang="ko-KR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 </a:t>
            </a:r>
            <a:r>
              <a:rPr lang="en-US" altLang="ko-KR" sz="3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U</a:t>
            </a:r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nion</a:t>
            </a:r>
            <a:r>
              <a:rPr lang="en-US" altLang="ko-KR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 </a:t>
            </a:r>
            <a:endParaRPr lang="ko-KR" altLang="en-US" sz="3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inlig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04512" y="2161411"/>
            <a:ext cx="4379259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lig" pitchFamily="2" charset="0"/>
              </a:rPr>
              <a:t>Thanks You </a:t>
            </a:r>
            <a:endParaRPr lang="ko-KR" altLang="en-US" sz="6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inlig" pitchFamily="2" charset="0"/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2094376" y="3094021"/>
            <a:ext cx="410136" cy="546848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0741" y="4136888"/>
            <a:ext cx="2662518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inreg" pitchFamily="2" charset="0"/>
              </a:rPr>
              <a:t>2016.01.08</a:t>
            </a:r>
            <a:endParaRPr lang="ko-KR" altLang="en-US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inre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27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0266E-6 -4.81481E-6 L 0.5369 -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path" presetSubtype="0" accel="50000" decel="50000" fill="hold" grpId="3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5369 -4.81481E-6 L -0.00429 0.0023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6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4" grpId="3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0" descr="C:\Users\HSITX\Desktop\conten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59" y="1422400"/>
            <a:ext cx="2455474" cy="40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/>
          <p:cNvCxnSpPr/>
          <p:nvPr/>
        </p:nvCxnSpPr>
        <p:spPr>
          <a:xfrm>
            <a:off x="5475159" y="1923380"/>
            <a:ext cx="25185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/>
          <p:nvPr/>
        </p:nvSpPr>
        <p:spPr>
          <a:xfrm>
            <a:off x="5081419" y="2187503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spc="-150" dirty="0" smtClean="0">
                <a:solidFill>
                  <a:srgbClr val="077AC1"/>
                </a:solidFill>
                <a:latin typeface="+mn-ea"/>
              </a:rPr>
              <a:t>01</a:t>
            </a:r>
            <a:endParaRPr lang="ko-KR" altLang="en-US" sz="3200" spc="-150" dirty="0">
              <a:solidFill>
                <a:srgbClr val="077AC1"/>
              </a:solidFill>
              <a:latin typeface="+mn-ea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5081419" y="2885149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spc="-150" dirty="0" smtClean="0">
                <a:solidFill>
                  <a:srgbClr val="077AC1"/>
                </a:solidFill>
                <a:latin typeface="+mn-ea"/>
              </a:rPr>
              <a:t>02</a:t>
            </a:r>
            <a:endParaRPr lang="ko-KR" altLang="en-US" sz="3200" spc="-150" dirty="0">
              <a:solidFill>
                <a:srgbClr val="077AC1"/>
              </a:solidFill>
              <a:latin typeface="+mn-ea"/>
            </a:endParaRPr>
          </a:p>
        </p:txBody>
      </p:sp>
      <p:sp>
        <p:nvSpPr>
          <p:cNvPr id="51" name="TextBox 26"/>
          <p:cNvSpPr txBox="1"/>
          <p:nvPr/>
        </p:nvSpPr>
        <p:spPr>
          <a:xfrm>
            <a:off x="5748680" y="229522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주제 소개</a:t>
            </a:r>
            <a:endParaRPr lang="ko-KR" altLang="en-US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52" name="TextBox 27"/>
          <p:cNvSpPr txBox="1"/>
          <p:nvPr/>
        </p:nvSpPr>
        <p:spPr>
          <a:xfrm>
            <a:off x="5828054" y="2650882"/>
            <a:ext cx="8752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pc="-80" dirty="0" smtClean="0">
                <a:solidFill>
                  <a:schemeClr val="bg1">
                    <a:lumMod val="65000"/>
                    <a:alpha val="99000"/>
                  </a:schemeClr>
                </a:solidFill>
                <a:latin typeface="+mn-ea"/>
              </a:rPr>
              <a:t>구성도 및 기능</a:t>
            </a:r>
            <a:endParaRPr lang="en-US" altLang="ko-KR" sz="900" spc="-80" dirty="0" smtClean="0">
              <a:solidFill>
                <a:schemeClr val="bg1">
                  <a:lumMod val="6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43" name="TextBox 31"/>
          <p:cNvSpPr txBox="1"/>
          <p:nvPr/>
        </p:nvSpPr>
        <p:spPr>
          <a:xfrm>
            <a:off x="5081419" y="3668520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spc="-150" dirty="0" smtClean="0">
                <a:solidFill>
                  <a:srgbClr val="077AC1"/>
                </a:solidFill>
                <a:latin typeface="+mn-ea"/>
              </a:rPr>
              <a:t>03</a:t>
            </a:r>
            <a:endParaRPr lang="ko-KR" altLang="en-US" sz="3200" spc="-150" dirty="0">
              <a:solidFill>
                <a:srgbClr val="077AC1"/>
              </a:solidFill>
              <a:latin typeface="+mn-ea"/>
            </a:endParaRPr>
          </a:p>
        </p:txBody>
      </p:sp>
      <p:sp>
        <p:nvSpPr>
          <p:cNvPr id="49" name="TextBox 33"/>
          <p:cNvSpPr txBox="1"/>
          <p:nvPr/>
        </p:nvSpPr>
        <p:spPr>
          <a:xfrm>
            <a:off x="5748680" y="2992870"/>
            <a:ext cx="6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일정</a:t>
            </a:r>
            <a:endParaRPr lang="ko-KR" altLang="en-US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50" name="TextBox 34"/>
          <p:cNvSpPr txBox="1"/>
          <p:nvPr/>
        </p:nvSpPr>
        <p:spPr>
          <a:xfrm>
            <a:off x="5828054" y="3326789"/>
            <a:ext cx="6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pc="-80" dirty="0" smtClean="0">
                <a:solidFill>
                  <a:schemeClr val="bg1">
                    <a:lumMod val="65000"/>
                    <a:alpha val="99000"/>
                  </a:schemeClr>
                </a:solidFill>
                <a:latin typeface="+mn-ea"/>
              </a:rPr>
              <a:t>단기계획</a:t>
            </a:r>
            <a:endParaRPr lang="en-US" altLang="ko-KR" sz="900" spc="-80" dirty="0" smtClean="0">
              <a:solidFill>
                <a:schemeClr val="bg1">
                  <a:lumMod val="65000"/>
                  <a:alpha val="99000"/>
                </a:schemeClr>
              </a:solidFill>
              <a:latin typeface="+mn-ea"/>
            </a:endParaRPr>
          </a:p>
          <a:p>
            <a:r>
              <a:rPr lang="ko-KR" altLang="en-US" sz="900" spc="-80" dirty="0" smtClean="0">
                <a:solidFill>
                  <a:schemeClr val="bg1">
                    <a:lumMod val="65000"/>
                    <a:alpha val="99000"/>
                  </a:schemeClr>
                </a:solidFill>
                <a:latin typeface="+mn-ea"/>
              </a:rPr>
              <a:t>장기계</a:t>
            </a:r>
            <a:r>
              <a:rPr lang="ko-KR" altLang="en-US" sz="900" spc="-80" dirty="0">
                <a:solidFill>
                  <a:schemeClr val="bg1">
                    <a:lumMod val="65000"/>
                    <a:alpha val="99000"/>
                  </a:schemeClr>
                </a:solidFill>
                <a:latin typeface="+mn-ea"/>
              </a:rPr>
              <a:t>획</a:t>
            </a:r>
          </a:p>
        </p:txBody>
      </p:sp>
      <p:pic>
        <p:nvPicPr>
          <p:cNvPr id="55" name="Picture 9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4859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 rot="5400000">
            <a:off x="5613399" y="3327399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26"/>
          <p:cNvSpPr txBox="1"/>
          <p:nvPr/>
        </p:nvSpPr>
        <p:spPr>
          <a:xfrm>
            <a:off x="5689278" y="3776241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진행사항</a:t>
            </a:r>
            <a:endParaRPr lang="ko-KR" altLang="en-US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5778177" y="4131899"/>
            <a:ext cx="95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pc="-80" dirty="0" err="1" smtClean="0">
                <a:solidFill>
                  <a:schemeClr val="bg1">
                    <a:lumMod val="65000"/>
                    <a:alpha val="99000"/>
                  </a:schemeClr>
                </a:solidFill>
                <a:latin typeface="+mn-ea"/>
              </a:rPr>
              <a:t>리눅</a:t>
            </a:r>
            <a:r>
              <a:rPr lang="ko-KR" altLang="en-US" sz="900" spc="-80" dirty="0" err="1">
                <a:solidFill>
                  <a:schemeClr val="bg1">
                    <a:lumMod val="65000"/>
                    <a:alpha val="99000"/>
                  </a:schemeClr>
                </a:solidFill>
                <a:latin typeface="+mn-ea"/>
              </a:rPr>
              <a:t>스</a:t>
            </a:r>
            <a:r>
              <a:rPr lang="ko-KR" altLang="en-US" sz="900" spc="-80" dirty="0" smtClean="0">
                <a:solidFill>
                  <a:schemeClr val="bg1">
                    <a:lumMod val="65000"/>
                    <a:alpha val="99000"/>
                  </a:schemeClr>
                </a:solidFill>
                <a:latin typeface="+mn-ea"/>
              </a:rPr>
              <a:t> 서버구축</a:t>
            </a:r>
            <a:endParaRPr lang="en-US" altLang="ko-KR" sz="900" spc="-80" dirty="0" smtClean="0">
              <a:solidFill>
                <a:schemeClr val="bg1">
                  <a:lumMod val="65000"/>
                  <a:alpha val="99000"/>
                </a:schemeClr>
              </a:solidFill>
              <a:latin typeface="+mn-ea"/>
            </a:endParaRPr>
          </a:p>
          <a:p>
            <a:r>
              <a:rPr lang="en-US" altLang="ko-KR" sz="900" spc="-80" dirty="0" smtClean="0">
                <a:solidFill>
                  <a:schemeClr val="bg1">
                    <a:lumMod val="65000"/>
                    <a:alpha val="99000"/>
                  </a:schemeClr>
                </a:solidFill>
                <a:latin typeface="+mn-ea"/>
              </a:rPr>
              <a:t>PHP </a:t>
            </a:r>
            <a:r>
              <a:rPr lang="ko-KR" altLang="en-US" sz="900" spc="-80" dirty="0" err="1" smtClean="0">
                <a:solidFill>
                  <a:schemeClr val="bg1">
                    <a:lumMod val="65000"/>
                    <a:alpha val="99000"/>
                  </a:schemeClr>
                </a:solidFill>
                <a:latin typeface="+mn-ea"/>
              </a:rPr>
              <a:t>스터디</a:t>
            </a:r>
            <a:endParaRPr lang="en-US" altLang="ko-KR" sz="900" spc="-80" dirty="0" smtClean="0">
              <a:solidFill>
                <a:schemeClr val="bg1">
                  <a:lumMod val="6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51" grpId="0"/>
      <p:bldP spid="52" grpId="0"/>
      <p:bldP spid="43" grpId="0"/>
      <p:bldP spid="49" grpId="0"/>
      <p:bldP spid="5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31" name="그룹 30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32" name="타원 31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9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1" y="0"/>
            <a:ext cx="535781" cy="4655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9"/>
          <p:cNvSpPr txBox="1"/>
          <p:nvPr/>
        </p:nvSpPr>
        <p:spPr>
          <a:xfrm>
            <a:off x="754648" y="341036"/>
            <a:ext cx="157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주제 소개 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 rot="162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2" y="940433"/>
            <a:ext cx="4640234" cy="379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9" descr="기사 대표 이미지:애플워치는 다품종 패션제품 34종 출시…18K금 모델도 6종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49373" y="1846439"/>
            <a:ext cx="3049387" cy="19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십자형 52"/>
          <p:cNvSpPr/>
          <p:nvPr/>
        </p:nvSpPr>
        <p:spPr>
          <a:xfrm>
            <a:off x="4915285" y="2500592"/>
            <a:ext cx="503106" cy="536510"/>
          </a:xfrm>
          <a:prstGeom prst="plus">
            <a:avLst>
              <a:gd name="adj" fmla="val 36128"/>
            </a:avLst>
          </a:prstGeom>
          <a:solidFill>
            <a:srgbClr val="AEC4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49451" y="3709370"/>
            <a:ext cx="552371" cy="67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"/>
          <p:cNvSpPr txBox="1"/>
          <p:nvPr/>
        </p:nvSpPr>
        <p:spPr>
          <a:xfrm>
            <a:off x="3694742" y="5012857"/>
            <a:ext cx="427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5400" b="1" dirty="0" smtClean="0">
                <a:ln>
                  <a:solidFill>
                    <a:schemeClr val="tx1">
                      <a:lumMod val="75000"/>
                      <a:lumOff val="25000"/>
                      <a:alpha val="14000"/>
                    </a:schemeClr>
                  </a:solidFill>
                </a:ln>
                <a:gradFill>
                  <a:gsLst>
                    <a:gs pos="0">
                      <a:srgbClr val="318BF7"/>
                    </a:gs>
                    <a:gs pos="83000">
                      <a:srgbClr val="C1E0F9"/>
                    </a:gs>
                    <a:gs pos="100000">
                      <a:srgbClr val="E1F6FB"/>
                    </a:gs>
                  </a:gsLst>
                  <a:lin ang="5400000" scaled="0"/>
                </a:gradFill>
                <a:latin typeface="+mn-ea"/>
              </a:rPr>
              <a:t>PROTECTOR</a:t>
            </a:r>
            <a:endParaRPr lang="ko-KR" altLang="en-US" sz="5400" b="1" dirty="0"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  <a:solidFill>
                <a:srgbClr val="E2E2E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934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608 -0.13056 C 0.604 -0.10232 0.59965 -0.0713 0.58768 -0.04746 C 0.58594 -0.04399 0.58715 -0.0419 0.58559 -0.03797 C 0.58403 -0.03403 0.57986 -0.02755 0.57743 -0.02431 C 0.57622 -0.01875 0.57188 -0.01436 0.56927 -0.0095 C 0.55521 0.01759 0.53854 0.0199 0.51528 0.02314 C 0.49271 0.03078 0.45712 0.028 0.43663 0.0287 C 0.34775 0.02731 0.26146 0.01898 0.1724 0.01782 C 0.1507 0.01018 0.12709 0.01203 0.10504 0.01087 C 0.09965 0.01064 0.0941 0.00972 0.08872 0.00949 C 0.07622 0.00879 0.06354 0.00879 0.05104 0.00833 C 0.03976 0.00694 0.02865 0.00532 0.01736 0.00416 C 0.01077 0.00185 0.00677 4.81481E-6 -1.94444E-6 4.81481E-6 " pathEditMode="relative" rAng="0" ptsTypes="ffffffffffff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12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67532400" descr="EMB00001bd878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80" y="1309127"/>
            <a:ext cx="6919953" cy="46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6" name="그룹 5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16" name="그룹 15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7" name="타원 6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sp>
        <p:nvSpPr>
          <p:cNvPr id="23" name="TextBox 9"/>
          <p:cNvSpPr txBox="1"/>
          <p:nvPr/>
        </p:nvSpPr>
        <p:spPr>
          <a:xfrm>
            <a:off x="714375" y="310968"/>
            <a:ext cx="157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주제 소개 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 rot="162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4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오른쪽 화살표 90"/>
          <p:cNvSpPr/>
          <p:nvPr/>
        </p:nvSpPr>
        <p:spPr>
          <a:xfrm>
            <a:off x="967806" y="5405058"/>
            <a:ext cx="5004000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8" name="오른쪽 화살표 87"/>
          <p:cNvSpPr/>
          <p:nvPr/>
        </p:nvSpPr>
        <p:spPr>
          <a:xfrm>
            <a:off x="967749" y="3448050"/>
            <a:ext cx="7056000" cy="654545"/>
          </a:xfrm>
          <a:prstGeom prst="rightArrow">
            <a:avLst/>
          </a:prstGeom>
          <a:solidFill>
            <a:srgbClr val="FFA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9" name="오른쪽 화살표 88"/>
          <p:cNvSpPr/>
          <p:nvPr/>
        </p:nvSpPr>
        <p:spPr>
          <a:xfrm>
            <a:off x="967749" y="4429125"/>
            <a:ext cx="7056000" cy="654545"/>
          </a:xfrm>
          <a:prstGeom prst="rightArrow">
            <a:avLst/>
          </a:prstGeom>
          <a:solidFill>
            <a:srgbClr val="FFA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7" name="오른쪽 화살표 86"/>
          <p:cNvSpPr/>
          <p:nvPr/>
        </p:nvSpPr>
        <p:spPr>
          <a:xfrm>
            <a:off x="3988961" y="2480883"/>
            <a:ext cx="4032000" cy="654545"/>
          </a:xfrm>
          <a:prstGeom prst="rightArrow">
            <a:avLst/>
          </a:prstGeom>
          <a:solidFill>
            <a:srgbClr val="FFA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972394" y="2480883"/>
            <a:ext cx="3016205" cy="6545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1984334" y="1509153"/>
            <a:ext cx="6012000" cy="654545"/>
          </a:xfrm>
          <a:prstGeom prst="rightArrow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56" name="그룹 55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67" name="타원 66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57" name="타원 56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4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cxnSp>
        <p:nvCxnSpPr>
          <p:cNvPr id="73" name="직선 연결선 72"/>
          <p:cNvCxnSpPr/>
          <p:nvPr/>
        </p:nvCxnSpPr>
        <p:spPr>
          <a:xfrm>
            <a:off x="1" y="0"/>
            <a:ext cx="535781" cy="4655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669081" y="5753100"/>
            <a:ext cx="1271718" cy="11049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9"/>
          <p:cNvSpPr txBox="1"/>
          <p:nvPr/>
        </p:nvSpPr>
        <p:spPr>
          <a:xfrm>
            <a:off x="733425" y="308446"/>
            <a:ext cx="13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단기계획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 rot="54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56001"/>
              </p:ext>
            </p:extLst>
          </p:nvPr>
        </p:nvGraphicFramePr>
        <p:xfrm>
          <a:off x="965161" y="1209824"/>
          <a:ext cx="7056567" cy="485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81"/>
                <a:gridCol w="1008081"/>
                <a:gridCol w="1008081"/>
                <a:gridCol w="1008081"/>
                <a:gridCol w="1008081"/>
                <a:gridCol w="1008081"/>
                <a:gridCol w="1008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웹 제작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제로보드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리눅</a:t>
                      </a:r>
                      <a:r>
                        <a:rPr lang="ko-KR" altLang="en-US" sz="900" b="0" dirty="0" err="1" smtClean="0">
                          <a:solidFill>
                            <a:srgbClr val="0066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</a:t>
                      </a:r>
                      <a:endParaRPr lang="ko-KR" altLang="en-US" sz="900" b="0" dirty="0">
                        <a:solidFill>
                          <a:srgbClr val="0066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앱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제작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레이아웃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팝업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서버 제작</a:t>
                      </a:r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부품</a:t>
                      </a:r>
                      <a:r>
                        <a:rPr lang="ko-KR" altLang="en-US" sz="1200" b="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주문</a:t>
                      </a:r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서버 연동</a:t>
                      </a:r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05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설 연휴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957720" y="3947733"/>
            <a:ext cx="6048000" cy="654545"/>
          </a:xfrm>
          <a:prstGeom prst="rightArrow">
            <a:avLst/>
          </a:prstGeom>
          <a:solidFill>
            <a:srgbClr val="FFA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0" name="오른쪽 화살표 99"/>
          <p:cNvSpPr/>
          <p:nvPr/>
        </p:nvSpPr>
        <p:spPr>
          <a:xfrm>
            <a:off x="957720" y="2985708"/>
            <a:ext cx="7056000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오른쪽 화살표 100"/>
          <p:cNvSpPr/>
          <p:nvPr/>
        </p:nvSpPr>
        <p:spPr>
          <a:xfrm>
            <a:off x="3989562" y="2023683"/>
            <a:ext cx="4032000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57264"/>
              </p:ext>
            </p:extLst>
          </p:nvPr>
        </p:nvGraphicFramePr>
        <p:xfrm>
          <a:off x="958281" y="1715033"/>
          <a:ext cx="7056567" cy="388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81"/>
                <a:gridCol w="1008081"/>
                <a:gridCol w="1008081"/>
                <a:gridCol w="1008081"/>
                <a:gridCol w="1008081"/>
                <a:gridCol w="1008081"/>
                <a:gridCol w="1008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설 연휴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와이파이</a:t>
                      </a:r>
                      <a:endParaRPr lang="en-US" altLang="ko-KR" sz="1200" b="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아두이노</a:t>
                      </a:r>
                      <a:r>
                        <a:rPr lang="en-US" altLang="ko-KR" sz="80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80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서버 연동</a:t>
                      </a:r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센서</a:t>
                      </a:r>
                      <a:endParaRPr lang="en-US" altLang="ko-KR" sz="1200" b="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체온</a:t>
                      </a:r>
                      <a:r>
                        <a:rPr lang="en-US" altLang="ko-KR" sz="90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900" b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심박</a:t>
                      </a:r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토익시험</a:t>
                      </a:r>
                      <a:endParaRPr lang="ko-KR" altLang="en-US" sz="11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정보처리기사 필기시험 대비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정보처리기사필기시험</a:t>
                      </a:r>
                      <a:endParaRPr lang="ko-KR" altLang="en-US" sz="105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481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88" grpId="0" animBg="1"/>
      <p:bldP spid="88" grpId="1" animBg="1"/>
      <p:bldP spid="89" grpId="0" animBg="1"/>
      <p:bldP spid="89" grpId="1" animBg="1"/>
      <p:bldP spid="87" grpId="0" animBg="1"/>
      <p:bldP spid="87" grpId="1" animBg="1"/>
      <p:bldP spid="86" grpId="0" animBg="1"/>
      <p:bldP spid="86" grpId="1" animBg="1"/>
      <p:bldP spid="85" grpId="0" animBg="1"/>
      <p:bldP spid="85" grpId="1" animBg="1"/>
      <p:bldP spid="75" grpId="0"/>
      <p:bldP spid="99" grpId="0" animBg="1"/>
      <p:bldP spid="100" grpId="0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967806" y="5405058"/>
            <a:ext cx="5004000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967749" y="3448050"/>
            <a:ext cx="7056000" cy="65454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967749" y="4429125"/>
            <a:ext cx="3021212" cy="65454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988961" y="2480883"/>
            <a:ext cx="4032000" cy="654545"/>
          </a:xfrm>
          <a:prstGeom prst="rightArrow">
            <a:avLst/>
          </a:prstGeom>
          <a:solidFill>
            <a:srgbClr val="FFA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972394" y="2480883"/>
            <a:ext cx="3016205" cy="6545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984334" y="1509153"/>
            <a:ext cx="6012000" cy="654545"/>
          </a:xfrm>
          <a:prstGeom prst="rightArrow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14" name="그룹 13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15" name="타원 14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1" y="0"/>
            <a:ext cx="535781" cy="4655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69081" y="5753100"/>
            <a:ext cx="1271718" cy="11049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 rot="54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3988960" y="4429125"/>
            <a:ext cx="4007373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50704"/>
              </p:ext>
            </p:extLst>
          </p:nvPr>
        </p:nvGraphicFramePr>
        <p:xfrm>
          <a:off x="965161" y="1209824"/>
          <a:ext cx="7056567" cy="485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81"/>
                <a:gridCol w="1008081"/>
                <a:gridCol w="1008081"/>
                <a:gridCol w="1008081"/>
                <a:gridCol w="1008081"/>
                <a:gridCol w="1008081"/>
                <a:gridCol w="1008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웹 제작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제로보드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리눅스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서버구축</a:t>
                      </a:r>
                    </a:p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앱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제작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레이아웃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팝업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Mysql</a:t>
                      </a:r>
                      <a:endParaRPr lang="en-US" altLang="ko-KR" sz="1600" b="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스터디</a:t>
                      </a:r>
                      <a:endParaRPr lang="ko-KR" altLang="en-US" sz="11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PHP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스터디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r>
                        <a:rPr lang="en-US" altLang="ko-KR" sz="1050" b="1" dirty="0" smtClean="0">
                          <a:latin typeface="+mn-ea"/>
                          <a:ea typeface="+mn-ea"/>
                        </a:rPr>
                        <a:t>Protector</a:t>
                      </a:r>
                      <a:endParaRPr lang="en-US" altLang="ko-KR" sz="1050" b="1" baseline="0" dirty="0" smtClean="0">
                        <a:latin typeface="+mn-ea"/>
                        <a:ea typeface="+mn-ea"/>
                      </a:endParaRPr>
                    </a:p>
                    <a:p>
                      <a:pPr algn="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웹 제작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05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설 연휴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TextBox 9"/>
          <p:cNvSpPr txBox="1"/>
          <p:nvPr/>
        </p:nvSpPr>
        <p:spPr>
          <a:xfrm>
            <a:off x="733425" y="308446"/>
            <a:ext cx="238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단기계획</a:t>
            </a:r>
            <a:r>
              <a:rPr lang="en-US" altLang="ko-KR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-</a:t>
            </a:r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수정안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669081" y="5753100"/>
            <a:ext cx="1271718" cy="11049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>
            <a:off x="957720" y="3947733"/>
            <a:ext cx="6048000" cy="654545"/>
          </a:xfrm>
          <a:prstGeom prst="rightArrow">
            <a:avLst/>
          </a:prstGeom>
          <a:solidFill>
            <a:srgbClr val="FFA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957720" y="2985708"/>
            <a:ext cx="7056000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오른쪽 화살표 51"/>
          <p:cNvSpPr/>
          <p:nvPr/>
        </p:nvSpPr>
        <p:spPr>
          <a:xfrm>
            <a:off x="3989562" y="2023683"/>
            <a:ext cx="4032000" cy="654545"/>
          </a:xfrm>
          <a:prstGeom prst="rightArrow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24222"/>
              </p:ext>
            </p:extLst>
          </p:nvPr>
        </p:nvGraphicFramePr>
        <p:xfrm>
          <a:off x="958281" y="1715033"/>
          <a:ext cx="7056567" cy="388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81"/>
                <a:gridCol w="1008081"/>
                <a:gridCol w="1008081"/>
                <a:gridCol w="1008081"/>
                <a:gridCol w="1008081"/>
                <a:gridCol w="1008081"/>
                <a:gridCol w="1008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설 연휴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소켓 서버 제작</a:t>
                      </a:r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웹 서버 연동</a:t>
                      </a:r>
                      <a:endParaRPr lang="ko-KR" altLang="en-US" sz="105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회의</a:t>
                      </a: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토익시험</a:t>
                      </a:r>
                      <a:endParaRPr lang="ko-KR" altLang="en-US" sz="11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2000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정보처리기사 필기시험 대비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정보처리기사필기시험</a:t>
                      </a:r>
                      <a:endParaRPr lang="ko-KR" altLang="en-US" sz="105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2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4" grpId="0" animBg="1"/>
      <p:bldP spid="44" grpId="1" animBg="1"/>
      <p:bldP spid="35" grpId="0"/>
      <p:bldP spid="50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원호 96"/>
          <p:cNvSpPr/>
          <p:nvPr/>
        </p:nvSpPr>
        <p:spPr>
          <a:xfrm rot="2885810">
            <a:off x="6778190" y="2588787"/>
            <a:ext cx="1800000" cy="1800000"/>
          </a:xfrm>
          <a:prstGeom prst="arc">
            <a:avLst>
              <a:gd name="adj1" fmla="val 13934845"/>
              <a:gd name="adj2" fmla="val 1565089"/>
            </a:avLst>
          </a:prstGeom>
          <a:ln w="762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호 97"/>
          <p:cNvSpPr/>
          <p:nvPr/>
        </p:nvSpPr>
        <p:spPr>
          <a:xfrm rot="8032873">
            <a:off x="6484670" y="1621844"/>
            <a:ext cx="1004455" cy="1004455"/>
          </a:xfrm>
          <a:prstGeom prst="arc">
            <a:avLst/>
          </a:prstGeom>
          <a:ln w="76200"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원호 94"/>
          <p:cNvSpPr/>
          <p:nvPr/>
        </p:nvSpPr>
        <p:spPr>
          <a:xfrm rot="18975584">
            <a:off x="5176745" y="1996591"/>
            <a:ext cx="1004455" cy="1004455"/>
          </a:xfrm>
          <a:prstGeom prst="arc">
            <a:avLst/>
          </a:prstGeom>
          <a:ln w="762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원호 95"/>
          <p:cNvSpPr/>
          <p:nvPr/>
        </p:nvSpPr>
        <p:spPr>
          <a:xfrm rot="8032873">
            <a:off x="3847575" y="1634641"/>
            <a:ext cx="1004455" cy="1004455"/>
          </a:xfrm>
          <a:prstGeom prst="arc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원호 93"/>
          <p:cNvSpPr/>
          <p:nvPr/>
        </p:nvSpPr>
        <p:spPr>
          <a:xfrm rot="18975584">
            <a:off x="2474993" y="1996592"/>
            <a:ext cx="1004455" cy="1004455"/>
          </a:xfrm>
          <a:prstGeom prst="arc">
            <a:avLst/>
          </a:prstGeom>
          <a:ln w="76200">
            <a:solidFill>
              <a:srgbClr val="57D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8032873">
            <a:off x="1145823" y="1634642"/>
            <a:ext cx="1004455" cy="1004455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56" name="그룹 55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67" name="타원 66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7" name="타원 56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1"/>
            <p:cNvSpPr txBox="1"/>
            <p:nvPr/>
          </p:nvSpPr>
          <p:spPr>
            <a:xfrm>
              <a:off x="3551701" y="2611758"/>
              <a:ext cx="1927951" cy="91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  <p:cxnSp>
        <p:nvCxnSpPr>
          <p:cNvPr id="73" name="직선 연결선 72"/>
          <p:cNvCxnSpPr/>
          <p:nvPr/>
        </p:nvCxnSpPr>
        <p:spPr>
          <a:xfrm>
            <a:off x="1" y="0"/>
            <a:ext cx="535781" cy="4655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669081" y="5410200"/>
            <a:ext cx="1271718" cy="1104900"/>
          </a:xfrm>
          <a:prstGeom prst="line">
            <a:avLst/>
          </a:prstGeom>
          <a:ln w="3175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9"/>
          <p:cNvSpPr txBox="1"/>
          <p:nvPr/>
        </p:nvSpPr>
        <p:spPr>
          <a:xfrm>
            <a:off x="647700" y="489421"/>
            <a:ext cx="13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장기계획</a:t>
            </a:r>
            <a:endParaRPr lang="ko-KR" altLang="en-US" sz="2400" b="1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 rot="54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5366" y="1913033"/>
            <a:ext cx="755458" cy="755458"/>
            <a:chOff x="811305" y="1724025"/>
            <a:chExt cx="352425" cy="352425"/>
          </a:xfrm>
        </p:grpSpPr>
        <p:sp>
          <p:nvSpPr>
            <p:cNvPr id="4" name="타원 3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1</a:t>
              </a:r>
              <a:r>
                <a:rPr lang="ko-KR" altLang="en-US" b="1" dirty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22204" y="1913032"/>
            <a:ext cx="755458" cy="755458"/>
            <a:chOff x="811305" y="1724025"/>
            <a:chExt cx="352425" cy="352425"/>
          </a:xfrm>
        </p:grpSpPr>
        <p:sp>
          <p:nvSpPr>
            <p:cNvPr id="43" name="타원 42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57D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타원 43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2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309265" y="1917796"/>
            <a:ext cx="755458" cy="755458"/>
            <a:chOff x="811305" y="1724025"/>
            <a:chExt cx="352425" cy="352425"/>
          </a:xfrm>
        </p:grpSpPr>
        <p:sp>
          <p:nvSpPr>
            <p:cNvPr id="48" name="타원 47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3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634916" y="1913033"/>
            <a:ext cx="755458" cy="755458"/>
            <a:chOff x="811305" y="1724025"/>
            <a:chExt cx="352425" cy="352425"/>
          </a:xfrm>
        </p:grpSpPr>
        <p:sp>
          <p:nvSpPr>
            <p:cNvPr id="53" name="타원 52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" name="타원 53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4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951279" y="1913032"/>
            <a:ext cx="755458" cy="755458"/>
            <a:chOff x="811305" y="1724025"/>
            <a:chExt cx="352425" cy="352425"/>
          </a:xfrm>
        </p:grpSpPr>
        <p:sp>
          <p:nvSpPr>
            <p:cNvPr id="80" name="타원 79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타원 81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5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00240" y="1917796"/>
            <a:ext cx="755458" cy="755458"/>
            <a:chOff x="811305" y="1724025"/>
            <a:chExt cx="352425" cy="352425"/>
          </a:xfrm>
        </p:grpSpPr>
        <p:sp>
          <p:nvSpPr>
            <p:cNvPr id="92" name="타원 91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3" name="타원 92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6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sp>
        <p:nvSpPr>
          <p:cNvPr id="99" name="원호 98"/>
          <p:cNvSpPr/>
          <p:nvPr/>
        </p:nvSpPr>
        <p:spPr>
          <a:xfrm rot="8032873">
            <a:off x="6484670" y="3936419"/>
            <a:ext cx="1004455" cy="1004455"/>
          </a:xfrm>
          <a:prstGeom prst="arc">
            <a:avLst/>
          </a:prstGeom>
          <a:ln w="76200"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/>
          <p:cNvSpPr/>
          <p:nvPr/>
        </p:nvSpPr>
        <p:spPr>
          <a:xfrm rot="18975584">
            <a:off x="5176745" y="4311166"/>
            <a:ext cx="1004455" cy="1004455"/>
          </a:xfrm>
          <a:prstGeom prst="arc">
            <a:avLst/>
          </a:prstGeom>
          <a:ln w="762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원호 100"/>
          <p:cNvSpPr/>
          <p:nvPr/>
        </p:nvSpPr>
        <p:spPr>
          <a:xfrm rot="8032873">
            <a:off x="3847575" y="3949216"/>
            <a:ext cx="1004455" cy="1004455"/>
          </a:xfrm>
          <a:prstGeom prst="arc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원호 101"/>
          <p:cNvSpPr/>
          <p:nvPr/>
        </p:nvSpPr>
        <p:spPr>
          <a:xfrm rot="18975584">
            <a:off x="2474993" y="4311167"/>
            <a:ext cx="1004455" cy="1004455"/>
          </a:xfrm>
          <a:prstGeom prst="arc">
            <a:avLst/>
          </a:prstGeom>
          <a:ln w="76200">
            <a:solidFill>
              <a:srgbClr val="57D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원호 102"/>
          <p:cNvSpPr/>
          <p:nvPr/>
        </p:nvSpPr>
        <p:spPr>
          <a:xfrm rot="8032873">
            <a:off x="1145823" y="3949217"/>
            <a:ext cx="1004455" cy="1004455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615366" y="4227608"/>
            <a:ext cx="755458" cy="755458"/>
            <a:chOff x="811305" y="1724025"/>
            <a:chExt cx="352425" cy="352425"/>
          </a:xfrm>
        </p:grpSpPr>
        <p:sp>
          <p:nvSpPr>
            <p:cNvPr id="105" name="타원 104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12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sz="1400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922204" y="4227607"/>
            <a:ext cx="755458" cy="755458"/>
            <a:chOff x="811305" y="1724025"/>
            <a:chExt cx="352425" cy="352425"/>
          </a:xfrm>
        </p:grpSpPr>
        <p:sp>
          <p:nvSpPr>
            <p:cNvPr id="108" name="타원 107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57D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11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sz="1400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309265" y="4232371"/>
            <a:ext cx="755458" cy="755458"/>
            <a:chOff x="811305" y="1724025"/>
            <a:chExt cx="352425" cy="352425"/>
          </a:xfrm>
        </p:grpSpPr>
        <p:sp>
          <p:nvSpPr>
            <p:cNvPr id="111" name="타원 110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10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sz="1400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634916" y="4227608"/>
            <a:ext cx="755458" cy="755458"/>
            <a:chOff x="811305" y="1724025"/>
            <a:chExt cx="352425" cy="352425"/>
          </a:xfrm>
        </p:grpSpPr>
        <p:sp>
          <p:nvSpPr>
            <p:cNvPr id="114" name="타원 113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9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951279" y="4227607"/>
            <a:ext cx="755458" cy="755458"/>
            <a:chOff x="811305" y="1724025"/>
            <a:chExt cx="352425" cy="352425"/>
          </a:xfrm>
        </p:grpSpPr>
        <p:sp>
          <p:nvSpPr>
            <p:cNvPr id="117" name="타원 116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8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300240" y="4232371"/>
            <a:ext cx="755458" cy="755458"/>
            <a:chOff x="811305" y="1724025"/>
            <a:chExt cx="352425" cy="352425"/>
          </a:xfrm>
        </p:grpSpPr>
        <p:sp>
          <p:nvSpPr>
            <p:cNvPr id="120" name="타원 119"/>
            <p:cNvSpPr/>
            <p:nvPr/>
          </p:nvSpPr>
          <p:spPr>
            <a:xfrm>
              <a:off x="811305" y="1724025"/>
              <a:ext cx="352425" cy="35242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55126" y="1767846"/>
              <a:ext cx="264782" cy="264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7</a:t>
              </a:r>
              <a:r>
                <a:rPr lang="ko-KR" altLang="en-US" b="1" dirty="0" smtClean="0">
                  <a:solidFill>
                    <a:schemeClr val="tx1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월</a:t>
              </a:r>
              <a:endParaRPr lang="ko-KR" altLang="en-US" b="1" dirty="0">
                <a:solidFill>
                  <a:schemeClr val="tx1"/>
                </a:solidFill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2716" y="2663729"/>
            <a:ext cx="117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en-US" altLang="ko-KR" sz="1200" b="1" dirty="0" smtClean="0">
                <a:latin typeface="+mn-ea"/>
              </a:rPr>
              <a:t>WEB </a:t>
            </a:r>
            <a:r>
              <a:rPr lang="ko-KR" altLang="en-US" sz="1200" b="1" dirty="0" err="1" smtClean="0">
                <a:latin typeface="+mn-ea"/>
              </a:rPr>
              <a:t>스터디</a:t>
            </a:r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200" b="1" dirty="0">
                <a:latin typeface="+mn-ea"/>
              </a:rPr>
              <a:t>∙ </a:t>
            </a:r>
            <a:r>
              <a:rPr lang="en-US" altLang="ko-KR" sz="1200" b="1" dirty="0" smtClean="0">
                <a:latin typeface="+mn-ea"/>
              </a:rPr>
              <a:t>APP</a:t>
            </a:r>
          </a:p>
          <a:p>
            <a:r>
              <a:rPr lang="ko-KR" altLang="en-US" sz="1200" b="1" dirty="0" smtClean="0">
                <a:latin typeface="+mn-ea"/>
              </a:rPr>
              <a:t>∙</a:t>
            </a:r>
            <a:r>
              <a:rPr lang="en-US" altLang="ko-KR" sz="1200" b="1" dirty="0" smtClean="0">
                <a:latin typeface="+mn-ea"/>
              </a:rPr>
              <a:t> SERVER </a:t>
            </a:r>
          </a:p>
          <a:p>
            <a:r>
              <a:rPr lang="ko-KR" altLang="en-US" sz="1200" b="1" dirty="0" smtClean="0">
                <a:latin typeface="+mn-ea"/>
              </a:rPr>
              <a:t>제작 및 연동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41123" y="2677579"/>
            <a:ext cx="117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</a:t>
            </a:r>
            <a:r>
              <a:rPr lang="en-US" altLang="ko-KR" sz="1200" b="1" dirty="0">
                <a:latin typeface="+mn-ea"/>
              </a:rPr>
              <a:t> WEB</a:t>
            </a:r>
            <a:r>
              <a:rPr lang="ko-KR" altLang="en-US" sz="1200" b="1" dirty="0" smtClean="0">
                <a:latin typeface="+mn-ea"/>
              </a:rPr>
              <a:t> 제작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. SERVER 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제작 및 연동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853099" y="1636033"/>
            <a:ext cx="90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토익시험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90565" y="1462316"/>
            <a:ext cx="90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정처기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필기시험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33066" y="2687104"/>
            <a:ext cx="142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200" b="1" dirty="0" smtClean="0">
                <a:latin typeface="+mn-ea"/>
              </a:rPr>
              <a:t>∙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ARDUINO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ko-KR" altLang="en-US" sz="1200" b="1" dirty="0">
                <a:solidFill>
                  <a:prstClr val="black"/>
                </a:solidFill>
              </a:rPr>
              <a:t>∙ </a:t>
            </a:r>
            <a:r>
              <a:rPr lang="en-US" altLang="ko-KR" sz="1200" b="1" dirty="0">
                <a:solidFill>
                  <a:prstClr val="black"/>
                </a:solidFill>
              </a:rPr>
              <a:t>SENSOR</a:t>
            </a:r>
          </a:p>
          <a:p>
            <a:pPr lvl="0"/>
            <a:r>
              <a:rPr lang="ko-KR" altLang="en-US" sz="1200" b="1" dirty="0">
                <a:solidFill>
                  <a:prstClr val="black"/>
                </a:solidFill>
              </a:rPr>
              <a:t>∙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WIFI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공모전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01567" y="2668490"/>
            <a:ext cx="142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200" b="1" dirty="0">
                <a:latin typeface="+mn-ea"/>
              </a:rPr>
              <a:t>∙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ARDUINO </a:t>
            </a:r>
          </a:p>
          <a:p>
            <a:pPr lvl="0"/>
            <a:r>
              <a:rPr lang="ko-KR" altLang="en-US" sz="1200" b="1" dirty="0">
                <a:solidFill>
                  <a:prstClr val="black"/>
                </a:solidFill>
              </a:rPr>
              <a:t>∙ </a:t>
            </a:r>
            <a:r>
              <a:rPr lang="en-US" altLang="ko-KR" sz="1200" b="1" dirty="0">
                <a:solidFill>
                  <a:prstClr val="black"/>
                </a:solidFill>
              </a:rPr>
              <a:t>SENSOR</a:t>
            </a:r>
          </a:p>
          <a:p>
            <a:pPr lvl="0"/>
            <a:r>
              <a:rPr lang="ko-KR" altLang="en-US" sz="1200" b="1" dirty="0">
                <a:solidFill>
                  <a:prstClr val="black"/>
                </a:solidFill>
              </a:rPr>
              <a:t>∙</a:t>
            </a:r>
            <a:r>
              <a:rPr lang="en-US" altLang="ko-KR" sz="1200" b="1" dirty="0">
                <a:solidFill>
                  <a:prstClr val="black"/>
                </a:solidFill>
              </a:rPr>
              <a:t> WIFI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∙ 공모전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17930" y="2677579"/>
            <a:ext cx="142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졸업작품</a:t>
            </a:r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200" b="1" dirty="0" smtClean="0">
                <a:latin typeface="+mn-ea"/>
              </a:rPr>
              <a:t>  검토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보완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완성</a:t>
            </a:r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200" b="1" dirty="0">
                <a:latin typeface="+mn-ea"/>
              </a:rPr>
              <a:t>∙ </a:t>
            </a:r>
            <a:r>
              <a:rPr lang="ko-KR" altLang="en-US" sz="1200" b="1" dirty="0" smtClean="0">
                <a:latin typeface="+mn-ea"/>
              </a:rPr>
              <a:t>공모전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16191" y="1627808"/>
            <a:ext cx="111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한이음</a:t>
            </a:r>
            <a:r>
              <a:rPr lang="ko-KR" altLang="en-US" sz="1200" b="1" dirty="0" smtClean="0">
                <a:latin typeface="+mn-ea"/>
              </a:rPr>
              <a:t> 지원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51464" y="1637813"/>
            <a:ext cx="1355087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한이음</a:t>
            </a:r>
            <a:r>
              <a:rPr lang="ko-KR" altLang="en-US" sz="1200" b="1" dirty="0" smtClean="0">
                <a:latin typeface="+mn-ea"/>
              </a:rPr>
              <a:t> 피드백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021034" y="1637813"/>
            <a:ext cx="1355087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한이음</a:t>
            </a:r>
            <a:r>
              <a:rPr lang="ko-KR" altLang="en-US" sz="1200" b="1" dirty="0" smtClean="0">
                <a:latin typeface="+mn-ea"/>
              </a:rPr>
              <a:t> 피드백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622133" y="5018238"/>
            <a:ext cx="14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한이음</a:t>
            </a:r>
            <a:r>
              <a:rPr lang="ko-KR" altLang="en-US" sz="1200" b="1" dirty="0" smtClean="0">
                <a:latin typeface="+mn-ea"/>
              </a:rPr>
              <a:t> 엑스포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졸업작품 전시회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1919" y="5002216"/>
            <a:ext cx="11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방학특강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토익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공모전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72350" y="4983066"/>
            <a:ext cx="11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∙ 방학특강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</a:t>
            </a:r>
            <a:r>
              <a:rPr lang="ko-KR" altLang="en-US" sz="1200" b="1" dirty="0" err="1" smtClean="0">
                <a:latin typeface="+mn-ea"/>
              </a:rPr>
              <a:t>토익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∙ 공모전</a:t>
            </a: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2095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9"/>
          <p:cNvSpPr txBox="1"/>
          <p:nvPr/>
        </p:nvSpPr>
        <p:spPr>
          <a:xfrm>
            <a:off x="714375" y="339543"/>
            <a:ext cx="2910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진행사항 </a:t>
            </a:r>
            <a:r>
              <a:rPr lang="en-US" altLang="ko-KR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– </a:t>
            </a:r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환경설정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 rot="162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25" name="그룹 24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26" name="타원 25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3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pic>
        <p:nvPicPr>
          <p:cNvPr id="1028" name="Picture 4" descr="http://www.hardcopyworld.com/ngine/aduino/wp-content/uploads/sites/3/2015/04/raspberry-pi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00" y="920970"/>
            <a:ext cx="4864150" cy="35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31900" y="4556345"/>
            <a:ext cx="5493820" cy="193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00" y="6496050"/>
            <a:ext cx="34480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pi-apache-php-mysql1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0720" y="1323974"/>
            <a:ext cx="5532934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17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714375" y="339543"/>
            <a:ext cx="3256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진행사항 </a:t>
            </a:r>
            <a:r>
              <a:rPr lang="en-US" altLang="ko-KR" sz="2400" spc="-8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– PHP </a:t>
            </a:r>
            <a:r>
              <a:rPr lang="ko-KR" altLang="en-US" sz="2400" spc="-8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ea"/>
              </a:rPr>
              <a:t>스터디</a:t>
            </a:r>
            <a:endParaRPr lang="ko-KR" altLang="en-US" sz="2400" spc="-8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5613399" y="3327400"/>
            <a:ext cx="6858001" cy="203201"/>
          </a:xfrm>
          <a:prstGeom prst="rect">
            <a:avLst/>
          </a:prstGeom>
          <a:gradFill>
            <a:gsLst>
              <a:gs pos="0">
                <a:srgbClr val="CDDC76"/>
              </a:gs>
              <a:gs pos="32000">
                <a:srgbClr val="B0D74D"/>
              </a:gs>
              <a:gs pos="100000">
                <a:srgbClr val="92D5EA"/>
              </a:gs>
              <a:gs pos="89000">
                <a:srgbClr val="72C9E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0347" y="252177"/>
            <a:ext cx="580958" cy="554493"/>
            <a:chOff x="3218422" y="1944718"/>
            <a:chExt cx="2555717" cy="2482944"/>
          </a:xfrm>
        </p:grpSpPr>
        <p:grpSp>
          <p:nvGrpSpPr>
            <p:cNvPr id="8" name="그룹 7"/>
            <p:cNvGrpSpPr/>
            <p:nvPr/>
          </p:nvGrpSpPr>
          <p:grpSpPr>
            <a:xfrm>
              <a:off x="3218422" y="1944718"/>
              <a:ext cx="2555717" cy="2482944"/>
              <a:chOff x="5618212" y="2496324"/>
              <a:chExt cx="2555717" cy="2482944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6035061" y="2876787"/>
                <a:ext cx="1722019" cy="1722019"/>
                <a:chOff x="5667748" y="2824538"/>
                <a:chExt cx="2161639" cy="2161639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5667748" y="2824538"/>
                  <a:ext cx="2161639" cy="2161639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5">
                        <a:lumMod val="79000"/>
                        <a:lumOff val="21000"/>
                        <a:alpha val="50000"/>
                      </a:schemeClr>
                    </a:gs>
                    <a:gs pos="44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820090" y="2824543"/>
                  <a:ext cx="2009297" cy="2009298"/>
                </a:xfrm>
                <a:prstGeom prst="ellipse">
                  <a:avLst/>
                </a:prstGeom>
                <a:gradFill>
                  <a:gsLst>
                    <a:gs pos="100000">
                      <a:schemeClr val="accent5">
                        <a:alpha val="50000"/>
                        <a:lumMod val="83000"/>
                        <a:lumOff val="17000"/>
                      </a:schemeClr>
                    </a:gs>
                    <a:gs pos="36000">
                      <a:schemeClr val="bg1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5618212" y="2496324"/>
                <a:ext cx="2555717" cy="2482944"/>
                <a:chOff x="5618212" y="2496324"/>
                <a:chExt cx="2555717" cy="2482944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5686028" y="250441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rgbClr val="33CCCC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5731748" y="2566988"/>
                  <a:ext cx="2412280" cy="2412280"/>
                </a:xfrm>
                <a:prstGeom prst="ellips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69804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5618212" y="2496324"/>
                  <a:ext cx="2342356" cy="2342356"/>
                </a:xfrm>
                <a:prstGeom prst="ellipse">
                  <a:avLst/>
                </a:prstGeom>
                <a:noFill/>
                <a:ln w="3175">
                  <a:solidFill>
                    <a:srgbClr val="CFE40A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5831573" y="2542044"/>
                  <a:ext cx="2342356" cy="2342357"/>
                </a:xfrm>
                <a:prstGeom prst="ellipse">
                  <a:avLst/>
                </a:prstGeom>
                <a:noFill/>
                <a:ln w="3175">
                  <a:solidFill>
                    <a:srgbClr val="A0B507">
                      <a:alpha val="69804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sp>
          <p:nvSpPr>
            <p:cNvPr id="9" name="타원 8"/>
            <p:cNvSpPr/>
            <p:nvPr/>
          </p:nvSpPr>
          <p:spPr>
            <a:xfrm>
              <a:off x="3896103" y="2038036"/>
              <a:ext cx="249372" cy="249372"/>
            </a:xfrm>
            <a:prstGeom prst="ellipse">
              <a:avLst/>
            </a:prstGeom>
            <a:solidFill>
              <a:srgbClr val="0BA8D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116472" y="3837897"/>
              <a:ext cx="192615" cy="192615"/>
            </a:xfrm>
            <a:prstGeom prst="ellipse">
              <a:avLst/>
            </a:prstGeom>
            <a:solidFill>
              <a:srgbClr val="93A70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028230" y="2060741"/>
              <a:ext cx="192615" cy="192615"/>
            </a:xfrm>
            <a:prstGeom prst="ellipse">
              <a:avLst/>
            </a:prstGeom>
            <a:solidFill>
              <a:srgbClr val="D9E7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73230" y="3421959"/>
              <a:ext cx="181641" cy="181641"/>
            </a:xfrm>
            <a:prstGeom prst="ellipse">
              <a:avLst/>
            </a:prstGeom>
            <a:solidFill>
              <a:srgbClr val="AEC40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066508" y="2040208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406612" y="3665066"/>
              <a:ext cx="45719" cy="45719"/>
            </a:xfrm>
            <a:prstGeom prst="ellipse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526912" y="3187656"/>
              <a:ext cx="67731" cy="67731"/>
            </a:xfrm>
            <a:prstGeom prst="ellipse">
              <a:avLst/>
            </a:prstGeom>
            <a:solidFill>
              <a:srgbClr val="93A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"/>
            <p:cNvSpPr txBox="1"/>
            <p:nvPr/>
          </p:nvSpPr>
          <p:spPr>
            <a:xfrm>
              <a:off x="3428987" y="2611758"/>
              <a:ext cx="2173379" cy="1033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ln>
                    <a:solidFill>
                      <a:schemeClr val="bg1">
                        <a:alpha val="63000"/>
                      </a:schemeClr>
                    </a:solidFill>
                  </a:ln>
                  <a:solidFill>
                    <a:srgbClr val="017CB3"/>
                  </a:solidFill>
                  <a:latin typeface="+mn-ea"/>
                </a:rPr>
                <a:t>C P U</a:t>
              </a:r>
              <a:endParaRPr lang="ko-KR" altLang="en-US" sz="900" b="1" dirty="0">
                <a:ln>
                  <a:solidFill>
                    <a:schemeClr val="bg1">
                      <a:alpha val="63000"/>
                    </a:schemeClr>
                  </a:solidFill>
                </a:ln>
                <a:solidFill>
                  <a:srgbClr val="017CB3"/>
                </a:solidFill>
                <a:latin typeface="+mn-ea"/>
              </a:endParaRPr>
            </a:p>
          </p:txBody>
        </p:sp>
      </p:grpSp>
      <p:pic>
        <p:nvPicPr>
          <p:cNvPr id="2050" name="Picture 2" descr="http://image.hanbit.co.kr/cover/_b_4020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9" y="1314450"/>
            <a:ext cx="381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772025" y="2367171"/>
            <a:ext cx="320344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+mj-ea"/>
                <a:ea typeface="+mj-ea"/>
              </a:rPr>
              <a:t>PHP </a:t>
            </a:r>
            <a:r>
              <a:rPr lang="ko-KR" altLang="en-US" sz="2400" b="1" dirty="0" smtClean="0">
                <a:latin typeface="+mj-ea"/>
                <a:ea typeface="+mj-ea"/>
              </a:rPr>
              <a:t>프로그래밍 입문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한빛아카데미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2013.05.30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383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EC40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1798</Words>
  <Application>Microsoft Office PowerPoint</Application>
  <PresentationFormat>화면 슬라이드 쇼(4:3)</PresentationFormat>
  <Paragraphs>421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Arial</vt:lpstr>
      <vt:lpstr>HY헤드라인M</vt:lpstr>
      <vt:lpstr>a장미다방</vt:lpstr>
      <vt:lpstr>HY울릉도M</vt:lpstr>
      <vt:lpstr>Dinlig</vt:lpstr>
      <vt:lpstr>Dinreg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juseong</cp:lastModifiedBy>
  <cp:revision>437</cp:revision>
  <dcterms:created xsi:type="dcterms:W3CDTF">2014-11-13T07:13:40Z</dcterms:created>
  <dcterms:modified xsi:type="dcterms:W3CDTF">2016-01-26T21:56:59Z</dcterms:modified>
</cp:coreProperties>
</file>