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0"/>
            <a:ext cx="12192000" cy="6858000"/>
            <a:chOff x="0" y="0"/>
            <a:chExt cx="12192000" cy="6858000"/>
          </a:xfrm>
        </p:grpSpPr>
        <p:sp>
          <p:nvSpPr>
            <p:cNvPr id="24" name="Shape 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Shape 26"/>
          <p:cNvSpPr txBox="1"/>
          <p:nvPr>
            <p:ph type="ctrTitle"/>
          </p:nvPr>
        </p:nvSpPr>
        <p:spPr>
          <a:xfrm>
            <a:off x="1154955" y="2099733"/>
            <a:ext cx="8825658" cy="267764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Shape 27"/>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lstStyle>
            <a:lvl1pPr lvl="0" marR="0" rtl="0" algn="l">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lvl="1"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Shape 28"/>
          <p:cNvSpPr txBox="1"/>
          <p:nvPr>
            <p:ph idx="10" type="dt"/>
          </p:nvPr>
        </p:nvSpPr>
        <p:spPr>
          <a:xfrm rot="5400000">
            <a:off x="10158984" y="1792224"/>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Shape 29"/>
          <p:cNvSpPr txBox="1"/>
          <p:nvPr>
            <p:ph idx="11" type="ftr"/>
          </p:nvPr>
        </p:nvSpPr>
        <p:spPr>
          <a:xfrm rot="5400000">
            <a:off x="8951976" y="3227832"/>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Shape 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120" name="Shape 120"/>
        <p:cNvGrpSpPr/>
        <p:nvPr/>
      </p:nvGrpSpPr>
      <p:grpSpPr>
        <a:xfrm>
          <a:off x="0" y="0"/>
          <a:ext cx="0" cy="0"/>
          <a:chOff x="0" y="0"/>
          <a:chExt cx="0" cy="0"/>
        </a:xfrm>
      </p:grpSpPr>
      <p:grpSp>
        <p:nvGrpSpPr>
          <p:cNvPr id="121" name="Shape 121"/>
          <p:cNvGrpSpPr/>
          <p:nvPr/>
        </p:nvGrpSpPr>
        <p:grpSpPr>
          <a:xfrm>
            <a:off x="0" y="0"/>
            <a:ext cx="12192000" cy="6858000"/>
            <a:chOff x="0" y="0"/>
            <a:chExt cx="12192000" cy="6858000"/>
          </a:xfrm>
        </p:grpSpPr>
        <p:sp>
          <p:nvSpPr>
            <p:cNvPr id="122" name="Shape 1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rot="10371525">
              <a:off x="263767" y="443825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10800000">
              <a:off x="459506" y="321130"/>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Shape 130"/>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Shape 131"/>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2" name="Shape 132"/>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Shape 133"/>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Shape 13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Shape 13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Shape 1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showMasterSp="0">
  <p:cSld name="Título y descripción">
    <p:spTree>
      <p:nvGrpSpPr>
        <p:cNvPr id="138" name="Shape 138"/>
        <p:cNvGrpSpPr/>
        <p:nvPr/>
      </p:nvGrpSpPr>
      <p:grpSpPr>
        <a:xfrm>
          <a:off x="0" y="0"/>
          <a:ext cx="0" cy="0"/>
          <a:chOff x="0" y="0"/>
          <a:chExt cx="0" cy="0"/>
        </a:xfrm>
      </p:grpSpPr>
      <p:grpSp>
        <p:nvGrpSpPr>
          <p:cNvPr id="139" name="Shape 139"/>
          <p:cNvGrpSpPr/>
          <p:nvPr/>
        </p:nvGrpSpPr>
        <p:grpSpPr>
          <a:xfrm>
            <a:off x="0" y="0"/>
            <a:ext cx="12192000" cy="6858000"/>
            <a:chOff x="0" y="0"/>
            <a:chExt cx="12192000" cy="6858000"/>
          </a:xfrm>
        </p:grpSpPr>
        <p:sp>
          <p:nvSpPr>
            <p:cNvPr id="140" name="Shape 1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rot="-589932">
              <a:off x="8490951" y="271487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55612" y="2801319"/>
              <a:ext cx="11277600" cy="3602637"/>
            </a:xfrm>
            <a:custGeom>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Shape 148"/>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Shape 149"/>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0" name="Shape 150"/>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Shape 15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Shape 15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Shape 15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showMasterSp="0">
  <p:cSld name="Cita con descripción">
    <p:spTree>
      <p:nvGrpSpPr>
        <p:cNvPr id="155" name="Shape 155"/>
        <p:cNvGrpSpPr/>
        <p:nvPr/>
      </p:nvGrpSpPr>
      <p:grpSpPr>
        <a:xfrm>
          <a:off x="0" y="0"/>
          <a:ext cx="0" cy="0"/>
          <a:chOff x="0" y="0"/>
          <a:chExt cx="0" cy="0"/>
        </a:xfrm>
      </p:grpSpPr>
      <p:grpSp>
        <p:nvGrpSpPr>
          <p:cNvPr id="156" name="Shape 156"/>
          <p:cNvGrpSpPr/>
          <p:nvPr/>
        </p:nvGrpSpPr>
        <p:grpSpPr>
          <a:xfrm>
            <a:off x="0" y="0"/>
            <a:ext cx="12192000" cy="6858000"/>
            <a:chOff x="0" y="0"/>
            <a:chExt cx="12192000" cy="6858000"/>
          </a:xfrm>
        </p:grpSpPr>
        <p:sp>
          <p:nvSpPr>
            <p:cNvPr id="157" name="Shape 15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589932">
              <a:off x="8490951" y="41851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Shape 165"/>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Shape 166"/>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CO" sz="9600" u="none" cap="none" strike="noStrike">
                <a:solidFill>
                  <a:srgbClr val="EE52A4"/>
                </a:solidFill>
                <a:latin typeface="Arial"/>
                <a:ea typeface="Arial"/>
                <a:cs typeface="Arial"/>
                <a:sym typeface="Arial"/>
              </a:rPr>
              <a:t>“</a:t>
            </a:r>
            <a:endParaRPr/>
          </a:p>
        </p:txBody>
      </p:sp>
      <p:sp>
        <p:nvSpPr>
          <p:cNvPr id="167" name="Shape 167"/>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CO" sz="9600" u="none" cap="none" strike="noStrike">
                <a:solidFill>
                  <a:srgbClr val="EE52A4"/>
                </a:solidFill>
                <a:latin typeface="Arial"/>
                <a:ea typeface="Arial"/>
                <a:cs typeface="Arial"/>
                <a:sym typeface="Arial"/>
              </a:rPr>
              <a:t>”</a:t>
            </a:r>
            <a:endParaRPr/>
          </a:p>
        </p:txBody>
      </p:sp>
      <p:sp>
        <p:nvSpPr>
          <p:cNvPr id="168" name="Shape 168"/>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9" name="Shape 169"/>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Shape 170"/>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Shape 17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Shape 17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Shape 17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showMasterSp="0">
  <p:cSld name="Tarjeta de nombre">
    <p:spTree>
      <p:nvGrpSpPr>
        <p:cNvPr id="175" name="Shape 175"/>
        <p:cNvGrpSpPr/>
        <p:nvPr/>
      </p:nvGrpSpPr>
      <p:grpSpPr>
        <a:xfrm>
          <a:off x="0" y="0"/>
          <a:ext cx="0" cy="0"/>
          <a:chOff x="0" y="0"/>
          <a:chExt cx="0" cy="0"/>
        </a:xfrm>
      </p:grpSpPr>
      <p:grpSp>
        <p:nvGrpSpPr>
          <p:cNvPr id="176" name="Shape 176"/>
          <p:cNvGrpSpPr/>
          <p:nvPr/>
        </p:nvGrpSpPr>
        <p:grpSpPr>
          <a:xfrm>
            <a:off x="0" y="0"/>
            <a:ext cx="12192000" cy="6858000"/>
            <a:chOff x="0" y="0"/>
            <a:chExt cx="12192000" cy="6858000"/>
          </a:xfrm>
        </p:grpSpPr>
        <p:sp>
          <p:nvSpPr>
            <p:cNvPr id="177" name="Shape 17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589932">
              <a:off x="8490951" y="4193583"/>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Shape 185"/>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Shape 186"/>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7" name="Shape 187"/>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Shape 18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Shape 18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Shape 19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92" name="Shape 192"/>
        <p:cNvGrpSpPr/>
        <p:nvPr/>
      </p:nvGrpSpPr>
      <p:grpSpPr>
        <a:xfrm>
          <a:off x="0" y="0"/>
          <a:ext cx="0" cy="0"/>
          <a:chOff x="0" y="0"/>
          <a:chExt cx="0" cy="0"/>
        </a:xfrm>
      </p:grpSpPr>
      <p:sp>
        <p:nvSpPr>
          <p:cNvPr id="193" name="Shape 193"/>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4" name="Shape 194"/>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Shape 195"/>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Shape 196"/>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Shape 197"/>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Shape 198"/>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Shape 199"/>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Shape 20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Shape 201"/>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Shape 20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Shape 20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Shape 20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205" name="Shape 205"/>
        <p:cNvGrpSpPr/>
        <p:nvPr/>
      </p:nvGrpSpPr>
      <p:grpSpPr>
        <a:xfrm>
          <a:off x="0" y="0"/>
          <a:ext cx="0" cy="0"/>
          <a:chOff x="0" y="0"/>
          <a:chExt cx="0" cy="0"/>
        </a:xfrm>
      </p:grpSpPr>
      <p:sp>
        <p:nvSpPr>
          <p:cNvPr id="206" name="Shape 206"/>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7" name="Shape 207"/>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Shape 20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Shape 209"/>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Shape 210"/>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Shape 21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Shape 212"/>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Shape 213"/>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Shape 214"/>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Shape 215"/>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Shape 2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Shape 217"/>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Shape 21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Shape 219"/>
          <p:cNvSpPr txBox="1"/>
          <p:nvPr>
            <p:ph idx="11" type="ftr"/>
          </p:nvPr>
        </p:nvSpPr>
        <p:spPr>
          <a:xfrm>
            <a:off x="561111" y="6391838"/>
            <a:ext cx="3644282"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Shape 2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21" name="Shape 221"/>
        <p:cNvGrpSpPr/>
        <p:nvPr/>
      </p:nvGrpSpPr>
      <p:grpSpPr>
        <a:xfrm>
          <a:off x="0" y="0"/>
          <a:ext cx="0" cy="0"/>
          <a:chOff x="0" y="0"/>
          <a:chExt cx="0" cy="0"/>
        </a:xfrm>
      </p:grpSpPr>
      <p:sp>
        <p:nvSpPr>
          <p:cNvPr id="222" name="Shape 222"/>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3" name="Shape 223"/>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Shape 224"/>
          <p:cNvSpPr txBox="1"/>
          <p:nvPr>
            <p:ph idx="10" type="dt"/>
          </p:nvPr>
        </p:nvSpPr>
        <p:spPr>
          <a:xfrm>
            <a:off x="10695439"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Shape 22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Shape 2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227" name="Shape 227"/>
        <p:cNvGrpSpPr/>
        <p:nvPr/>
      </p:nvGrpSpPr>
      <p:grpSpPr>
        <a:xfrm>
          <a:off x="0" y="0"/>
          <a:ext cx="0" cy="0"/>
          <a:chOff x="0" y="0"/>
          <a:chExt cx="0" cy="0"/>
        </a:xfrm>
      </p:grpSpPr>
      <p:grpSp>
        <p:nvGrpSpPr>
          <p:cNvPr id="228" name="Shape 228"/>
          <p:cNvGrpSpPr/>
          <p:nvPr/>
        </p:nvGrpSpPr>
        <p:grpSpPr>
          <a:xfrm>
            <a:off x="0" y="0"/>
            <a:ext cx="12192000" cy="6858000"/>
            <a:chOff x="0" y="0"/>
            <a:chExt cx="12192000" cy="6858000"/>
          </a:xfrm>
        </p:grpSpPr>
        <p:sp>
          <p:nvSpPr>
            <p:cNvPr id="229" name="Shape 2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rot="5101749">
              <a:off x="6294738" y="457773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rot="5400000">
              <a:off x="44492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Shape 238"/>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Shape 239"/>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0" name="Shape 240"/>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Shape 241"/>
          <p:cNvSpPr txBox="1"/>
          <p:nvPr>
            <p:ph idx="10" type="dt"/>
          </p:nvPr>
        </p:nvSpPr>
        <p:spPr>
          <a:xfrm>
            <a:off x="10653104" y="6391838"/>
            <a:ext cx="992135"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Shape 24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Shape 24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2" name="Shape 32"/>
        <p:cNvGrpSpPr/>
        <p:nvPr/>
      </p:nvGrpSpPr>
      <p:grpSpPr>
        <a:xfrm>
          <a:off x="0" y="0"/>
          <a:ext cx="0" cy="0"/>
          <a:chOff x="0" y="0"/>
          <a:chExt cx="0" cy="0"/>
        </a:xfrm>
      </p:grpSpPr>
      <p:sp>
        <p:nvSpPr>
          <p:cNvPr id="33" name="Shape 3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Shape 34"/>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38" name="Shape 38"/>
        <p:cNvGrpSpPr/>
        <p:nvPr/>
      </p:nvGrpSpPr>
      <p:grpSpPr>
        <a:xfrm>
          <a:off x="0" y="0"/>
          <a:ext cx="0" cy="0"/>
          <a:chOff x="0" y="0"/>
          <a:chExt cx="0" cy="0"/>
        </a:xfrm>
      </p:grpSpPr>
      <p:grpSp>
        <p:nvGrpSpPr>
          <p:cNvPr id="39" name="Shape 39"/>
          <p:cNvGrpSpPr/>
          <p:nvPr/>
        </p:nvGrpSpPr>
        <p:grpSpPr>
          <a:xfrm>
            <a:off x="0" y="0"/>
            <a:ext cx="12192000" cy="6858000"/>
            <a:chOff x="0" y="0"/>
            <a:chExt cx="12192000" cy="6858000"/>
          </a:xfrm>
        </p:grpSpPr>
        <p:sp>
          <p:nvSpPr>
            <p:cNvPr id="40" name="Shape 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3787244"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Shape 48"/>
            <p:cNvSpPr/>
            <p:nvPr/>
          </p:nvSpPr>
          <p:spPr>
            <a:xfrm rot="-5677511">
              <a:off x="4698352"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Shape 50"/>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Shape 51"/>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Shape 5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Shape 5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Shape 5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6" name="Shape 56"/>
        <p:cNvGrpSpPr/>
        <p:nvPr/>
      </p:nvGrpSpPr>
      <p:grpSpPr>
        <a:xfrm>
          <a:off x="0" y="0"/>
          <a:ext cx="0" cy="0"/>
          <a:chOff x="0" y="0"/>
          <a:chExt cx="0" cy="0"/>
        </a:xfrm>
      </p:grpSpPr>
      <p:sp>
        <p:nvSpPr>
          <p:cNvPr id="57" name="Shape 57"/>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8" name="Shape 58"/>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Shape 59"/>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Shape 60"/>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Shape 6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63" name="Shape 63"/>
        <p:cNvGrpSpPr/>
        <p:nvPr/>
      </p:nvGrpSpPr>
      <p:grpSpPr>
        <a:xfrm>
          <a:off x="0" y="0"/>
          <a:ext cx="0" cy="0"/>
          <a:chOff x="0" y="0"/>
          <a:chExt cx="0" cy="0"/>
        </a:xfrm>
      </p:grpSpPr>
      <p:sp>
        <p:nvSpPr>
          <p:cNvPr id="64" name="Shape 64"/>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5" name="Shape 65"/>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Shape 66"/>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Shape 67"/>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Shape 68"/>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Shape 69"/>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Shape 70"/>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72" name="Shape 72"/>
        <p:cNvGrpSpPr/>
        <p:nvPr/>
      </p:nvGrpSpPr>
      <p:grpSpPr>
        <a:xfrm>
          <a:off x="0" y="0"/>
          <a:ext cx="0" cy="0"/>
          <a:chOff x="0" y="0"/>
          <a:chExt cx="0" cy="0"/>
        </a:xfrm>
      </p:grpSpPr>
      <p:sp>
        <p:nvSpPr>
          <p:cNvPr id="73" name="Shape 7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Shape 7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Shape 7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82" name="Shape 82"/>
        <p:cNvGrpSpPr/>
        <p:nvPr/>
      </p:nvGrpSpPr>
      <p:grpSpPr>
        <a:xfrm>
          <a:off x="0" y="0"/>
          <a:ext cx="0" cy="0"/>
          <a:chOff x="0" y="0"/>
          <a:chExt cx="0" cy="0"/>
        </a:xfrm>
      </p:grpSpPr>
      <p:grpSp>
        <p:nvGrpSpPr>
          <p:cNvPr id="83" name="Shape 83"/>
          <p:cNvGrpSpPr/>
          <p:nvPr/>
        </p:nvGrpSpPr>
        <p:grpSpPr>
          <a:xfrm>
            <a:off x="0" y="0"/>
            <a:ext cx="12192000" cy="6858000"/>
            <a:chOff x="0" y="0"/>
            <a:chExt cx="12192000" cy="6858000"/>
          </a:xfrm>
        </p:grpSpPr>
        <p:sp>
          <p:nvSpPr>
            <p:cNvPr id="84" name="Shape 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5677511">
              <a:off x="3140485"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5400000">
              <a:off x="2229377"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Shape 93"/>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Shape 94"/>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5" name="Shape 95"/>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Shape 96"/>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Shape 97"/>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Shape 9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Shape 9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101" name="Shape 101"/>
        <p:cNvGrpSpPr/>
        <p:nvPr/>
      </p:nvGrpSpPr>
      <p:grpSpPr>
        <a:xfrm>
          <a:off x="0" y="0"/>
          <a:ext cx="0" cy="0"/>
          <a:chOff x="0" y="0"/>
          <a:chExt cx="0" cy="0"/>
        </a:xfrm>
      </p:grpSpPr>
      <p:grpSp>
        <p:nvGrpSpPr>
          <p:cNvPr id="102" name="Shape 102"/>
          <p:cNvGrpSpPr/>
          <p:nvPr/>
        </p:nvGrpSpPr>
        <p:grpSpPr>
          <a:xfrm>
            <a:off x="0" y="0"/>
            <a:ext cx="12192000" cy="6858000"/>
            <a:chOff x="0" y="0"/>
            <a:chExt cx="12192000" cy="6858000"/>
          </a:xfrm>
        </p:grpSpPr>
        <p:sp>
          <p:nvSpPr>
            <p:cNvPr id="103" name="Shape 10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rot="-5677511">
              <a:off x="4203594"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32954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Shape 112"/>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Shape 113"/>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4" name="Shape 11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Shape 115"/>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Shape 11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Shape 1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12192000" cy="6858000"/>
            <a:chOff x="0" y="0"/>
            <a:chExt cx="12192000" cy="6858000"/>
          </a:xfrm>
        </p:grpSpPr>
        <p:sp>
          <p:nvSpPr>
            <p:cNvPr id="7" name="Shape 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89932">
              <a:off x="8490951" y="17975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459506" y="1866405"/>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Shape 15"/>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Shape 16"/>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Shape 17"/>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Shape 1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Shape 1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Shape 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48" name="Shape 248"/>
        <p:cNvGrpSpPr/>
        <p:nvPr/>
      </p:nvGrpSpPr>
      <p:grpSpPr>
        <a:xfrm>
          <a:off x="0" y="0"/>
          <a:ext cx="0" cy="0"/>
          <a:chOff x="0" y="0"/>
          <a:chExt cx="0" cy="0"/>
        </a:xfrm>
      </p:grpSpPr>
      <p:sp>
        <p:nvSpPr>
          <p:cNvPr id="249" name="Shape 249"/>
          <p:cNvSpPr txBox="1"/>
          <p:nvPr>
            <p:ph type="ctrTitle"/>
          </p:nvPr>
        </p:nvSpPr>
        <p:spPr>
          <a:xfrm>
            <a:off x="1768584" y="-112263"/>
            <a:ext cx="8825658" cy="267764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2"/>
              </a:buClr>
              <a:buSzPts val="5400"/>
              <a:buFont typeface="Century Gothic"/>
              <a:buNone/>
            </a:pPr>
            <a:r>
              <a:rPr b="0" i="0" lang="es-CO" sz="5400" u="none" cap="none" strike="noStrike">
                <a:solidFill>
                  <a:schemeClr val="lt2"/>
                </a:solidFill>
                <a:latin typeface="Century Gothic"/>
                <a:ea typeface="Century Gothic"/>
                <a:cs typeface="Century Gothic"/>
                <a:sym typeface="Century Gothic"/>
              </a:rPr>
              <a:t>Reactor de tanque agitado</a:t>
            </a:r>
            <a:endParaRPr b="0" i="0" sz="5400" u="none" cap="none" strike="noStrike">
              <a:solidFill>
                <a:schemeClr val="lt2"/>
              </a:solidFill>
              <a:latin typeface="Century Gothic"/>
              <a:ea typeface="Century Gothic"/>
              <a:cs typeface="Century Gothic"/>
              <a:sym typeface="Century Gothic"/>
            </a:endParaRPr>
          </a:p>
        </p:txBody>
      </p:sp>
      <p:sp>
        <p:nvSpPr>
          <p:cNvPr id="250" name="Shape 250"/>
          <p:cNvSpPr txBox="1"/>
          <p:nvPr>
            <p:ph idx="1" type="subTitle"/>
          </p:nvPr>
        </p:nvSpPr>
        <p:spPr>
          <a:xfrm>
            <a:off x="5459669" y="9363448"/>
            <a:ext cx="8825658" cy="861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t/>
            </a:r>
            <a:endParaRPr b="0" i="0" sz="1800" u="none" cap="none" strike="noStrike">
              <a:solidFill>
                <a:srgbClr val="EE52A4"/>
              </a:solidFill>
              <a:latin typeface="Century Gothic"/>
              <a:ea typeface="Century Gothic"/>
              <a:cs typeface="Century Gothic"/>
              <a:sym typeface="Century Gothic"/>
            </a:endParaRPr>
          </a:p>
        </p:txBody>
      </p:sp>
      <p:pic>
        <p:nvPicPr>
          <p:cNvPr descr="https://lh3.googleusercontent.com/MsT6k3p2AVRNJycvqX--6kF9iEmFXq3n4jptgZFuNw_PtfdyVuxW01rV79EF26tzFsIN3AmfL_H6vjJ1x1Ajd45EcW7KWKzCidAmHJEWdBxJwp7yz8txs_D4IeUecE_S3JktX58q" id="251" name="Shape 251"/>
          <p:cNvPicPr preferRelativeResize="0"/>
          <p:nvPr/>
        </p:nvPicPr>
        <p:blipFill rotWithShape="1">
          <a:blip r:embed="rId3">
            <a:alphaModFix/>
          </a:blip>
          <a:srcRect b="0" l="0" r="0" t="0"/>
          <a:stretch/>
        </p:blipFill>
        <p:spPr>
          <a:xfrm>
            <a:off x="4516560" y="3011665"/>
            <a:ext cx="2819400" cy="2952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3600"/>
              <a:buFont typeface="Century Gothic"/>
              <a:buNone/>
            </a:pPr>
            <a:r>
              <a:rPr b="0" i="0" lang="es-CO" sz="3600" u="none" cap="none" strike="noStrike">
                <a:solidFill>
                  <a:schemeClr val="lt2"/>
                </a:solidFill>
                <a:latin typeface="Century Gothic"/>
                <a:ea typeface="Century Gothic"/>
                <a:cs typeface="Century Gothic"/>
                <a:sym typeface="Century Gothic"/>
              </a:rPr>
              <a:t>Problemática </a:t>
            </a:r>
            <a:endParaRPr b="0" i="0" sz="3600" u="none" cap="none" strike="noStrike">
              <a:solidFill>
                <a:schemeClr val="lt2"/>
              </a:solidFill>
              <a:latin typeface="Century Gothic"/>
              <a:ea typeface="Century Gothic"/>
              <a:cs typeface="Century Gothic"/>
              <a:sym typeface="Century Gothic"/>
            </a:endParaRPr>
          </a:p>
        </p:txBody>
      </p:sp>
      <p:sp>
        <p:nvSpPr>
          <p:cNvPr id="257" name="Shape 25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SzPts val="1920"/>
              <a:buFont typeface="Noto Sans Symbols"/>
              <a:buNone/>
            </a:pPr>
            <a:r>
              <a:rPr lang="es-CO" sz="2400"/>
              <a:t>A</a:t>
            </a:r>
            <a:r>
              <a:rPr b="0" i="0" lang="es-CO" sz="2400" u="none" cap="none" strike="noStrike">
                <a:solidFill>
                  <a:srgbClr val="3F3F3F"/>
                </a:solidFill>
                <a:latin typeface="Century Gothic"/>
                <a:ea typeface="Century Gothic"/>
                <a:cs typeface="Century Gothic"/>
                <a:sym typeface="Century Gothic"/>
              </a:rPr>
              <a:t>l ser tan diferentes y complejas las reacciones al interior de cstr, resulta muy difícil realizar un control en las dinámicas de las variables usando solamente un controlador PID.</a:t>
            </a:r>
            <a:endParaRPr/>
          </a:p>
          <a:p>
            <a:pPr indent="0" lvl="0" marL="0" marR="0" rtl="0" algn="just">
              <a:spcBef>
                <a:spcPts val="1000"/>
              </a:spcBef>
              <a:spcAft>
                <a:spcPts val="0"/>
              </a:spcAft>
              <a:buClr>
                <a:schemeClr val="accent1"/>
              </a:buClr>
              <a:buSzPts val="1920"/>
              <a:buFont typeface="Noto Sans Symbols"/>
              <a:buNone/>
            </a:pPr>
            <a:r>
              <a:rPr b="0" i="0" lang="es-CO" sz="2400" u="none" cap="none" strike="noStrike">
                <a:solidFill>
                  <a:srgbClr val="3F3F3F"/>
                </a:solidFill>
                <a:latin typeface="Century Gothic"/>
                <a:ea typeface="Century Gothic"/>
                <a:cs typeface="Century Gothic"/>
                <a:sym typeface="Century Gothic"/>
              </a:rPr>
              <a:t>Para suplir la necesidad de manipulación y control en los reactores, </a:t>
            </a:r>
            <a:r>
              <a:rPr b="1" i="0" lang="es-CO" sz="2400" u="none" cap="none" strike="noStrike">
                <a:solidFill>
                  <a:srgbClr val="3F3F3F"/>
                </a:solidFill>
                <a:latin typeface="Century Gothic"/>
                <a:ea typeface="Century Gothic"/>
                <a:cs typeface="Century Gothic"/>
                <a:sym typeface="Century Gothic"/>
              </a:rPr>
              <a:t>proponemos realizar el diseño de un controlador robusto(avanzado) con herramientas de Inteligencia Artificia</a:t>
            </a:r>
            <a:r>
              <a:rPr b="0" i="0" lang="es-CO" sz="2400" u="none" cap="none" strike="noStrike">
                <a:solidFill>
                  <a:srgbClr val="3F3F3F"/>
                </a:solidFill>
                <a:latin typeface="Century Gothic"/>
                <a:ea typeface="Century Gothic"/>
                <a:cs typeface="Century Gothic"/>
                <a:sym typeface="Century Gothic"/>
              </a:rPr>
              <a:t>l.</a:t>
            </a:r>
            <a:endParaRPr b="0" i="0" sz="2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3600"/>
              <a:buFont typeface="Century Gothic"/>
              <a:buNone/>
            </a:pPr>
            <a:r>
              <a:rPr b="0" i="0" lang="es-CO" sz="3600" u="none" cap="none" strike="noStrike">
                <a:solidFill>
                  <a:schemeClr val="lt2"/>
                </a:solidFill>
                <a:latin typeface="Century Gothic"/>
                <a:ea typeface="Century Gothic"/>
                <a:cs typeface="Century Gothic"/>
                <a:sym typeface="Century Gothic"/>
              </a:rPr>
              <a:t>Objetivo</a:t>
            </a:r>
            <a:r>
              <a:rPr lang="es-CO"/>
              <a:t> General</a:t>
            </a:r>
            <a:endParaRPr b="0" i="0" sz="3600" u="none" cap="none" strike="noStrike">
              <a:solidFill>
                <a:schemeClr val="lt2"/>
              </a:solidFill>
              <a:latin typeface="Century Gothic"/>
              <a:ea typeface="Century Gothic"/>
              <a:cs typeface="Century Gothic"/>
              <a:sym typeface="Century Gothic"/>
            </a:endParaRPr>
          </a:p>
        </p:txBody>
      </p:sp>
      <p:sp>
        <p:nvSpPr>
          <p:cNvPr id="263" name="Shape 26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SzPts val="1920"/>
              <a:buFont typeface="Noto Sans Symbols"/>
              <a:buNone/>
            </a:pPr>
            <a:r>
              <a:rPr b="0" i="0" lang="es-CO" sz="2400" u="none" cap="none" strike="noStrike">
                <a:solidFill>
                  <a:srgbClr val="3F3F3F"/>
                </a:solidFill>
                <a:latin typeface="Century Gothic"/>
                <a:ea typeface="Century Gothic"/>
                <a:cs typeface="Century Gothic"/>
                <a:sym typeface="Century Gothic"/>
              </a:rPr>
              <a:t>Controlar la energía térmica producida por las reacciones químicas  que se dan al interior de un reactor de tanque agitado continuo (CSTR), el volumen dentro del tanque para que se de dicha reacción y la concentración de salida del producto de la reacción, evaluando el desempeño de diferentes técnicas de Inteligencia Artificial y escogiendo de forma desatendida la más conveniente según el caso.</a:t>
            </a:r>
            <a:endParaRPr b="0" i="0" sz="2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1464443" y="2462822"/>
            <a:ext cx="8825659" cy="399424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s-CO" sz="2000" u="none" cap="none" strike="noStrike">
                <a:solidFill>
                  <a:srgbClr val="3F3F3F"/>
                </a:solidFill>
                <a:latin typeface="Century Gothic"/>
                <a:ea typeface="Century Gothic"/>
                <a:cs typeface="Century Gothic"/>
                <a:sym typeface="Century Gothic"/>
              </a:rPr>
              <a:t>Diseñar un controlador por la técnica de Lógica Difusa para el control de la las variables de salida en el reactor CSTR, según el punto de operación.</a:t>
            </a:r>
            <a:endParaRPr/>
          </a:p>
          <a:p>
            <a:pPr indent="-342900" lvl="0" marL="342900" marR="0" rtl="0" algn="l">
              <a:spcBef>
                <a:spcPts val="1000"/>
              </a:spcBef>
              <a:spcAft>
                <a:spcPts val="0"/>
              </a:spcAft>
              <a:buClr>
                <a:schemeClr val="accent1"/>
              </a:buClr>
              <a:buSzPts val="1600"/>
              <a:buFont typeface="Noto Sans Symbols"/>
              <a:buChar char="▶"/>
            </a:pPr>
            <a:r>
              <a:rPr b="0" i="0" lang="es-CO" sz="2000" u="none" cap="none" strike="noStrike">
                <a:solidFill>
                  <a:srgbClr val="3F3F3F"/>
                </a:solidFill>
                <a:latin typeface="Century Gothic"/>
                <a:ea typeface="Century Gothic"/>
                <a:cs typeface="Century Gothic"/>
                <a:sym typeface="Century Gothic"/>
              </a:rPr>
              <a:t>Diseñar un controlador por la técnica de Redes Neuronales para el control de la las variables de salida en el reactor CSTR, según el punto de operación.</a:t>
            </a:r>
            <a:endParaRPr/>
          </a:p>
          <a:p>
            <a:pPr indent="-342900" lvl="0" marL="342900" marR="0" rtl="0" algn="l">
              <a:spcBef>
                <a:spcPts val="1000"/>
              </a:spcBef>
              <a:spcAft>
                <a:spcPts val="0"/>
              </a:spcAft>
              <a:buClr>
                <a:schemeClr val="accent1"/>
              </a:buClr>
              <a:buSzPts val="1600"/>
              <a:buFont typeface="Noto Sans Symbols"/>
              <a:buChar char="▶"/>
            </a:pPr>
            <a:r>
              <a:rPr b="0" i="0" lang="es-CO" sz="2000" u="none" cap="none" strike="noStrike">
                <a:solidFill>
                  <a:srgbClr val="3F3F3F"/>
                </a:solidFill>
                <a:latin typeface="Century Gothic"/>
                <a:ea typeface="Century Gothic"/>
                <a:cs typeface="Century Gothic"/>
                <a:sym typeface="Century Gothic"/>
              </a:rPr>
              <a:t>Evaluar y simular los controladores diseñados, para el CSTR, en el software MATLAB.</a:t>
            </a:r>
            <a:endParaRPr/>
          </a:p>
          <a:p>
            <a:pPr indent="-342900" lvl="0" marL="342900" marR="0" rtl="0" algn="l">
              <a:spcBef>
                <a:spcPts val="1000"/>
              </a:spcBef>
              <a:spcAft>
                <a:spcPts val="0"/>
              </a:spcAft>
              <a:buClr>
                <a:schemeClr val="accent1"/>
              </a:buClr>
              <a:buSzPts val="1600"/>
              <a:buFont typeface="Noto Sans Symbols"/>
              <a:buChar char="▶"/>
            </a:pPr>
            <a:r>
              <a:rPr b="0" i="0" lang="es-CO" sz="2000" u="none" cap="none" strike="noStrike">
                <a:solidFill>
                  <a:srgbClr val="3F3F3F"/>
                </a:solidFill>
                <a:latin typeface="Century Gothic"/>
                <a:ea typeface="Century Gothic"/>
                <a:cs typeface="Century Gothic"/>
                <a:sym typeface="Century Gothic"/>
              </a:rPr>
              <a:t>Diseñar una interfaz para los controladores.</a:t>
            </a:r>
            <a:endParaRPr/>
          </a:p>
          <a:p>
            <a:pPr indent="-342900" lvl="0" marL="342900" marR="0" rtl="0" algn="l">
              <a:spcBef>
                <a:spcPts val="1000"/>
              </a:spcBef>
              <a:spcAft>
                <a:spcPts val="0"/>
              </a:spcAft>
              <a:buClr>
                <a:schemeClr val="accent1"/>
              </a:buClr>
              <a:buSzPts val="1600"/>
              <a:buFont typeface="Noto Sans Symbols"/>
              <a:buChar char="▶"/>
            </a:pPr>
            <a:r>
              <a:rPr b="0" i="0" lang="es-CO" sz="2000" u="none" cap="none" strike="noStrike">
                <a:solidFill>
                  <a:srgbClr val="3F3F3F"/>
                </a:solidFill>
                <a:latin typeface="Century Gothic"/>
                <a:ea typeface="Century Gothic"/>
                <a:cs typeface="Century Gothic"/>
                <a:sym typeface="Century Gothic"/>
              </a:rPr>
              <a:t>Diseñar un controlador por la técnica de Multi Agente para determinar qué controlador aplicar.</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rgbClr val="3F3F3F"/>
              </a:solidFill>
              <a:latin typeface="Century Gothic"/>
              <a:ea typeface="Century Gothic"/>
              <a:cs typeface="Century Gothic"/>
              <a:sym typeface="Century Gothic"/>
            </a:endParaRPr>
          </a:p>
        </p:txBody>
      </p:sp>
      <p:sp>
        <p:nvSpPr>
          <p:cNvPr id="269" name="Shape 269"/>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3600"/>
              <a:buFont typeface="Century Gothic"/>
              <a:buNone/>
            </a:pPr>
            <a:r>
              <a:rPr b="0" i="0" lang="es-CO" sz="3600" u="none" cap="none" strike="noStrike">
                <a:solidFill>
                  <a:schemeClr val="lt2"/>
                </a:solidFill>
                <a:latin typeface="Century Gothic"/>
                <a:ea typeface="Century Gothic"/>
                <a:cs typeface="Century Gothic"/>
                <a:sym typeface="Century Gothic"/>
              </a:rPr>
              <a:t>Objetivo</a:t>
            </a:r>
            <a:r>
              <a:rPr lang="es-CO"/>
              <a:t>s Especificos</a:t>
            </a:r>
            <a:endParaRPr b="0" i="0" sz="3600" u="none" cap="none" strike="noStrike">
              <a:solidFill>
                <a:schemeClr val="lt2"/>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3600"/>
              <a:buFont typeface="Century Gothic"/>
              <a:buNone/>
            </a:pPr>
            <a:r>
              <a:rPr b="0" i="0" lang="es-CO" sz="3600" u="none" cap="none" strike="noStrike">
                <a:solidFill>
                  <a:schemeClr val="lt2"/>
                </a:solidFill>
                <a:latin typeface="Century Gothic"/>
                <a:ea typeface="Century Gothic"/>
                <a:cs typeface="Century Gothic"/>
                <a:sym typeface="Century Gothic"/>
              </a:rPr>
              <a:t>Modelo</a:t>
            </a:r>
            <a:endParaRPr b="0" i="0" sz="3600" u="none" cap="none" strike="noStrike">
              <a:solidFill>
                <a:schemeClr val="lt2"/>
              </a:solidFill>
              <a:latin typeface="Century Gothic"/>
              <a:ea typeface="Century Gothic"/>
              <a:cs typeface="Century Gothic"/>
              <a:sym typeface="Century Gothic"/>
            </a:endParaRPr>
          </a:p>
        </p:txBody>
      </p:sp>
      <p:sp>
        <p:nvSpPr>
          <p:cNvPr id="275" name="Shape 27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920"/>
              <a:buFont typeface="Noto Sans Symbols"/>
              <a:buChar char="▶"/>
            </a:pPr>
            <a:r>
              <a:rPr b="0" i="0" lang="es-CO" sz="2400" u="none" cap="none" strike="noStrike">
                <a:solidFill>
                  <a:srgbClr val="3F3F3F"/>
                </a:solidFill>
                <a:latin typeface="Century Gothic"/>
                <a:ea typeface="Century Gothic"/>
                <a:cs typeface="Century Gothic"/>
                <a:sym typeface="Century Gothic"/>
              </a:rPr>
              <a:t>El modelo para el control del reactor orientado a la fuzzificación consiste en estimar la salida (concentración,volumen,temperatura) a través de un observador fuzzy el cual analiza sus entradas (caudal de entrada,caudal de la chaqueta) para evitar que los valores de estas esten en el rango aceptable para una buena reacción.</a:t>
            </a:r>
            <a:endParaRPr b="0" i="0" sz="2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3600"/>
              <a:buFont typeface="Century Gothic"/>
              <a:buNone/>
            </a:pPr>
            <a:r>
              <a:rPr lang="es-CO"/>
              <a:t>Modelo</a:t>
            </a:r>
            <a:endParaRPr b="0" i="0" sz="3600" u="none" cap="none" strike="noStrike">
              <a:solidFill>
                <a:schemeClr val="lt2"/>
              </a:solidFill>
              <a:latin typeface="Century Gothic"/>
              <a:ea typeface="Century Gothic"/>
              <a:cs typeface="Century Gothic"/>
              <a:sym typeface="Century Gothic"/>
            </a:endParaRPr>
          </a:p>
        </p:txBody>
      </p:sp>
      <p:pic>
        <p:nvPicPr>
          <p:cNvPr descr="https://lh5.googleusercontent.com/6YBSMlW2j1iLHT3X8KhnlPVyOpRAiVmSDXTeecGktigCqNZ3zjqTvKGhjNlmYJ4DXs1COgepb4zh7HR0JTnzbjk-d0bRqcEWFERDCs7c-zOvvrdDA1MikonMCz9fZGjomQiSAHjt" id="281" name="Shape 281"/>
          <p:cNvPicPr preferRelativeResize="0"/>
          <p:nvPr/>
        </p:nvPicPr>
        <p:blipFill>
          <a:blip r:embed="rId3">
            <a:alphaModFix/>
          </a:blip>
          <a:stretch>
            <a:fillRect/>
          </a:stretch>
        </p:blipFill>
        <p:spPr>
          <a:xfrm>
            <a:off x="2431662" y="2280650"/>
            <a:ext cx="6635100" cy="4327875"/>
          </a:xfrm>
          <a:prstGeom prst="rect">
            <a:avLst/>
          </a:prstGeom>
          <a:noFill/>
          <a:ln>
            <a:noFill/>
          </a:ln>
        </p:spPr>
      </p:pic>
      <p:sp>
        <p:nvSpPr>
          <p:cNvPr id="282" name="Shape 282"/>
          <p:cNvSpPr txBox="1"/>
          <p:nvPr>
            <p:ph idx="1" type="body"/>
          </p:nvPr>
        </p:nvSpPr>
        <p:spPr>
          <a:xfrm>
            <a:off x="80300" y="6028100"/>
            <a:ext cx="7933200" cy="655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s-CO"/>
              <a:t>Diagrama de simulink de un Tanque CSTR (2 entradas -3 salidas)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CO"/>
              <a:t>Técnica</a:t>
            </a:r>
            <a:r>
              <a:rPr lang="es-CO"/>
              <a:t> de </a:t>
            </a:r>
            <a:r>
              <a:rPr lang="es-CO"/>
              <a:t>Lógica</a:t>
            </a:r>
            <a:r>
              <a:rPr lang="es-CO"/>
              <a:t> </a:t>
            </a:r>
            <a:r>
              <a:rPr lang="es-CO"/>
              <a:t>Difusa 1/2</a:t>
            </a:r>
            <a:endParaRPr/>
          </a:p>
        </p:txBody>
      </p:sp>
      <p:sp>
        <p:nvSpPr>
          <p:cNvPr id="288" name="Shape 288"/>
          <p:cNvSpPr txBox="1"/>
          <p:nvPr>
            <p:ph idx="1" type="body"/>
          </p:nvPr>
        </p:nvSpPr>
        <p:spPr>
          <a:xfrm>
            <a:off x="959550" y="5969700"/>
            <a:ext cx="9993000" cy="6558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s-CO"/>
              <a:t>Diagrama de la </a:t>
            </a:r>
            <a:r>
              <a:rPr lang="es-CO"/>
              <a:t>aplicación</a:t>
            </a:r>
            <a:r>
              <a:rPr lang="es-CO"/>
              <a:t> de la </a:t>
            </a:r>
            <a:r>
              <a:rPr lang="es-CO"/>
              <a:t>Técnica</a:t>
            </a:r>
            <a:r>
              <a:rPr lang="es-CO"/>
              <a:t> de </a:t>
            </a:r>
            <a:r>
              <a:rPr lang="es-CO"/>
              <a:t>Lógica</a:t>
            </a:r>
            <a:r>
              <a:rPr lang="es-CO"/>
              <a:t> Difusa al Modelo del tanque CSTR.</a:t>
            </a:r>
            <a:endParaRPr/>
          </a:p>
        </p:txBody>
      </p:sp>
      <p:pic>
        <p:nvPicPr>
          <p:cNvPr id="289" name="Shape 289"/>
          <p:cNvPicPr preferRelativeResize="0"/>
          <p:nvPr/>
        </p:nvPicPr>
        <p:blipFill>
          <a:blip r:embed="rId3">
            <a:alphaModFix/>
          </a:blip>
          <a:stretch>
            <a:fillRect/>
          </a:stretch>
        </p:blipFill>
        <p:spPr>
          <a:xfrm>
            <a:off x="339675" y="2761463"/>
            <a:ext cx="2691175" cy="2264375"/>
          </a:xfrm>
          <a:prstGeom prst="rect">
            <a:avLst/>
          </a:prstGeom>
          <a:noFill/>
          <a:ln cap="flat" cmpd="sng" w="38100">
            <a:solidFill>
              <a:srgbClr val="000000"/>
            </a:solidFill>
            <a:prstDash val="solid"/>
            <a:miter lim="8000"/>
            <a:headEnd len="sm" w="sm" type="none"/>
            <a:tailEnd len="sm" w="sm" type="none"/>
          </a:ln>
        </p:spPr>
      </p:pic>
      <p:pic>
        <p:nvPicPr>
          <p:cNvPr id="290" name="Shape 290"/>
          <p:cNvPicPr preferRelativeResize="0"/>
          <p:nvPr/>
        </p:nvPicPr>
        <p:blipFill>
          <a:blip r:embed="rId4">
            <a:alphaModFix/>
          </a:blip>
          <a:stretch>
            <a:fillRect/>
          </a:stretch>
        </p:blipFill>
        <p:spPr>
          <a:xfrm>
            <a:off x="3306750" y="1887400"/>
            <a:ext cx="2743200" cy="1600200"/>
          </a:xfrm>
          <a:prstGeom prst="rect">
            <a:avLst/>
          </a:prstGeom>
          <a:noFill/>
          <a:ln cap="flat" cmpd="sng" w="38100">
            <a:solidFill>
              <a:srgbClr val="000000"/>
            </a:solidFill>
            <a:prstDash val="solid"/>
            <a:miter lim="8000"/>
            <a:headEnd len="sm" w="sm" type="none"/>
            <a:tailEnd len="sm" w="sm" type="none"/>
          </a:ln>
        </p:spPr>
      </p:pic>
      <p:pic>
        <p:nvPicPr>
          <p:cNvPr id="291" name="Shape 291"/>
          <p:cNvPicPr preferRelativeResize="0"/>
          <p:nvPr/>
        </p:nvPicPr>
        <p:blipFill>
          <a:blip r:embed="rId5">
            <a:alphaModFix/>
          </a:blip>
          <a:stretch>
            <a:fillRect/>
          </a:stretch>
        </p:blipFill>
        <p:spPr>
          <a:xfrm>
            <a:off x="3263875" y="4246500"/>
            <a:ext cx="2828925" cy="1647825"/>
          </a:xfrm>
          <a:prstGeom prst="rect">
            <a:avLst/>
          </a:prstGeom>
          <a:noFill/>
          <a:ln cap="flat" cmpd="sng" w="38100">
            <a:solidFill>
              <a:srgbClr val="000000"/>
            </a:solidFill>
            <a:prstDash val="solid"/>
            <a:miter lim="8000"/>
            <a:headEnd len="sm" w="sm" type="none"/>
            <a:tailEnd len="sm" w="sm" type="none"/>
          </a:ln>
        </p:spPr>
      </p:pic>
      <p:pic>
        <p:nvPicPr>
          <p:cNvPr id="292" name="Shape 292"/>
          <p:cNvPicPr preferRelativeResize="0"/>
          <p:nvPr/>
        </p:nvPicPr>
        <p:blipFill>
          <a:blip r:embed="rId6">
            <a:alphaModFix/>
          </a:blip>
          <a:stretch>
            <a:fillRect/>
          </a:stretch>
        </p:blipFill>
        <p:spPr>
          <a:xfrm>
            <a:off x="6325829" y="2999075"/>
            <a:ext cx="1970746" cy="2014867"/>
          </a:xfrm>
          <a:prstGeom prst="rect">
            <a:avLst/>
          </a:prstGeom>
          <a:noFill/>
          <a:ln>
            <a:noFill/>
          </a:ln>
        </p:spPr>
      </p:pic>
      <p:pic>
        <p:nvPicPr>
          <p:cNvPr id="293" name="Shape 293"/>
          <p:cNvPicPr preferRelativeResize="0"/>
          <p:nvPr/>
        </p:nvPicPr>
        <p:blipFill>
          <a:blip r:embed="rId7">
            <a:alphaModFix/>
          </a:blip>
          <a:stretch>
            <a:fillRect/>
          </a:stretch>
        </p:blipFill>
        <p:spPr>
          <a:xfrm>
            <a:off x="8854325" y="2559299"/>
            <a:ext cx="3119450" cy="2644925"/>
          </a:xfrm>
          <a:prstGeom prst="rect">
            <a:avLst/>
          </a:prstGeom>
          <a:noFill/>
          <a:ln>
            <a:noFill/>
          </a:ln>
        </p:spPr>
      </p:pic>
      <p:cxnSp>
        <p:nvCxnSpPr>
          <p:cNvPr id="294" name="Shape 294"/>
          <p:cNvCxnSpPr/>
          <p:nvPr/>
        </p:nvCxnSpPr>
        <p:spPr>
          <a:xfrm flipH="1" rot="10800000">
            <a:off x="2373925" y="2317425"/>
            <a:ext cx="778800" cy="251100"/>
          </a:xfrm>
          <a:prstGeom prst="straightConnector1">
            <a:avLst/>
          </a:prstGeom>
          <a:noFill/>
          <a:ln cap="flat" cmpd="sng" w="9525">
            <a:solidFill>
              <a:schemeClr val="dk2"/>
            </a:solidFill>
            <a:prstDash val="solid"/>
            <a:round/>
            <a:headEnd len="med" w="med" type="none"/>
            <a:tailEnd len="med" w="med" type="triangle"/>
          </a:ln>
        </p:spPr>
      </p:cxnSp>
      <p:cxnSp>
        <p:nvCxnSpPr>
          <p:cNvPr id="295" name="Shape 295"/>
          <p:cNvCxnSpPr/>
          <p:nvPr/>
        </p:nvCxnSpPr>
        <p:spPr>
          <a:xfrm>
            <a:off x="2461850" y="5218775"/>
            <a:ext cx="515100" cy="351600"/>
          </a:xfrm>
          <a:prstGeom prst="straightConnector1">
            <a:avLst/>
          </a:prstGeom>
          <a:noFill/>
          <a:ln cap="flat" cmpd="sng" w="9525">
            <a:solidFill>
              <a:schemeClr val="dk2"/>
            </a:solidFill>
            <a:prstDash val="solid"/>
            <a:round/>
            <a:headEnd len="med" w="med" type="none"/>
            <a:tailEnd len="med" w="med" type="triangle"/>
          </a:ln>
        </p:spPr>
      </p:cxnSp>
      <p:cxnSp>
        <p:nvCxnSpPr>
          <p:cNvPr id="296" name="Shape 296"/>
          <p:cNvCxnSpPr/>
          <p:nvPr/>
        </p:nvCxnSpPr>
        <p:spPr>
          <a:xfrm flipH="1">
            <a:off x="4669200" y="3604400"/>
            <a:ext cx="18300" cy="525300"/>
          </a:xfrm>
          <a:prstGeom prst="straightConnector1">
            <a:avLst/>
          </a:prstGeom>
          <a:noFill/>
          <a:ln cap="flat" cmpd="sng" w="9525">
            <a:solidFill>
              <a:schemeClr val="dk2"/>
            </a:solidFill>
            <a:prstDash val="solid"/>
            <a:round/>
            <a:headEnd len="med" w="med" type="none"/>
            <a:tailEnd len="med" w="med" type="triangle"/>
          </a:ln>
        </p:spPr>
      </p:cxnSp>
      <p:cxnSp>
        <p:nvCxnSpPr>
          <p:cNvPr id="297" name="Shape 297"/>
          <p:cNvCxnSpPr/>
          <p:nvPr/>
        </p:nvCxnSpPr>
        <p:spPr>
          <a:xfrm flipH="1" rot="10800000">
            <a:off x="5627075" y="3864650"/>
            <a:ext cx="665700" cy="4800"/>
          </a:xfrm>
          <a:prstGeom prst="straightConnector1">
            <a:avLst/>
          </a:prstGeom>
          <a:noFill/>
          <a:ln cap="flat" cmpd="sng" w="9525">
            <a:solidFill>
              <a:schemeClr val="dk2"/>
            </a:solidFill>
            <a:prstDash val="solid"/>
            <a:round/>
            <a:headEnd len="med" w="med" type="none"/>
            <a:tailEnd len="med" w="med" type="triangle"/>
          </a:ln>
        </p:spPr>
      </p:cxnSp>
      <p:cxnSp>
        <p:nvCxnSpPr>
          <p:cNvPr id="298" name="Shape 298"/>
          <p:cNvCxnSpPr/>
          <p:nvPr/>
        </p:nvCxnSpPr>
        <p:spPr>
          <a:xfrm flipH="1" rot="10800000">
            <a:off x="8372775" y="3924308"/>
            <a:ext cx="3702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101154" y="1063493"/>
            <a:ext cx="8761500" cy="7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CO"/>
              <a:t>Técnica de Lógica Difusa 2/2</a:t>
            </a:r>
            <a:endParaRPr/>
          </a:p>
        </p:txBody>
      </p:sp>
      <p:sp>
        <p:nvSpPr>
          <p:cNvPr id="304" name="Shape 304"/>
          <p:cNvSpPr txBox="1"/>
          <p:nvPr>
            <p:ph idx="1" type="body"/>
          </p:nvPr>
        </p:nvSpPr>
        <p:spPr>
          <a:xfrm>
            <a:off x="959550" y="5969700"/>
            <a:ext cx="9993000" cy="655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s-CO"/>
              <a:t>Superficies</a:t>
            </a:r>
            <a:r>
              <a:rPr lang="es-CO"/>
              <a:t> de la aplicación de la Técnica de Lógica Difusa al Modelo del tanque CSTR.</a:t>
            </a:r>
            <a:endParaRPr/>
          </a:p>
        </p:txBody>
      </p:sp>
      <p:cxnSp>
        <p:nvCxnSpPr>
          <p:cNvPr id="305" name="Shape 305"/>
          <p:cNvCxnSpPr/>
          <p:nvPr/>
        </p:nvCxnSpPr>
        <p:spPr>
          <a:xfrm flipH="1">
            <a:off x="10330400" y="2730325"/>
            <a:ext cx="18300" cy="525300"/>
          </a:xfrm>
          <a:prstGeom prst="straightConnector1">
            <a:avLst/>
          </a:prstGeom>
          <a:noFill/>
          <a:ln cap="flat" cmpd="sng" w="9525">
            <a:solidFill>
              <a:schemeClr val="dk2"/>
            </a:solidFill>
            <a:prstDash val="solid"/>
            <a:round/>
            <a:headEnd len="med" w="med" type="none"/>
            <a:tailEnd len="med" w="med" type="triangle"/>
          </a:ln>
        </p:spPr>
      </p:cxnSp>
      <p:cxnSp>
        <p:nvCxnSpPr>
          <p:cNvPr id="306" name="Shape 306"/>
          <p:cNvCxnSpPr/>
          <p:nvPr/>
        </p:nvCxnSpPr>
        <p:spPr>
          <a:xfrm flipH="1" rot="10800000">
            <a:off x="8491300" y="3165425"/>
            <a:ext cx="665700" cy="4800"/>
          </a:xfrm>
          <a:prstGeom prst="straightConnector1">
            <a:avLst/>
          </a:prstGeom>
          <a:noFill/>
          <a:ln cap="flat" cmpd="sng" w="9525">
            <a:solidFill>
              <a:schemeClr val="dk2"/>
            </a:solidFill>
            <a:prstDash val="solid"/>
            <a:round/>
            <a:headEnd len="med" w="med" type="none"/>
            <a:tailEnd len="med" w="med" type="triangle"/>
          </a:ln>
        </p:spPr>
      </p:cxnSp>
      <p:pic>
        <p:nvPicPr>
          <p:cNvPr id="307" name="Shape 307"/>
          <p:cNvPicPr preferRelativeResize="0"/>
          <p:nvPr/>
        </p:nvPicPr>
        <p:blipFill>
          <a:blip r:embed="rId3">
            <a:alphaModFix/>
          </a:blip>
          <a:stretch>
            <a:fillRect/>
          </a:stretch>
        </p:blipFill>
        <p:spPr>
          <a:xfrm>
            <a:off x="609600" y="1770600"/>
            <a:ext cx="2173949" cy="1827975"/>
          </a:xfrm>
          <a:prstGeom prst="rect">
            <a:avLst/>
          </a:prstGeom>
          <a:noFill/>
          <a:ln>
            <a:noFill/>
          </a:ln>
        </p:spPr>
      </p:pic>
      <p:pic>
        <p:nvPicPr>
          <p:cNvPr id="308" name="Shape 308"/>
          <p:cNvPicPr preferRelativeResize="0"/>
          <p:nvPr/>
        </p:nvPicPr>
        <p:blipFill>
          <a:blip r:embed="rId4">
            <a:alphaModFix/>
          </a:blip>
          <a:stretch>
            <a:fillRect/>
          </a:stretch>
        </p:blipFill>
        <p:spPr>
          <a:xfrm>
            <a:off x="1680125" y="3721802"/>
            <a:ext cx="2468669" cy="1827975"/>
          </a:xfrm>
          <a:prstGeom prst="rect">
            <a:avLst/>
          </a:prstGeom>
          <a:noFill/>
          <a:ln>
            <a:noFill/>
          </a:ln>
        </p:spPr>
      </p:pic>
      <p:pic>
        <p:nvPicPr>
          <p:cNvPr id="309" name="Shape 309"/>
          <p:cNvPicPr preferRelativeResize="0"/>
          <p:nvPr/>
        </p:nvPicPr>
        <p:blipFill>
          <a:blip r:embed="rId5">
            <a:alphaModFix/>
          </a:blip>
          <a:stretch>
            <a:fillRect/>
          </a:stretch>
        </p:blipFill>
        <p:spPr>
          <a:xfrm>
            <a:off x="4247562" y="4501330"/>
            <a:ext cx="2468676" cy="1707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s-CO"/>
              <a:t>Referencias</a:t>
            </a:r>
            <a:endParaRPr/>
          </a:p>
        </p:txBody>
      </p:sp>
      <p:sp>
        <p:nvSpPr>
          <p:cNvPr id="315" name="Shape 315"/>
          <p:cNvSpPr txBox="1"/>
          <p:nvPr>
            <p:ph idx="1" type="body"/>
          </p:nvPr>
        </p:nvSpPr>
        <p:spPr>
          <a:xfrm>
            <a:off x="1154954" y="2603500"/>
            <a:ext cx="88257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Arial"/>
              <a:buChar char="●"/>
            </a:pPr>
            <a:r>
              <a:rPr lang="es-CO">
                <a:solidFill>
                  <a:srgbClr val="333333"/>
                </a:solidFill>
                <a:latin typeface="Arial"/>
                <a:ea typeface="Arial"/>
                <a:cs typeface="Arial"/>
                <a:sym typeface="Arial"/>
              </a:rPr>
              <a:t>Control and Monitoring of Chemical Batch Reactors. ISBN 978-0-85729-195-0</a:t>
            </a:r>
            <a:endParaRPr>
              <a:solidFill>
                <a:srgbClr val="333333"/>
              </a:solidFill>
              <a:latin typeface="Arial"/>
              <a:ea typeface="Arial"/>
              <a:cs typeface="Arial"/>
              <a:sym typeface="Arial"/>
            </a:endParaRPr>
          </a:p>
          <a:p>
            <a:pPr indent="0" lvl="0" marL="0" rtl="0" algn="just">
              <a:spcBef>
                <a:spcPts val="0"/>
              </a:spcBef>
              <a:spcAft>
                <a:spcPts val="0"/>
              </a:spcAft>
              <a:buNone/>
            </a:pPr>
            <a:r>
              <a:rPr b="1" lang="es-CO">
                <a:solidFill>
                  <a:srgbClr val="333333"/>
                </a:solidFill>
                <a:highlight>
                  <a:srgbClr val="FFFFFF"/>
                </a:highlight>
                <a:latin typeface="Arial"/>
                <a:ea typeface="Arial"/>
                <a:cs typeface="Arial"/>
                <a:sym typeface="Arial"/>
              </a:rPr>
              <a:t>Caccavale</a:t>
            </a:r>
            <a:r>
              <a:rPr lang="es-CO">
                <a:solidFill>
                  <a:srgbClr val="333333"/>
                </a:solidFill>
                <a:highlight>
                  <a:srgbClr val="FFFFFF"/>
                </a:highlight>
                <a:latin typeface="Arial"/>
                <a:ea typeface="Arial"/>
                <a:cs typeface="Arial"/>
                <a:sym typeface="Arial"/>
              </a:rPr>
              <a:t>, F., </a:t>
            </a:r>
            <a:r>
              <a:rPr b="1" lang="es-CO">
                <a:solidFill>
                  <a:srgbClr val="333333"/>
                </a:solidFill>
                <a:highlight>
                  <a:srgbClr val="FFFFFF"/>
                </a:highlight>
                <a:latin typeface="Arial"/>
                <a:ea typeface="Arial"/>
                <a:cs typeface="Arial"/>
                <a:sym typeface="Arial"/>
              </a:rPr>
              <a:t>Iamarino</a:t>
            </a:r>
            <a:r>
              <a:rPr lang="es-CO">
                <a:solidFill>
                  <a:srgbClr val="333333"/>
                </a:solidFill>
                <a:highlight>
                  <a:srgbClr val="FFFFFF"/>
                </a:highlight>
                <a:latin typeface="Arial"/>
                <a:ea typeface="Arial"/>
                <a:cs typeface="Arial"/>
                <a:sym typeface="Arial"/>
              </a:rPr>
              <a:t>, M., </a:t>
            </a:r>
            <a:r>
              <a:rPr b="1" lang="es-CO">
                <a:solidFill>
                  <a:srgbClr val="333333"/>
                </a:solidFill>
                <a:highlight>
                  <a:srgbClr val="FFFFFF"/>
                </a:highlight>
                <a:latin typeface="Arial"/>
                <a:ea typeface="Arial"/>
                <a:cs typeface="Arial"/>
                <a:sym typeface="Arial"/>
              </a:rPr>
              <a:t>Pierri</a:t>
            </a:r>
            <a:r>
              <a:rPr lang="es-CO">
                <a:solidFill>
                  <a:srgbClr val="333333"/>
                </a:solidFill>
                <a:highlight>
                  <a:srgbClr val="FFFFFF"/>
                </a:highlight>
                <a:latin typeface="Arial"/>
                <a:ea typeface="Arial"/>
                <a:cs typeface="Arial"/>
                <a:sym typeface="Arial"/>
              </a:rPr>
              <a:t>, F., </a:t>
            </a:r>
            <a:r>
              <a:rPr b="1" lang="es-CO">
                <a:solidFill>
                  <a:srgbClr val="333333"/>
                </a:solidFill>
                <a:highlight>
                  <a:srgbClr val="FFFFFF"/>
                </a:highlight>
                <a:latin typeface="Arial"/>
                <a:ea typeface="Arial"/>
                <a:cs typeface="Arial"/>
                <a:sym typeface="Arial"/>
              </a:rPr>
              <a:t>Tufano</a:t>
            </a:r>
            <a:r>
              <a:rPr lang="es-CO">
                <a:solidFill>
                  <a:srgbClr val="333333"/>
                </a:solidFill>
                <a:highlight>
                  <a:srgbClr val="FFFFFF"/>
                </a:highlight>
                <a:latin typeface="Arial"/>
                <a:ea typeface="Arial"/>
                <a:cs typeface="Arial"/>
                <a:sym typeface="Arial"/>
              </a:rPr>
              <a:t>, V. 2011.</a:t>
            </a:r>
            <a:endParaRPr>
              <a:solidFill>
                <a:srgbClr val="333333"/>
              </a:solidFill>
              <a:latin typeface="Arial"/>
              <a:ea typeface="Arial"/>
              <a:cs typeface="Arial"/>
              <a:sym typeface="Arial"/>
            </a:endParaRPr>
          </a:p>
          <a:p>
            <a:pPr indent="0" lvl="0" marL="0" rtl="0" algn="just">
              <a:spcBef>
                <a:spcPts val="0"/>
              </a:spcBef>
              <a:spcAft>
                <a:spcPts val="0"/>
              </a:spcAft>
              <a:buNone/>
            </a:pPr>
            <a:r>
              <a:t/>
            </a:r>
            <a:endParaRPr>
              <a:solidFill>
                <a:srgbClr val="333333"/>
              </a:solidFill>
              <a:latin typeface="Arial"/>
              <a:ea typeface="Arial"/>
              <a:cs typeface="Arial"/>
              <a:sym typeface="Arial"/>
            </a:endParaRPr>
          </a:p>
          <a:p>
            <a:pPr indent="0" lvl="0" marL="0" rtl="0" algn="just">
              <a:spcBef>
                <a:spcPts val="0"/>
              </a:spcBef>
              <a:spcAft>
                <a:spcPts val="0"/>
              </a:spcAft>
              <a:buNone/>
            </a:pPr>
            <a:r>
              <a:t/>
            </a:r>
            <a:endParaRPr>
              <a:solidFill>
                <a:srgbClr val="33333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a de reuniones Ion">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