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525" r:id="rId3"/>
    <p:sldId id="523" r:id="rId4"/>
    <p:sldId id="522" r:id="rId5"/>
    <p:sldId id="457" r:id="rId6"/>
    <p:sldId id="526" r:id="rId7"/>
    <p:sldId id="527" r:id="rId8"/>
    <p:sldId id="528" r:id="rId9"/>
    <p:sldId id="524" r:id="rId10"/>
    <p:sldId id="488" r:id="rId11"/>
    <p:sldId id="4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1"/>
    <p:restoredTop sz="96327"/>
  </p:normalViewPr>
  <p:slideViewPr>
    <p:cSldViewPr snapToGrid="0" snapToObjects="1" showGuides="1">
      <p:cViewPr>
        <p:scale>
          <a:sx n="108" d="100"/>
          <a:sy n="108" d="100"/>
        </p:scale>
        <p:origin x="5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39FF7-FCBD-C847-B0BE-B00E0CA4FF77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34EC1-2F61-F04B-8C97-51572B9EB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70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BE3E-B7EF-7B43-A017-F36A88286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220D6-F544-2C4C-81F2-9411B7C54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7D018-BA10-AA4E-89D7-219C37F6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AC8-B72D-3B46-BD27-87A9F10671B7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FF51-C230-EA4E-BF6D-1D393DAC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45CBA-608C-3340-A6C3-DC8E4E75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5A8A-2AF4-F846-86B3-2BACBCA0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5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A5FC-5CC9-B049-A0EA-2F9AD1C4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93ED0-7EBA-4F49-BD58-FD7A336F8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485CD-7C6C-5544-BF75-ED449119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AC8-B72D-3B46-BD27-87A9F10671B7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9A12-2F76-5443-9A38-D5A7BE06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D6F5-7E8A-6D47-AE9E-470649EE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5A8A-2AF4-F846-86B3-2BACBCA0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1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9854B-D526-D242-9453-3BF009BD9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245B8-9D7A-7B4F-86CB-7458E8793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A836-46D1-0741-A6F0-1290C91F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AC8-B72D-3B46-BD27-87A9F10671B7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BA49E-A712-8442-A722-03B8C9AB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22C35-DB7B-EB4F-87A8-04DF640C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5A8A-2AF4-F846-86B3-2BACBCA0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78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8521-118D-3D43-811C-61630749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F055-4206-354F-9F40-3C795C40A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AD1C1-6B11-F545-92F2-CF243C54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AC8-B72D-3B46-BD27-87A9F10671B7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A4A89-7369-2241-969F-14F46419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A3D5-9304-214A-834A-B140B53A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5A8A-2AF4-F846-86B3-2BACBCA0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5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0944-005C-A24E-9FB2-7C99AD26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D84D1-0D16-C843-8DAF-5D6C6985D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BB3A-ABF0-9347-9977-BE5394DA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AC8-B72D-3B46-BD27-87A9F10671B7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477C-FD1A-B24D-A41F-DD92DAD8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FD7C5-E9EC-174C-8006-F0062D6C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5A8A-2AF4-F846-86B3-2BACBCA0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9D5F-F341-9941-9D48-E29345BB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C523B-B890-634A-A577-4859B2C22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4E015-3148-AF45-8FB0-20ABD6A12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D54C8-31EC-4445-A52C-F60F4B1D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AC8-B72D-3B46-BD27-87A9F10671B7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F18A7-8EA7-6D41-B1BF-5F0CA885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90512-B302-264A-8E7C-08DB77D2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5A8A-2AF4-F846-86B3-2BACBCA0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6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C65A-B853-7B41-B3E6-857AD5C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A18C1-C177-7042-AB30-EC3ED0937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19016-938C-344D-AE1B-D4E444C9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9BB3E-1182-9D46-A3D1-C4DF49FFF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E0E7B-D99A-234A-8750-142B67ACD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DBF70-9150-BC48-AA51-B5D6422A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AC8-B72D-3B46-BD27-87A9F10671B7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A0B03-0DFF-A64E-9B41-D0FA0A8C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56BA4-385F-DF40-B36F-252B27F0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5A8A-2AF4-F846-86B3-2BACBCA0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4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58ED-C9D1-204D-AF46-07A0056A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FFE61-28B6-694D-84A1-35DB2314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AC8-B72D-3B46-BD27-87A9F10671B7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25102-8AFD-CB4E-929A-B9802B9E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6D9A5-80D1-F64C-861E-548F4A3D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5A8A-2AF4-F846-86B3-2BACBCA0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8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631CC-7DA4-5842-B502-D4B67EA8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AC8-B72D-3B46-BD27-87A9F10671B7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061C1-283C-CB4E-9630-BC091BC9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05EB6-0E53-6144-8D51-137487A9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5A8A-2AF4-F846-86B3-2BACBCA0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E4D8-3957-D84D-965F-D46D5BA2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E5C9-DD5A-0041-BA4B-74B14BD6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4BE1A-6652-694F-947C-4BC98C15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72EF-D0F7-3548-A8BA-CDB9128D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AC8-B72D-3B46-BD27-87A9F10671B7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2AD0-7874-F447-AC61-20F61C04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0F42E-64F7-4642-8610-B962B736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5A8A-2AF4-F846-86B3-2BACBCA0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AD88-8D0E-D042-B68B-DAE38B46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FD70C-92F7-6E4D-8BB1-70E2CB4EB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B8DBC-D847-A644-AFCF-155ADAE39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2CCB8-CDE5-844C-8F81-A1DBDCC6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AC8-B72D-3B46-BD27-87A9F10671B7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4CA01-252F-BF44-A877-B547C8C5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B040-3D76-824D-80C1-2769DEAA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5A8A-2AF4-F846-86B3-2BACBCA0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AC0F4-0EAB-494B-97B4-169B3FDD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C4921-1DB3-AB4B-925A-918C50F1B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803F-A429-3E4F-8272-724038E32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4AC8-B72D-3B46-BD27-87A9F10671B7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4BD5E-E7F0-D445-A4E7-E48F437A5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6B74-9314-0A41-ABCF-A9E50138D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5A8A-2AF4-F846-86B3-2BACBCA0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ttention_(machine_learning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index" TargetMode="External"/><Relationship Id="rId2" Type="http://schemas.openxmlformats.org/officeDocument/2006/relationships/hyperlink" Target="https://github.com/google-research/be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ai.com/api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uggingface.co/model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eta.openai.com/examples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9EC8161-38D1-2A43-85D7-F86A3093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1" y="752823"/>
            <a:ext cx="4030043" cy="5514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C55A58-A64D-5C42-8D4C-C2EC31801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3733" y="2593350"/>
            <a:ext cx="8568267" cy="1671300"/>
          </a:xfrm>
        </p:spPr>
        <p:txBody>
          <a:bodyPr>
            <a:noAutofit/>
          </a:bodyPr>
          <a:lstStyle/>
          <a:p>
            <a:r>
              <a:rPr lang="en-US" sz="12000" b="1" dirty="0"/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185015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20-01-14 at 8.4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333" y="750507"/>
            <a:ext cx="9040087" cy="5462385"/>
          </a:xfrm>
          <a:prstGeom prst="rect">
            <a:avLst/>
          </a:prstGeom>
        </p:spPr>
      </p:pic>
      <p:sp>
        <p:nvSpPr>
          <p:cNvPr id="4" name="文本框 5">
            <a:extLst>
              <a:ext uri="{FF2B5EF4-FFF2-40B4-BE49-F238E27FC236}">
                <a16:creationId xmlns:a16="http://schemas.microsoft.com/office/drawing/2014/main" id="{4648C912-CD17-4C23-9055-45F8E61C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741" y="271495"/>
            <a:ext cx="17491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altLang="ja-JP" sz="2000" dirty="0">
                <a:solidFill>
                  <a:schemeClr val="accent1"/>
                </a:solidFill>
                <a:latin typeface="方正兰亭黑_GBK"/>
                <a:ea typeface="方正兰亭黑_GBK"/>
              </a:rPr>
              <a:t>GPT-2, BERT</a:t>
            </a: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560032" y="371223"/>
            <a:ext cx="4128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</p:spTree>
    <p:extLst>
      <p:ext uri="{BB962C8B-B14F-4D97-AF65-F5344CB8AC3E}">
        <p14:creationId xmlns:p14="http://schemas.microsoft.com/office/powerpoint/2010/main" val="154765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756"/>
            <a:ext cx="12192000" cy="5774267"/>
          </a:xfrm>
          <a:prstGeom prst="rect">
            <a:avLst/>
          </a:prstGeom>
        </p:spPr>
      </p:pic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560032" y="371223"/>
            <a:ext cx="4128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44150" y="6354023"/>
            <a:ext cx="1219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1542M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7125" y="6372195"/>
            <a:ext cx="103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762M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650" y="6334780"/>
            <a:ext cx="103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345M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235" y="6372195"/>
            <a:ext cx="2806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117M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395" y="341002"/>
            <a:ext cx="8093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GPT released June 2018</a:t>
            </a:r>
          </a:p>
          <a:p>
            <a:r>
              <a:rPr lang="en-US" sz="3200" dirty="0"/>
              <a:t>GPT-2 released Nov. 2019 with 1.5B parameters</a:t>
            </a:r>
          </a:p>
          <a:p>
            <a:r>
              <a:rPr lang="en-US" sz="3200" dirty="0"/>
              <a:t>GPT-3  released in 2020 with 175B parameters</a:t>
            </a:r>
          </a:p>
        </p:txBody>
      </p:sp>
    </p:spTree>
    <p:extLst>
      <p:ext uri="{BB962C8B-B14F-4D97-AF65-F5344CB8AC3E}">
        <p14:creationId xmlns:p14="http://schemas.microsoft.com/office/powerpoint/2010/main" val="16183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D330-47E6-514F-965F-ACB7D363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4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Background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1EBF-1C04-934E-810F-A4E3DE03D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3" y="1356856"/>
            <a:ext cx="11267766" cy="55011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The </a:t>
            </a:r>
            <a:r>
              <a:rPr lang="en-US" sz="3200" b="1" dirty="0"/>
              <a:t>RNN</a:t>
            </a:r>
            <a:r>
              <a:rPr lang="en-US" sz="3200" dirty="0"/>
              <a:t> and </a:t>
            </a:r>
            <a:r>
              <a:rPr lang="en-US" sz="3200" b="1" dirty="0"/>
              <a:t>LSTM</a:t>
            </a:r>
            <a:r>
              <a:rPr lang="en-US" sz="3200" dirty="0"/>
              <a:t> neural models were designed to process language and perform tasks like classification, summarization, translation, and sentiment detection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RNN: Recurrent Neural Network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LSTM: Long Short Term Memory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In both models, layers get the next input word and have access to some previous words, allowing it to use the word’s left context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They used word embeddings where each word was encoded as a vector of 100-300 real numbers representing its meaning</a:t>
            </a:r>
          </a:p>
          <a:p>
            <a:pPr>
              <a:lnSpc>
                <a:spcPct val="11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598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D330-47E6-514F-965F-ACB7D363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Background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1EBF-1C04-934E-810F-A4E3DE03D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3" y="1519084"/>
            <a:ext cx="11267766" cy="533891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Transformers extend this to allow the network to process a word input knowing the words in both its left and right context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This provides a more powerful context model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Transformers add additional features, like </a:t>
            </a:r>
            <a:r>
              <a:rPr lang="en-US" sz="3200" b="1" dirty="0">
                <a:hlinkClick r:id="rId2"/>
              </a:rPr>
              <a:t>attention</a:t>
            </a:r>
            <a:r>
              <a:rPr lang="en-US" sz="3200" dirty="0"/>
              <a:t>, which identifies the important words in this context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And break the problem into two parts: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An encoder (e.g., Bert)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A decoder (e.g., GPT)</a:t>
            </a:r>
          </a:p>
          <a:p>
            <a:pPr lvl="1">
              <a:lnSpc>
                <a:spcPct val="11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600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0898-2CD4-2446-8FA5-A593C1A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Transformer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7A120-BF98-5C44-A063-6E2F3CCD5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63" y="1575293"/>
            <a:ext cx="7816273" cy="444119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A2FCCC-6C66-A444-9D3F-0EF6A3036E0C}"/>
              </a:ext>
            </a:extLst>
          </p:cNvPr>
          <p:cNvSpPr txBox="1"/>
          <p:nvPr/>
        </p:nvSpPr>
        <p:spPr>
          <a:xfrm>
            <a:off x="3190460" y="6195740"/>
            <a:ext cx="20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(e.g., BERT)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0DD98-BAE0-3B45-A939-5A4E01469B6D}"/>
              </a:ext>
            </a:extLst>
          </p:cNvPr>
          <p:cNvSpPr txBox="1"/>
          <p:nvPr/>
        </p:nvSpPr>
        <p:spPr>
          <a:xfrm>
            <a:off x="7167142" y="6195740"/>
            <a:ext cx="200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 (e.g., GPT)</a:t>
            </a:r>
          </a:p>
        </p:txBody>
      </p:sp>
    </p:spTree>
    <p:extLst>
      <p:ext uri="{BB962C8B-B14F-4D97-AF65-F5344CB8AC3E}">
        <p14:creationId xmlns:p14="http://schemas.microsoft.com/office/powerpoint/2010/main" val="274923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13427" y="437997"/>
            <a:ext cx="10155777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2E4864"/>
                </a:solidFill>
                <a:ea typeface="Microsoft YaHei" panose="020B0503020204020204" pitchFamily="34" charset="-122"/>
              </a:rPr>
              <a:t>Transformers, GPT-2, and BERT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3ACCDF74-7CFE-6146-A057-9802E8750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72" y="1548295"/>
            <a:ext cx="10368408" cy="494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AutoNum type="arabicPeriod"/>
              <a:defRPr/>
            </a:pPr>
            <a:r>
              <a:rPr lang="en-CA" altLang="zh-CN" sz="3200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  <a:t>A transformer uses an </a:t>
            </a:r>
            <a:r>
              <a:rPr lang="en-CA" altLang="zh-CN" sz="3200" b="1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  <a:t>encoder stack </a:t>
            </a:r>
            <a:r>
              <a:rPr lang="en-CA" altLang="zh-CN" sz="3200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  <a:t>to</a:t>
            </a:r>
            <a:br>
              <a:rPr lang="en-CA" altLang="zh-CN" sz="3200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</a:br>
            <a:r>
              <a:rPr lang="en-CA" altLang="zh-CN" sz="3200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  <a:t>model input, and uses </a:t>
            </a:r>
            <a:r>
              <a:rPr lang="en-CA" altLang="zh-CN" sz="3200" b="1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  <a:t>decoder stack </a:t>
            </a:r>
            <a:r>
              <a:rPr lang="en-CA" altLang="zh-CN" sz="3200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  <a:t>to</a:t>
            </a:r>
            <a:br>
              <a:rPr lang="en-CA" altLang="zh-CN" sz="3200" b="1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</a:br>
            <a:r>
              <a:rPr lang="en-CA" altLang="zh-CN" sz="3200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  <a:t>model output (using input information from encoder side)</a:t>
            </a:r>
          </a:p>
          <a:p>
            <a:pPr eaLnBrk="1" hangingPunct="1">
              <a:lnSpc>
                <a:spcPct val="110000"/>
              </a:lnSpc>
              <a:buFontTx/>
              <a:buAutoNum type="arabicPeriod"/>
              <a:defRPr/>
            </a:pPr>
            <a:r>
              <a:rPr lang="en-CA" altLang="zh-CN" sz="3200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  <a:t>If we do not have input, we just want to model the “next word”, we can get rid of the encoder side of a transformer and output “next word” one by one. This gives us </a:t>
            </a:r>
            <a:r>
              <a:rPr lang="en-CA" altLang="zh-CN" sz="3200" b="1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  <a:t>GPT</a:t>
            </a:r>
          </a:p>
          <a:p>
            <a:pPr eaLnBrk="1" hangingPunct="1">
              <a:lnSpc>
                <a:spcPct val="110000"/>
              </a:lnSpc>
              <a:buAutoNum type="arabicPeriod"/>
              <a:defRPr/>
            </a:pPr>
            <a:r>
              <a:rPr lang="en-CA" altLang="zh-CN" sz="3200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  <a:t>If we are only interested in training a language model for the input for some other tasks, then we do not need the decoder of the transformer, that gives us </a:t>
            </a:r>
            <a:r>
              <a:rPr lang="en-CA" altLang="zh-CN" sz="3200" b="1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  <a:t>BERT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3C260A9-7115-E44A-AEC0-20658239B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214" y="158743"/>
            <a:ext cx="3908136" cy="222059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891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384B-79A0-C540-9F75-AFC2A2F2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101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Training a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FD66F-D9E9-2C43-AA44-FC2D4764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36"/>
            <a:ext cx="10515600" cy="55042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Transformers typically use semi-supervised learning with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Unsupervised pretraining over a very large dataset of general text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Followed by supervised </a:t>
            </a:r>
            <a:r>
              <a:rPr lang="en-US" sz="2800" b="1" dirty="0"/>
              <a:t>fine-tuning</a:t>
            </a:r>
            <a:r>
              <a:rPr lang="en-US" sz="2800" dirty="0"/>
              <a:t> over a focused data set of inputs and outputs for a particular task</a:t>
            </a:r>
          </a:p>
          <a:p>
            <a:pPr>
              <a:lnSpc>
                <a:spcPct val="110000"/>
              </a:lnSpc>
            </a:pPr>
            <a:r>
              <a:rPr lang="en-US" dirty="0"/>
              <a:t>Tasks for pretraining and fine-tuning commonly include: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language modeling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next-sentence prediction (aka completion)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question answering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reading comprehension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sentiment analysis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paraphrasing </a:t>
            </a:r>
          </a:p>
        </p:txBody>
      </p:sp>
    </p:spTree>
    <p:extLst>
      <p:ext uri="{BB962C8B-B14F-4D97-AF65-F5344CB8AC3E}">
        <p14:creationId xmlns:p14="http://schemas.microsoft.com/office/powerpoint/2010/main" val="374086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8544-3DA9-4046-8001-62482F67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Pretrained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6DC9-F7BB-9745-AB06-A5759674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22" y="1528742"/>
            <a:ext cx="10515600" cy="4351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Since training a model requires huge datasets of text and </a:t>
            </a:r>
            <a:r>
              <a:rPr lang="en-US" dirty="0" err="1"/>
              <a:t>significan</a:t>
            </a:r>
            <a:r>
              <a:rPr lang="en-US" dirty="0"/>
              <a:t> computation, researchers often use common pretrained models</a:t>
            </a:r>
          </a:p>
          <a:p>
            <a:pPr>
              <a:lnSpc>
                <a:spcPct val="110000"/>
              </a:lnSpc>
            </a:pPr>
            <a:r>
              <a:rPr lang="en-US" dirty="0"/>
              <a:t>Examples (circa December 2021) include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Google’s </a:t>
            </a:r>
            <a:r>
              <a:rPr lang="en-US" dirty="0">
                <a:hlinkClick r:id="rId2"/>
              </a:rPr>
              <a:t>BERT</a:t>
            </a:r>
            <a:r>
              <a:rPr lang="en-US" dirty="0"/>
              <a:t> model 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Huggingface’s</a:t>
            </a:r>
            <a:r>
              <a:rPr lang="en-US" dirty="0"/>
              <a:t> various </a:t>
            </a:r>
            <a:r>
              <a:rPr lang="en-US" dirty="0">
                <a:hlinkClick r:id="rId3"/>
              </a:rPr>
              <a:t>Transformer models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OpenAI’s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GPT-3 models 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984C13F-041A-BA46-B0FC-E0B6C2B37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83" y="843151"/>
            <a:ext cx="10183303" cy="6362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05842-B563-9F4A-8EEA-CECE66967C3A}"/>
              </a:ext>
            </a:extLst>
          </p:cNvPr>
          <p:cNvSpPr txBox="1"/>
          <p:nvPr/>
        </p:nvSpPr>
        <p:spPr>
          <a:xfrm>
            <a:off x="0" y="16871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hlinkClick r:id="rId2"/>
              </a:rPr>
              <a:t>Hugggingface</a:t>
            </a:r>
            <a:r>
              <a:rPr lang="en-US" sz="4400" b="1" dirty="0">
                <a:hlinkClick r:id="rId2"/>
              </a:rPr>
              <a:t> Models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4409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eams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6DACC90-B9FD-7B46-BEDD-0FEA053F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965" y="849117"/>
            <a:ext cx="8750069" cy="6170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F2D71B-4988-D041-A17D-CFE70ED88EB1}"/>
              </a:ext>
            </a:extLst>
          </p:cNvPr>
          <p:cNvSpPr txBox="1"/>
          <p:nvPr/>
        </p:nvSpPr>
        <p:spPr>
          <a:xfrm>
            <a:off x="0" y="16871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OpenAI Application Examples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5623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419</Words>
  <Application>Microsoft Macintosh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方正兰亭黑_GBK</vt:lpstr>
      <vt:lpstr>Office Theme</vt:lpstr>
      <vt:lpstr>Transformers</vt:lpstr>
      <vt:lpstr>Background (1)</vt:lpstr>
      <vt:lpstr>Background (2)</vt:lpstr>
      <vt:lpstr>Transformer model</vt:lpstr>
      <vt:lpstr>PowerPoint Presentation</vt:lpstr>
      <vt:lpstr>Training a Transformer</vt:lpstr>
      <vt:lpstr>Pretrained models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Finin</dc:creator>
  <cp:lastModifiedBy>Tim Finin</cp:lastModifiedBy>
  <cp:revision>3</cp:revision>
  <dcterms:created xsi:type="dcterms:W3CDTF">2021-12-09T17:13:35Z</dcterms:created>
  <dcterms:modified xsi:type="dcterms:W3CDTF">2021-12-20T03:16:11Z</dcterms:modified>
</cp:coreProperties>
</file>