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453" r:id="rId2"/>
    <p:sldId id="488" r:id="rId3"/>
    <p:sldId id="363" r:id="rId4"/>
    <p:sldId id="457" r:id="rId5"/>
    <p:sldId id="459" r:id="rId6"/>
    <p:sldId id="460" r:id="rId7"/>
    <p:sldId id="461" r:id="rId8"/>
    <p:sldId id="463" r:id="rId9"/>
    <p:sldId id="458" r:id="rId10"/>
    <p:sldId id="464" r:id="rId11"/>
    <p:sldId id="465" r:id="rId12"/>
    <p:sldId id="466" r:id="rId13"/>
    <p:sldId id="467" r:id="rId14"/>
    <p:sldId id="468" r:id="rId15"/>
    <p:sldId id="469" r:id="rId16"/>
    <p:sldId id="470" r:id="rId17"/>
    <p:sldId id="471" r:id="rId18"/>
    <p:sldId id="472" r:id="rId19"/>
    <p:sldId id="462" r:id="rId20"/>
    <p:sldId id="473" r:id="rId21"/>
    <p:sldId id="474" r:id="rId22"/>
    <p:sldId id="476" r:id="rId23"/>
    <p:sldId id="477" r:id="rId24"/>
    <p:sldId id="479" r:id="rId25"/>
    <p:sldId id="478" r:id="rId26"/>
    <p:sldId id="480" r:id="rId27"/>
    <p:sldId id="481" r:id="rId28"/>
    <p:sldId id="482" r:id="rId29"/>
    <p:sldId id="486" r:id="rId30"/>
    <p:sldId id="483" r:id="rId31"/>
    <p:sldId id="475" r:id="rId32"/>
    <p:sldId id="490" r:id="rId33"/>
    <p:sldId id="484" r:id="rId34"/>
    <p:sldId id="489" r:id="rId35"/>
    <p:sldId id="491" r:id="rId36"/>
    <p:sldId id="492" r:id="rId37"/>
    <p:sldId id="455" r:id="rId38"/>
    <p:sldId id="487" r:id="rId39"/>
    <p:sldId id="45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4864"/>
    <a:srgbClr val="2654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01"/>
    <p:restoredTop sz="92906" autoAdjust="0"/>
  </p:normalViewPr>
  <p:slideViewPr>
    <p:cSldViewPr snapToGrid="0" snapToObjects="1">
      <p:cViewPr varScale="1">
        <p:scale>
          <a:sx n="117" d="100"/>
          <a:sy n="117" d="100"/>
        </p:scale>
        <p:origin x="520"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A6B8CC-C3BB-654C-B76F-0A3D3B40204A}" type="datetimeFigureOut">
              <a:rPr lang="en-US" smtClean="0"/>
              <a:t>12/31/21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2B2E86-532D-024C-A4C2-34F35699900A}" type="slidenum">
              <a:rPr lang="en-US" smtClean="0"/>
              <a:t>‹#›</a:t>
            </a:fld>
            <a:endParaRPr lang="en-US"/>
          </a:p>
        </p:txBody>
      </p:sp>
    </p:spTree>
    <p:extLst>
      <p:ext uri="{BB962C8B-B14F-4D97-AF65-F5344CB8AC3E}">
        <p14:creationId xmlns:p14="http://schemas.microsoft.com/office/powerpoint/2010/main" val="366779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D64EC1F-4C1A-4575-A29E-535B091AA911}" type="slidenum">
              <a:rPr lang="zh-CN" altLang="en-US" smtClean="0"/>
              <a:t>1</a:t>
            </a:fld>
            <a:endParaRPr lang="zh-CN" altLang="en-US"/>
          </a:p>
        </p:txBody>
      </p:sp>
    </p:spTree>
    <p:extLst>
      <p:ext uri="{BB962C8B-B14F-4D97-AF65-F5344CB8AC3E}">
        <p14:creationId xmlns:p14="http://schemas.microsoft.com/office/powerpoint/2010/main" val="1885240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11</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12</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13</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14</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15</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16</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17</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18</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19</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20</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a:t>
            </a:fld>
            <a:endParaRPr lang="zh-CN" altLang="en-US"/>
          </a:p>
        </p:txBody>
      </p:sp>
    </p:spTree>
    <p:extLst>
      <p:ext uri="{BB962C8B-B14F-4D97-AF65-F5344CB8AC3E}">
        <p14:creationId xmlns:p14="http://schemas.microsoft.com/office/powerpoint/2010/main" val="3399833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21</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22</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CA" altLang="zh-CN" dirty="0"/>
              <a:t>Dimension</a:t>
            </a:r>
            <a:r>
              <a:rPr lang="en-CA" altLang="zh-CN" baseline="0" dirty="0"/>
              <a:t> of </a:t>
            </a:r>
            <a:r>
              <a:rPr lang="en-CA" altLang="zh-CN" baseline="0" dirty="0" err="1"/>
              <a:t>q,k,v</a:t>
            </a:r>
            <a:endParaRPr lang="zh-CN" altLang="en-US" dirty="0"/>
          </a:p>
        </p:txBody>
      </p:sp>
      <p:sp>
        <p:nvSpPr>
          <p:cNvPr id="4" name="灯片编号占位符 3"/>
          <p:cNvSpPr>
            <a:spLocks noGrp="1"/>
          </p:cNvSpPr>
          <p:nvPr>
            <p:ph type="sldNum" sz="quarter" idx="10"/>
          </p:nvPr>
        </p:nvSpPr>
        <p:spPr/>
        <p:txBody>
          <a:bodyPr/>
          <a:lstStyle/>
          <a:p>
            <a:fld id="{0D64EC1F-4C1A-4575-A29E-535B091AA911}" type="slidenum">
              <a:rPr lang="zh-CN" altLang="en-US" smtClean="0"/>
              <a:t>23</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24</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CA" altLang="zh-CN" dirty="0"/>
              <a:t>v~</a:t>
            </a:r>
            <a:endParaRPr lang="zh-CN" altLang="en-US" dirty="0"/>
          </a:p>
        </p:txBody>
      </p:sp>
      <p:sp>
        <p:nvSpPr>
          <p:cNvPr id="4" name="灯片编号占位符 3"/>
          <p:cNvSpPr>
            <a:spLocks noGrp="1"/>
          </p:cNvSpPr>
          <p:nvPr>
            <p:ph type="sldNum" sz="quarter" idx="10"/>
          </p:nvPr>
        </p:nvSpPr>
        <p:spPr/>
        <p:txBody>
          <a:bodyPr/>
          <a:lstStyle/>
          <a:p>
            <a:fld id="{0D64EC1F-4C1A-4575-A29E-535B091AA911}" type="slidenum">
              <a:rPr lang="zh-CN" altLang="en-US" smtClean="0"/>
              <a:t>25</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26</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CA" altLang="zh-CN" dirty="0"/>
              <a:t>What</a:t>
            </a:r>
            <a:r>
              <a:rPr lang="en-CA" altLang="zh-CN" baseline="0" dirty="0"/>
              <a:t> about order? What happens if scale of these vectors are out of proportion?</a:t>
            </a:r>
            <a:endParaRPr lang="zh-CN" altLang="en-US" dirty="0"/>
          </a:p>
        </p:txBody>
      </p:sp>
      <p:sp>
        <p:nvSpPr>
          <p:cNvPr id="4" name="灯片编号占位符 3"/>
          <p:cNvSpPr>
            <a:spLocks noGrp="1"/>
          </p:cNvSpPr>
          <p:nvPr>
            <p:ph type="sldNum" sz="quarter" idx="10"/>
          </p:nvPr>
        </p:nvSpPr>
        <p:spPr/>
        <p:txBody>
          <a:bodyPr/>
          <a:lstStyle/>
          <a:p>
            <a:fld id="{0D64EC1F-4C1A-4575-A29E-535B091AA911}" type="slidenum">
              <a:rPr lang="zh-CN" altLang="en-US" smtClean="0"/>
              <a:t>27</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28</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29</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30</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a:t>
            </a:fld>
            <a:endParaRPr lang="zh-CN" altLang="en-US"/>
          </a:p>
        </p:txBody>
      </p:sp>
    </p:spTree>
    <p:extLst>
      <p:ext uri="{BB962C8B-B14F-4D97-AF65-F5344CB8AC3E}">
        <p14:creationId xmlns:p14="http://schemas.microsoft.com/office/powerpoint/2010/main" val="36689354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31</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32</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33</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34</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35</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36</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37</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38</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39</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D64EC1F-4C1A-4575-A29E-535B091AA911}" type="slidenum">
              <a:rPr lang="zh-CN" altLang="en-US" smtClean="0"/>
              <a:t>4</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5</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6</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7</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9</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10</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40D88-6459-B04C-A8EE-0A4DADB8F5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73DD8D-3BF8-1C45-A7C1-3ABC249DDD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63C2A6-4EF4-BE4F-82E1-F2DF951478CD}"/>
              </a:ext>
            </a:extLst>
          </p:cNvPr>
          <p:cNvSpPr>
            <a:spLocks noGrp="1"/>
          </p:cNvSpPr>
          <p:nvPr>
            <p:ph type="dt" sz="half" idx="10"/>
          </p:nvPr>
        </p:nvSpPr>
        <p:spPr/>
        <p:txBody>
          <a:bodyPr/>
          <a:lstStyle/>
          <a:p>
            <a:fld id="{3933F1A5-12D2-A046-808E-57442533E4A9}" type="datetimeFigureOut">
              <a:rPr lang="en-US" smtClean="0"/>
              <a:t>12/31/21</a:t>
            </a:fld>
            <a:endParaRPr lang="en-US"/>
          </a:p>
        </p:txBody>
      </p:sp>
      <p:sp>
        <p:nvSpPr>
          <p:cNvPr id="5" name="Footer Placeholder 4">
            <a:extLst>
              <a:ext uri="{FF2B5EF4-FFF2-40B4-BE49-F238E27FC236}">
                <a16:creationId xmlns:a16="http://schemas.microsoft.com/office/drawing/2014/main" id="{3219A68F-BFB1-8A4F-AB26-22C6F1368A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189CD5-6125-8249-9AB4-8EDDB0CD7CBE}"/>
              </a:ext>
            </a:extLst>
          </p:cNvPr>
          <p:cNvSpPr>
            <a:spLocks noGrp="1"/>
          </p:cNvSpPr>
          <p:nvPr>
            <p:ph type="sldNum" sz="quarter" idx="12"/>
          </p:nvPr>
        </p:nvSpPr>
        <p:spPr/>
        <p:txBody>
          <a:bodyPr/>
          <a:lstStyle/>
          <a:p>
            <a:fld id="{DD9795CA-3B14-1743-9D77-3749F175CE17}" type="slidenum">
              <a:rPr lang="en-US" smtClean="0"/>
              <a:t>‹#›</a:t>
            </a:fld>
            <a:endParaRPr lang="en-US"/>
          </a:p>
        </p:txBody>
      </p:sp>
    </p:spTree>
    <p:extLst>
      <p:ext uri="{BB962C8B-B14F-4D97-AF65-F5344CB8AC3E}">
        <p14:creationId xmlns:p14="http://schemas.microsoft.com/office/powerpoint/2010/main" val="4210658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F6FFB-4F8E-6845-A5B4-302931B034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B268C8-30F6-EB4B-AB9B-3C174A91304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B41776-6C3C-034B-8B53-9895EDC802C1}"/>
              </a:ext>
            </a:extLst>
          </p:cNvPr>
          <p:cNvSpPr>
            <a:spLocks noGrp="1"/>
          </p:cNvSpPr>
          <p:nvPr>
            <p:ph type="dt" sz="half" idx="10"/>
          </p:nvPr>
        </p:nvSpPr>
        <p:spPr/>
        <p:txBody>
          <a:bodyPr/>
          <a:lstStyle/>
          <a:p>
            <a:fld id="{3933F1A5-12D2-A046-808E-57442533E4A9}" type="datetimeFigureOut">
              <a:rPr lang="en-US" smtClean="0"/>
              <a:t>12/31/21</a:t>
            </a:fld>
            <a:endParaRPr lang="en-US"/>
          </a:p>
        </p:txBody>
      </p:sp>
      <p:sp>
        <p:nvSpPr>
          <p:cNvPr id="5" name="Footer Placeholder 4">
            <a:extLst>
              <a:ext uri="{FF2B5EF4-FFF2-40B4-BE49-F238E27FC236}">
                <a16:creationId xmlns:a16="http://schemas.microsoft.com/office/drawing/2014/main" id="{B3D6123A-979E-9445-996D-E49AF1169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53744F-181E-C74E-AE9D-FD1B260D8B01}"/>
              </a:ext>
            </a:extLst>
          </p:cNvPr>
          <p:cNvSpPr>
            <a:spLocks noGrp="1"/>
          </p:cNvSpPr>
          <p:nvPr>
            <p:ph type="sldNum" sz="quarter" idx="12"/>
          </p:nvPr>
        </p:nvSpPr>
        <p:spPr/>
        <p:txBody>
          <a:bodyPr/>
          <a:lstStyle/>
          <a:p>
            <a:fld id="{DD9795CA-3B14-1743-9D77-3749F175CE17}" type="slidenum">
              <a:rPr lang="en-US" smtClean="0"/>
              <a:t>‹#›</a:t>
            </a:fld>
            <a:endParaRPr lang="en-US"/>
          </a:p>
        </p:txBody>
      </p:sp>
    </p:spTree>
    <p:extLst>
      <p:ext uri="{BB962C8B-B14F-4D97-AF65-F5344CB8AC3E}">
        <p14:creationId xmlns:p14="http://schemas.microsoft.com/office/powerpoint/2010/main" val="1456461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18F349-6851-E34F-8D6A-B0B0EF6582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40AE66-F0E9-3640-A28F-CBBD7F48BC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46862C-E715-CB45-8AAA-75993EEC25DE}"/>
              </a:ext>
            </a:extLst>
          </p:cNvPr>
          <p:cNvSpPr>
            <a:spLocks noGrp="1"/>
          </p:cNvSpPr>
          <p:nvPr>
            <p:ph type="dt" sz="half" idx="10"/>
          </p:nvPr>
        </p:nvSpPr>
        <p:spPr/>
        <p:txBody>
          <a:bodyPr/>
          <a:lstStyle/>
          <a:p>
            <a:fld id="{3933F1A5-12D2-A046-808E-57442533E4A9}" type="datetimeFigureOut">
              <a:rPr lang="en-US" smtClean="0"/>
              <a:t>12/31/21</a:t>
            </a:fld>
            <a:endParaRPr lang="en-US"/>
          </a:p>
        </p:txBody>
      </p:sp>
      <p:sp>
        <p:nvSpPr>
          <p:cNvPr id="5" name="Footer Placeholder 4">
            <a:extLst>
              <a:ext uri="{FF2B5EF4-FFF2-40B4-BE49-F238E27FC236}">
                <a16:creationId xmlns:a16="http://schemas.microsoft.com/office/drawing/2014/main" id="{307AEA59-4D9D-C847-9EB8-CB46F92C2C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FC8A68-BDBD-D748-8F2D-88FA1CE9C0B4}"/>
              </a:ext>
            </a:extLst>
          </p:cNvPr>
          <p:cNvSpPr>
            <a:spLocks noGrp="1"/>
          </p:cNvSpPr>
          <p:nvPr>
            <p:ph type="sldNum" sz="quarter" idx="12"/>
          </p:nvPr>
        </p:nvSpPr>
        <p:spPr/>
        <p:txBody>
          <a:bodyPr/>
          <a:lstStyle/>
          <a:p>
            <a:fld id="{DD9795CA-3B14-1743-9D77-3749F175CE17}" type="slidenum">
              <a:rPr lang="en-US" smtClean="0"/>
              <a:t>‹#›</a:t>
            </a:fld>
            <a:endParaRPr lang="en-US"/>
          </a:p>
        </p:txBody>
      </p:sp>
    </p:spTree>
    <p:extLst>
      <p:ext uri="{BB962C8B-B14F-4D97-AF65-F5344CB8AC3E}">
        <p14:creationId xmlns:p14="http://schemas.microsoft.com/office/powerpoint/2010/main" val="2987970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789327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grpSp>
        <p:nvGrpSpPr>
          <p:cNvPr id="7" name="组合 6"/>
          <p:cNvGrpSpPr/>
          <p:nvPr userDrawn="1"/>
        </p:nvGrpSpPr>
        <p:grpSpPr>
          <a:xfrm>
            <a:off x="450015" y="244886"/>
            <a:ext cx="704500" cy="646383"/>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19" name="组合 18"/>
          <p:cNvGrpSpPr/>
          <p:nvPr userDrawn="1"/>
        </p:nvGrpSpPr>
        <p:grpSpPr>
          <a:xfrm>
            <a:off x="5770161" y="6656158"/>
            <a:ext cx="692257" cy="126133"/>
            <a:chOff x="3510366" y="-2733"/>
            <a:chExt cx="1300959" cy="237042"/>
          </a:xfrm>
        </p:grpSpPr>
        <p:sp>
          <p:nvSpPr>
            <p:cNvPr id="20" name="椭圆 19"/>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 name="椭圆 20"/>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 name="椭圆 21"/>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 name="椭圆 22"/>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Tree>
    <p:extLst>
      <p:ext uri="{BB962C8B-B14F-4D97-AF65-F5344CB8AC3E}">
        <p14:creationId xmlns:p14="http://schemas.microsoft.com/office/powerpoint/2010/main" val="135572275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6C67D-DD08-5147-A0E7-FE9F9A353C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2E5D77-075F-C940-B936-DED0CCA19B7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2840C1-CA2C-D84F-BF80-45E759053E86}"/>
              </a:ext>
            </a:extLst>
          </p:cNvPr>
          <p:cNvSpPr>
            <a:spLocks noGrp="1"/>
          </p:cNvSpPr>
          <p:nvPr>
            <p:ph type="dt" sz="half" idx="10"/>
          </p:nvPr>
        </p:nvSpPr>
        <p:spPr/>
        <p:txBody>
          <a:bodyPr/>
          <a:lstStyle/>
          <a:p>
            <a:fld id="{3933F1A5-12D2-A046-808E-57442533E4A9}" type="datetimeFigureOut">
              <a:rPr lang="en-US" smtClean="0"/>
              <a:t>12/31/21</a:t>
            </a:fld>
            <a:endParaRPr lang="en-US"/>
          </a:p>
        </p:txBody>
      </p:sp>
      <p:sp>
        <p:nvSpPr>
          <p:cNvPr id="5" name="Footer Placeholder 4">
            <a:extLst>
              <a:ext uri="{FF2B5EF4-FFF2-40B4-BE49-F238E27FC236}">
                <a16:creationId xmlns:a16="http://schemas.microsoft.com/office/drawing/2014/main" id="{8B20023C-53D0-3F44-8BF4-66C399E2DC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7B2C1D-8B23-B940-A73C-EDE8FF302CDD}"/>
              </a:ext>
            </a:extLst>
          </p:cNvPr>
          <p:cNvSpPr>
            <a:spLocks noGrp="1"/>
          </p:cNvSpPr>
          <p:nvPr>
            <p:ph type="sldNum" sz="quarter" idx="12"/>
          </p:nvPr>
        </p:nvSpPr>
        <p:spPr/>
        <p:txBody>
          <a:bodyPr/>
          <a:lstStyle/>
          <a:p>
            <a:fld id="{DD9795CA-3B14-1743-9D77-3749F175CE17}" type="slidenum">
              <a:rPr lang="en-US" smtClean="0"/>
              <a:t>‹#›</a:t>
            </a:fld>
            <a:endParaRPr lang="en-US"/>
          </a:p>
        </p:txBody>
      </p:sp>
    </p:spTree>
    <p:extLst>
      <p:ext uri="{BB962C8B-B14F-4D97-AF65-F5344CB8AC3E}">
        <p14:creationId xmlns:p14="http://schemas.microsoft.com/office/powerpoint/2010/main" val="4164510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249AA-152D-F74B-A560-296E1617A8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86D014-91FE-6D43-87F2-3DF0D1EDD8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69F79B5-339D-D049-9B1A-5FB50AB104BB}"/>
              </a:ext>
            </a:extLst>
          </p:cNvPr>
          <p:cNvSpPr>
            <a:spLocks noGrp="1"/>
          </p:cNvSpPr>
          <p:nvPr>
            <p:ph type="dt" sz="half" idx="10"/>
          </p:nvPr>
        </p:nvSpPr>
        <p:spPr/>
        <p:txBody>
          <a:bodyPr/>
          <a:lstStyle/>
          <a:p>
            <a:fld id="{3933F1A5-12D2-A046-808E-57442533E4A9}" type="datetimeFigureOut">
              <a:rPr lang="en-US" smtClean="0"/>
              <a:t>12/31/21</a:t>
            </a:fld>
            <a:endParaRPr lang="en-US"/>
          </a:p>
        </p:txBody>
      </p:sp>
      <p:sp>
        <p:nvSpPr>
          <p:cNvPr id="5" name="Footer Placeholder 4">
            <a:extLst>
              <a:ext uri="{FF2B5EF4-FFF2-40B4-BE49-F238E27FC236}">
                <a16:creationId xmlns:a16="http://schemas.microsoft.com/office/drawing/2014/main" id="{7BFB84F6-4081-8E4F-8510-8628F9FEF8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86A5B2-B2F2-C849-8676-38E43D626094}"/>
              </a:ext>
            </a:extLst>
          </p:cNvPr>
          <p:cNvSpPr>
            <a:spLocks noGrp="1"/>
          </p:cNvSpPr>
          <p:nvPr>
            <p:ph type="sldNum" sz="quarter" idx="12"/>
          </p:nvPr>
        </p:nvSpPr>
        <p:spPr/>
        <p:txBody>
          <a:bodyPr/>
          <a:lstStyle/>
          <a:p>
            <a:fld id="{DD9795CA-3B14-1743-9D77-3749F175CE17}" type="slidenum">
              <a:rPr lang="en-US" smtClean="0"/>
              <a:t>‹#›</a:t>
            </a:fld>
            <a:endParaRPr lang="en-US"/>
          </a:p>
        </p:txBody>
      </p:sp>
    </p:spTree>
    <p:extLst>
      <p:ext uri="{BB962C8B-B14F-4D97-AF65-F5344CB8AC3E}">
        <p14:creationId xmlns:p14="http://schemas.microsoft.com/office/powerpoint/2010/main" val="454608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C446F-87A9-FE4C-9785-BAD2642C5F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B14624-D044-5D4E-A6EA-B933C85840A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549A61-0C3D-BD42-B0DA-B02D8613CEC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21EB8F-17A9-0149-A15E-6510417340F5}"/>
              </a:ext>
            </a:extLst>
          </p:cNvPr>
          <p:cNvSpPr>
            <a:spLocks noGrp="1"/>
          </p:cNvSpPr>
          <p:nvPr>
            <p:ph type="dt" sz="half" idx="10"/>
          </p:nvPr>
        </p:nvSpPr>
        <p:spPr/>
        <p:txBody>
          <a:bodyPr/>
          <a:lstStyle/>
          <a:p>
            <a:fld id="{3933F1A5-12D2-A046-808E-57442533E4A9}" type="datetimeFigureOut">
              <a:rPr lang="en-US" smtClean="0"/>
              <a:t>12/31/21</a:t>
            </a:fld>
            <a:endParaRPr lang="en-US"/>
          </a:p>
        </p:txBody>
      </p:sp>
      <p:sp>
        <p:nvSpPr>
          <p:cNvPr id="6" name="Footer Placeholder 5">
            <a:extLst>
              <a:ext uri="{FF2B5EF4-FFF2-40B4-BE49-F238E27FC236}">
                <a16:creationId xmlns:a16="http://schemas.microsoft.com/office/drawing/2014/main" id="{3894B0C7-F3C2-A546-87DA-9636D9D358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1156DB-DF1D-9941-8DC7-FD413BED39D3}"/>
              </a:ext>
            </a:extLst>
          </p:cNvPr>
          <p:cNvSpPr>
            <a:spLocks noGrp="1"/>
          </p:cNvSpPr>
          <p:nvPr>
            <p:ph type="sldNum" sz="quarter" idx="12"/>
          </p:nvPr>
        </p:nvSpPr>
        <p:spPr/>
        <p:txBody>
          <a:bodyPr/>
          <a:lstStyle/>
          <a:p>
            <a:fld id="{DD9795CA-3B14-1743-9D77-3749F175CE17}" type="slidenum">
              <a:rPr lang="en-US" smtClean="0"/>
              <a:t>‹#›</a:t>
            </a:fld>
            <a:endParaRPr lang="en-US"/>
          </a:p>
        </p:txBody>
      </p:sp>
    </p:spTree>
    <p:extLst>
      <p:ext uri="{BB962C8B-B14F-4D97-AF65-F5344CB8AC3E}">
        <p14:creationId xmlns:p14="http://schemas.microsoft.com/office/powerpoint/2010/main" val="3707148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C61F5-55E2-B047-B6CD-A43762A5FE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1FF1B3-8997-BE47-827A-0F2EDB8F7F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8E186BA-CA8E-1547-B9DD-CC3C30E154D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D037A9-FD0F-B44F-AC2D-AA50BFA303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0A356D7-8A82-4A48-9611-6EBB28F4E37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DDE6E7-F64F-874F-A4B6-40A3F8A34709}"/>
              </a:ext>
            </a:extLst>
          </p:cNvPr>
          <p:cNvSpPr>
            <a:spLocks noGrp="1"/>
          </p:cNvSpPr>
          <p:nvPr>
            <p:ph type="dt" sz="half" idx="10"/>
          </p:nvPr>
        </p:nvSpPr>
        <p:spPr/>
        <p:txBody>
          <a:bodyPr/>
          <a:lstStyle/>
          <a:p>
            <a:fld id="{3933F1A5-12D2-A046-808E-57442533E4A9}" type="datetimeFigureOut">
              <a:rPr lang="en-US" smtClean="0"/>
              <a:t>12/31/21</a:t>
            </a:fld>
            <a:endParaRPr lang="en-US"/>
          </a:p>
        </p:txBody>
      </p:sp>
      <p:sp>
        <p:nvSpPr>
          <p:cNvPr id="8" name="Footer Placeholder 7">
            <a:extLst>
              <a:ext uri="{FF2B5EF4-FFF2-40B4-BE49-F238E27FC236}">
                <a16:creationId xmlns:a16="http://schemas.microsoft.com/office/drawing/2014/main" id="{469E14FD-7CB2-EC4F-B3B4-6E11189CF2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772DAD-EEFD-834A-B115-921F62CBE0DD}"/>
              </a:ext>
            </a:extLst>
          </p:cNvPr>
          <p:cNvSpPr>
            <a:spLocks noGrp="1"/>
          </p:cNvSpPr>
          <p:nvPr>
            <p:ph type="sldNum" sz="quarter" idx="12"/>
          </p:nvPr>
        </p:nvSpPr>
        <p:spPr/>
        <p:txBody>
          <a:bodyPr/>
          <a:lstStyle/>
          <a:p>
            <a:fld id="{DD9795CA-3B14-1743-9D77-3749F175CE17}" type="slidenum">
              <a:rPr lang="en-US" smtClean="0"/>
              <a:t>‹#›</a:t>
            </a:fld>
            <a:endParaRPr lang="en-US"/>
          </a:p>
        </p:txBody>
      </p:sp>
    </p:spTree>
    <p:extLst>
      <p:ext uri="{BB962C8B-B14F-4D97-AF65-F5344CB8AC3E}">
        <p14:creationId xmlns:p14="http://schemas.microsoft.com/office/powerpoint/2010/main" val="1674693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61515-5661-934A-801D-2CB0D7F682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34AF9D-1F9B-364D-AA80-94D97792B22C}"/>
              </a:ext>
            </a:extLst>
          </p:cNvPr>
          <p:cNvSpPr>
            <a:spLocks noGrp="1"/>
          </p:cNvSpPr>
          <p:nvPr>
            <p:ph type="dt" sz="half" idx="10"/>
          </p:nvPr>
        </p:nvSpPr>
        <p:spPr/>
        <p:txBody>
          <a:bodyPr/>
          <a:lstStyle/>
          <a:p>
            <a:fld id="{3933F1A5-12D2-A046-808E-57442533E4A9}" type="datetimeFigureOut">
              <a:rPr lang="en-US" smtClean="0"/>
              <a:t>12/31/21</a:t>
            </a:fld>
            <a:endParaRPr lang="en-US"/>
          </a:p>
        </p:txBody>
      </p:sp>
      <p:sp>
        <p:nvSpPr>
          <p:cNvPr id="4" name="Footer Placeholder 3">
            <a:extLst>
              <a:ext uri="{FF2B5EF4-FFF2-40B4-BE49-F238E27FC236}">
                <a16:creationId xmlns:a16="http://schemas.microsoft.com/office/drawing/2014/main" id="{DAC5896D-57C9-DB4E-9B8B-143F140560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FB08BE-5790-C645-8C3D-8CA1394CB4A0}"/>
              </a:ext>
            </a:extLst>
          </p:cNvPr>
          <p:cNvSpPr>
            <a:spLocks noGrp="1"/>
          </p:cNvSpPr>
          <p:nvPr>
            <p:ph type="sldNum" sz="quarter" idx="12"/>
          </p:nvPr>
        </p:nvSpPr>
        <p:spPr/>
        <p:txBody>
          <a:bodyPr/>
          <a:lstStyle/>
          <a:p>
            <a:fld id="{DD9795CA-3B14-1743-9D77-3749F175CE17}" type="slidenum">
              <a:rPr lang="en-US" smtClean="0"/>
              <a:t>‹#›</a:t>
            </a:fld>
            <a:endParaRPr lang="en-US"/>
          </a:p>
        </p:txBody>
      </p:sp>
    </p:spTree>
    <p:extLst>
      <p:ext uri="{BB962C8B-B14F-4D97-AF65-F5344CB8AC3E}">
        <p14:creationId xmlns:p14="http://schemas.microsoft.com/office/powerpoint/2010/main" val="4171672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D44D5C-59FD-5747-B51A-359263B299BB}"/>
              </a:ext>
            </a:extLst>
          </p:cNvPr>
          <p:cNvSpPr>
            <a:spLocks noGrp="1"/>
          </p:cNvSpPr>
          <p:nvPr>
            <p:ph type="dt" sz="half" idx="10"/>
          </p:nvPr>
        </p:nvSpPr>
        <p:spPr/>
        <p:txBody>
          <a:bodyPr/>
          <a:lstStyle/>
          <a:p>
            <a:fld id="{3933F1A5-12D2-A046-808E-57442533E4A9}" type="datetimeFigureOut">
              <a:rPr lang="en-US" smtClean="0"/>
              <a:t>12/31/21</a:t>
            </a:fld>
            <a:endParaRPr lang="en-US"/>
          </a:p>
        </p:txBody>
      </p:sp>
      <p:sp>
        <p:nvSpPr>
          <p:cNvPr id="3" name="Footer Placeholder 2">
            <a:extLst>
              <a:ext uri="{FF2B5EF4-FFF2-40B4-BE49-F238E27FC236}">
                <a16:creationId xmlns:a16="http://schemas.microsoft.com/office/drawing/2014/main" id="{7DE6EC40-F80C-5442-BF84-825965AFA1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0B2176-54BB-F040-AB6D-6E2AAB87BCC6}"/>
              </a:ext>
            </a:extLst>
          </p:cNvPr>
          <p:cNvSpPr>
            <a:spLocks noGrp="1"/>
          </p:cNvSpPr>
          <p:nvPr>
            <p:ph type="sldNum" sz="quarter" idx="12"/>
          </p:nvPr>
        </p:nvSpPr>
        <p:spPr/>
        <p:txBody>
          <a:bodyPr/>
          <a:lstStyle/>
          <a:p>
            <a:fld id="{DD9795CA-3B14-1743-9D77-3749F175CE17}" type="slidenum">
              <a:rPr lang="en-US" smtClean="0"/>
              <a:t>‹#›</a:t>
            </a:fld>
            <a:endParaRPr lang="en-US"/>
          </a:p>
        </p:txBody>
      </p:sp>
    </p:spTree>
    <p:extLst>
      <p:ext uri="{BB962C8B-B14F-4D97-AF65-F5344CB8AC3E}">
        <p14:creationId xmlns:p14="http://schemas.microsoft.com/office/powerpoint/2010/main" val="30015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3F19D-0B62-F44E-BDB5-35A16B92BE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4DA1BE-CB8D-9D42-8335-87B9950FDB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967621-E88F-FA43-8A7A-C2CA290C6E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3186E60-3507-7A46-A847-01BFAF11F87E}"/>
              </a:ext>
            </a:extLst>
          </p:cNvPr>
          <p:cNvSpPr>
            <a:spLocks noGrp="1"/>
          </p:cNvSpPr>
          <p:nvPr>
            <p:ph type="dt" sz="half" idx="10"/>
          </p:nvPr>
        </p:nvSpPr>
        <p:spPr/>
        <p:txBody>
          <a:bodyPr/>
          <a:lstStyle/>
          <a:p>
            <a:fld id="{3933F1A5-12D2-A046-808E-57442533E4A9}" type="datetimeFigureOut">
              <a:rPr lang="en-US" smtClean="0"/>
              <a:t>12/31/21</a:t>
            </a:fld>
            <a:endParaRPr lang="en-US"/>
          </a:p>
        </p:txBody>
      </p:sp>
      <p:sp>
        <p:nvSpPr>
          <p:cNvPr id="6" name="Footer Placeholder 5">
            <a:extLst>
              <a:ext uri="{FF2B5EF4-FFF2-40B4-BE49-F238E27FC236}">
                <a16:creationId xmlns:a16="http://schemas.microsoft.com/office/drawing/2014/main" id="{264203C6-D9E9-E84E-A7ED-5586144C67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6EEE11-85E1-C04C-A8C2-7979B36FF819}"/>
              </a:ext>
            </a:extLst>
          </p:cNvPr>
          <p:cNvSpPr>
            <a:spLocks noGrp="1"/>
          </p:cNvSpPr>
          <p:nvPr>
            <p:ph type="sldNum" sz="quarter" idx="12"/>
          </p:nvPr>
        </p:nvSpPr>
        <p:spPr/>
        <p:txBody>
          <a:bodyPr/>
          <a:lstStyle/>
          <a:p>
            <a:fld id="{DD9795CA-3B14-1743-9D77-3749F175CE17}" type="slidenum">
              <a:rPr lang="en-US" smtClean="0"/>
              <a:t>‹#›</a:t>
            </a:fld>
            <a:endParaRPr lang="en-US"/>
          </a:p>
        </p:txBody>
      </p:sp>
    </p:spTree>
    <p:extLst>
      <p:ext uri="{BB962C8B-B14F-4D97-AF65-F5344CB8AC3E}">
        <p14:creationId xmlns:p14="http://schemas.microsoft.com/office/powerpoint/2010/main" val="1566429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E9547-DBD4-194F-9F94-B40A684939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33A793-B5F2-624D-8BBF-14063B65D6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EB4669-7ACD-2348-98E9-41603C315B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7AC5549-2E48-824E-B37D-4D2F2828E822}"/>
              </a:ext>
            </a:extLst>
          </p:cNvPr>
          <p:cNvSpPr>
            <a:spLocks noGrp="1"/>
          </p:cNvSpPr>
          <p:nvPr>
            <p:ph type="dt" sz="half" idx="10"/>
          </p:nvPr>
        </p:nvSpPr>
        <p:spPr/>
        <p:txBody>
          <a:bodyPr/>
          <a:lstStyle/>
          <a:p>
            <a:fld id="{3933F1A5-12D2-A046-808E-57442533E4A9}" type="datetimeFigureOut">
              <a:rPr lang="en-US" smtClean="0"/>
              <a:t>12/31/21</a:t>
            </a:fld>
            <a:endParaRPr lang="en-US"/>
          </a:p>
        </p:txBody>
      </p:sp>
      <p:sp>
        <p:nvSpPr>
          <p:cNvPr id="6" name="Footer Placeholder 5">
            <a:extLst>
              <a:ext uri="{FF2B5EF4-FFF2-40B4-BE49-F238E27FC236}">
                <a16:creationId xmlns:a16="http://schemas.microsoft.com/office/drawing/2014/main" id="{1E059C9E-D165-A142-AF8B-9C1BD5B0B5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8BBEE9-4709-DD43-9B06-C9FDBA0131DE}"/>
              </a:ext>
            </a:extLst>
          </p:cNvPr>
          <p:cNvSpPr>
            <a:spLocks noGrp="1"/>
          </p:cNvSpPr>
          <p:nvPr>
            <p:ph type="sldNum" sz="quarter" idx="12"/>
          </p:nvPr>
        </p:nvSpPr>
        <p:spPr/>
        <p:txBody>
          <a:bodyPr/>
          <a:lstStyle/>
          <a:p>
            <a:fld id="{DD9795CA-3B14-1743-9D77-3749F175CE17}" type="slidenum">
              <a:rPr lang="en-US" smtClean="0"/>
              <a:t>‹#›</a:t>
            </a:fld>
            <a:endParaRPr lang="en-US"/>
          </a:p>
        </p:txBody>
      </p:sp>
    </p:spTree>
    <p:extLst>
      <p:ext uri="{BB962C8B-B14F-4D97-AF65-F5344CB8AC3E}">
        <p14:creationId xmlns:p14="http://schemas.microsoft.com/office/powerpoint/2010/main" val="1902749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245AF5-AE2E-2344-9F95-8A3D15BBEA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7F1242-3636-FF4E-89A1-1DD4E55988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2F1FC1-8C7C-844A-AAED-7EF574511F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33F1A5-12D2-A046-808E-57442533E4A9}" type="datetimeFigureOut">
              <a:rPr lang="en-US" smtClean="0"/>
              <a:t>12/31/21</a:t>
            </a:fld>
            <a:endParaRPr lang="en-US"/>
          </a:p>
        </p:txBody>
      </p:sp>
      <p:sp>
        <p:nvSpPr>
          <p:cNvPr id="5" name="Footer Placeholder 4">
            <a:extLst>
              <a:ext uri="{FF2B5EF4-FFF2-40B4-BE49-F238E27FC236}">
                <a16:creationId xmlns:a16="http://schemas.microsoft.com/office/drawing/2014/main" id="{824AEA2B-D32C-924B-976F-87DFA76312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40B588-1160-004A-90FC-0238C8015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9795CA-3B14-1743-9D77-3749F175CE17}" type="slidenum">
              <a:rPr lang="en-US" smtClean="0"/>
              <a:t>‹#›</a:t>
            </a:fld>
            <a:endParaRPr lang="en-US"/>
          </a:p>
        </p:txBody>
      </p:sp>
    </p:spTree>
    <p:extLst>
      <p:ext uri="{BB962C8B-B14F-4D97-AF65-F5344CB8AC3E}">
        <p14:creationId xmlns:p14="http://schemas.microsoft.com/office/powerpoint/2010/main" val="1852162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hyperlink" Target="https://nlp.seas.harvard.edu/2018/04/03/attention.html" TargetMode="External"/><Relationship Id="rId2" Type="http://schemas.openxmlformats.org/officeDocument/2006/relationships/notesSlide" Target="../notesSlides/notesSlide38.xml"/><Relationship Id="rId1" Type="http://schemas.openxmlformats.org/officeDocument/2006/relationships/slideLayout" Target="../slideLayouts/slideLayout13.xml"/><Relationship Id="rId4" Type="http://schemas.openxmlformats.org/officeDocument/2006/relationships/hyperlink" Target="http://jalammar.github.io/illustrated-transformer/"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p:cNvSpPr txBox="1">
            <a:spLocks noChangeArrowheads="1"/>
          </p:cNvSpPr>
          <p:nvPr/>
        </p:nvSpPr>
        <p:spPr bwMode="auto">
          <a:xfrm>
            <a:off x="943120" y="2160317"/>
            <a:ext cx="10305759" cy="8206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lnSpc>
                <a:spcPct val="150000"/>
              </a:lnSpc>
              <a:spcBef>
                <a:spcPct val="0"/>
              </a:spcBef>
              <a:spcAft>
                <a:spcPct val="0"/>
              </a:spcAft>
              <a:defRPr/>
            </a:pPr>
            <a:r>
              <a:rPr lang="en-CA" altLang="en-US" sz="3600" b="1" kern="0" dirty="0">
                <a:solidFill>
                  <a:srgbClr val="2E4864"/>
                </a:solidFill>
                <a:latin typeface="Arial"/>
                <a:cs typeface="Arial"/>
              </a:rPr>
              <a:t>CS 886 Deep Learning for Biotechnology</a:t>
            </a:r>
          </a:p>
        </p:txBody>
      </p:sp>
      <p:sp>
        <p:nvSpPr>
          <p:cNvPr id="6" name="文本框 6"/>
          <p:cNvSpPr txBox="1">
            <a:spLocks noChangeArrowheads="1"/>
          </p:cNvSpPr>
          <p:nvPr/>
        </p:nvSpPr>
        <p:spPr bwMode="auto">
          <a:xfrm>
            <a:off x="4099064" y="4453598"/>
            <a:ext cx="405249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CA" altLang="zh-CN" sz="1800" dirty="0">
                <a:solidFill>
                  <a:srgbClr val="265489"/>
                </a:solidFill>
                <a:latin typeface="+mn-lt"/>
                <a:ea typeface="方正兰亭黑_GBK"/>
              </a:rPr>
              <a:t>Ming Li</a:t>
            </a:r>
          </a:p>
        </p:txBody>
      </p:sp>
      <p:cxnSp>
        <p:nvCxnSpPr>
          <p:cNvPr id="8" name="直接连接符 7"/>
          <p:cNvCxnSpPr/>
          <p:nvPr/>
        </p:nvCxnSpPr>
        <p:spPr>
          <a:xfrm>
            <a:off x="5809638" y="3872737"/>
            <a:ext cx="604299" cy="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5E5750BB-1139-7A4A-B316-85AA96FAE114}"/>
              </a:ext>
            </a:extLst>
          </p:cNvPr>
          <p:cNvGrpSpPr>
            <a:grpSpLocks noChangeAspect="1"/>
          </p:cNvGrpSpPr>
          <p:nvPr/>
        </p:nvGrpSpPr>
        <p:grpSpPr>
          <a:xfrm>
            <a:off x="11022136" y="176464"/>
            <a:ext cx="1489596" cy="1018171"/>
            <a:chOff x="1669784" y="2578226"/>
            <a:chExt cx="3655480" cy="2498600"/>
          </a:xfrm>
        </p:grpSpPr>
        <p:sp>
          <p:nvSpPr>
            <p:cNvPr id="13" name="椭圆 7">
              <a:extLst>
                <a:ext uri="{FF2B5EF4-FFF2-40B4-BE49-F238E27FC236}">
                  <a16:creationId xmlns:a16="http://schemas.microsoft.com/office/drawing/2014/main" id="{FFC88CD1-6982-F942-8E4A-4FD57280E1CC}"/>
                </a:ext>
              </a:extLst>
            </p:cNvPr>
            <p:cNvSpPr/>
            <p:nvPr/>
          </p:nvSpPr>
          <p:spPr>
            <a:xfrm>
              <a:off x="1989034" y="2578226"/>
              <a:ext cx="2235676" cy="2235676"/>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 name="椭圆 23">
              <a:extLst>
                <a:ext uri="{FF2B5EF4-FFF2-40B4-BE49-F238E27FC236}">
                  <a16:creationId xmlns:a16="http://schemas.microsoft.com/office/drawing/2014/main" id="{32E5E342-2429-ED4C-B106-F2C8F0B58E81}"/>
                </a:ext>
              </a:extLst>
            </p:cNvPr>
            <p:cNvSpPr/>
            <p:nvPr/>
          </p:nvSpPr>
          <p:spPr>
            <a:xfrm>
              <a:off x="2249135" y="2824389"/>
              <a:ext cx="1743351" cy="174335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cxnSp>
          <p:nvCxnSpPr>
            <p:cNvPr id="15" name="直接连接符 2">
              <a:extLst>
                <a:ext uri="{FF2B5EF4-FFF2-40B4-BE49-F238E27FC236}">
                  <a16:creationId xmlns:a16="http://schemas.microsoft.com/office/drawing/2014/main" id="{B9595050-FD09-BA46-B8E6-C5AB270B64D9}"/>
                </a:ext>
              </a:extLst>
            </p:cNvPr>
            <p:cNvCxnSpPr/>
            <p:nvPr/>
          </p:nvCxnSpPr>
          <p:spPr>
            <a:xfrm>
              <a:off x="4869389" y="3491025"/>
              <a:ext cx="45587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椭圆 24">
              <a:extLst>
                <a:ext uri="{FF2B5EF4-FFF2-40B4-BE49-F238E27FC236}">
                  <a16:creationId xmlns:a16="http://schemas.microsoft.com/office/drawing/2014/main" id="{07518128-FF2E-B34C-9A89-5949F0B40B3B}"/>
                </a:ext>
              </a:extLst>
            </p:cNvPr>
            <p:cNvSpPr/>
            <p:nvPr/>
          </p:nvSpPr>
          <p:spPr>
            <a:xfrm>
              <a:off x="3697242" y="2592797"/>
              <a:ext cx="520689" cy="520689"/>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25">
              <a:extLst>
                <a:ext uri="{FF2B5EF4-FFF2-40B4-BE49-F238E27FC236}">
                  <a16:creationId xmlns:a16="http://schemas.microsoft.com/office/drawing/2014/main" id="{1B39468D-744A-F449-92E5-88A46761D28C}"/>
                </a:ext>
              </a:extLst>
            </p:cNvPr>
            <p:cNvSpPr/>
            <p:nvPr/>
          </p:nvSpPr>
          <p:spPr>
            <a:xfrm>
              <a:off x="1889481" y="3015197"/>
              <a:ext cx="382375" cy="38237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27">
              <a:extLst>
                <a:ext uri="{FF2B5EF4-FFF2-40B4-BE49-F238E27FC236}">
                  <a16:creationId xmlns:a16="http://schemas.microsoft.com/office/drawing/2014/main" id="{C2407801-29A1-2142-AFB6-61670D6BB9BA}"/>
                </a:ext>
              </a:extLst>
            </p:cNvPr>
            <p:cNvSpPr/>
            <p:nvPr/>
          </p:nvSpPr>
          <p:spPr>
            <a:xfrm>
              <a:off x="1698293" y="4863033"/>
              <a:ext cx="213793" cy="21379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28">
              <a:extLst>
                <a:ext uri="{FF2B5EF4-FFF2-40B4-BE49-F238E27FC236}">
                  <a16:creationId xmlns:a16="http://schemas.microsoft.com/office/drawing/2014/main" id="{3F852D37-BF8E-FE4B-927C-116A82A4A102}"/>
                </a:ext>
              </a:extLst>
            </p:cNvPr>
            <p:cNvSpPr/>
            <p:nvPr/>
          </p:nvSpPr>
          <p:spPr>
            <a:xfrm>
              <a:off x="2249135" y="4410935"/>
              <a:ext cx="294040" cy="29404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 name="椭圆 29">
              <a:extLst>
                <a:ext uri="{FF2B5EF4-FFF2-40B4-BE49-F238E27FC236}">
                  <a16:creationId xmlns:a16="http://schemas.microsoft.com/office/drawing/2014/main" id="{008804E9-75AF-6F47-9B64-2E1364902610}"/>
                </a:ext>
              </a:extLst>
            </p:cNvPr>
            <p:cNvSpPr/>
            <p:nvPr/>
          </p:nvSpPr>
          <p:spPr>
            <a:xfrm>
              <a:off x="4021772" y="3972331"/>
              <a:ext cx="304395" cy="30439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 name="椭圆 30">
              <a:extLst>
                <a:ext uri="{FF2B5EF4-FFF2-40B4-BE49-F238E27FC236}">
                  <a16:creationId xmlns:a16="http://schemas.microsoft.com/office/drawing/2014/main" id="{69F49EA9-8706-B24A-AB19-01B5E0ED5B8F}"/>
                </a:ext>
              </a:extLst>
            </p:cNvPr>
            <p:cNvSpPr/>
            <p:nvPr/>
          </p:nvSpPr>
          <p:spPr>
            <a:xfrm>
              <a:off x="3786429" y="4799329"/>
              <a:ext cx="206056" cy="20605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 name="椭圆 31">
              <a:extLst>
                <a:ext uri="{FF2B5EF4-FFF2-40B4-BE49-F238E27FC236}">
                  <a16:creationId xmlns:a16="http://schemas.microsoft.com/office/drawing/2014/main" id="{FD7DA6E3-B3C0-BF42-A5FD-87CE0CDD77BB}"/>
                </a:ext>
              </a:extLst>
            </p:cNvPr>
            <p:cNvSpPr/>
            <p:nvPr/>
          </p:nvSpPr>
          <p:spPr>
            <a:xfrm>
              <a:off x="1669784" y="3972331"/>
              <a:ext cx="132944" cy="132944"/>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0" name="文本框 6">
            <a:extLst>
              <a:ext uri="{FF2B5EF4-FFF2-40B4-BE49-F238E27FC236}">
                <a16:creationId xmlns:a16="http://schemas.microsoft.com/office/drawing/2014/main" id="{F9FBD350-A084-44B5-9A1B-DA71CB41DC5B}"/>
              </a:ext>
            </a:extLst>
          </p:cNvPr>
          <p:cNvSpPr txBox="1">
            <a:spLocks noChangeArrowheads="1"/>
          </p:cNvSpPr>
          <p:nvPr/>
        </p:nvSpPr>
        <p:spPr bwMode="auto">
          <a:xfrm>
            <a:off x="564943" y="66938"/>
            <a:ext cx="1276311" cy="6155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CA" altLang="ja-JP" sz="1600" dirty="0">
                <a:solidFill>
                  <a:srgbClr val="265489"/>
                </a:solidFill>
                <a:latin typeface="+mn-lt"/>
                <a:ea typeface="方正兰亭黑_GBK"/>
              </a:rPr>
              <a:t>Jan.</a:t>
            </a:r>
            <a:r>
              <a:rPr lang="zh-CN" altLang="en-US" sz="1600" dirty="0">
                <a:solidFill>
                  <a:srgbClr val="265489"/>
                </a:solidFill>
                <a:latin typeface="+mn-lt"/>
                <a:ea typeface="方正兰亭黑_GBK"/>
              </a:rPr>
              <a:t> </a:t>
            </a:r>
            <a:r>
              <a:rPr lang="en-US" altLang="zh-CN" sz="1600" dirty="0">
                <a:solidFill>
                  <a:srgbClr val="265489"/>
                </a:solidFill>
                <a:latin typeface="+mn-lt"/>
                <a:ea typeface="方正兰亭黑_GBK"/>
              </a:rPr>
              <a:t>14</a:t>
            </a:r>
            <a:r>
              <a:rPr lang="en-CA" altLang="ja-JP" sz="1600" dirty="0">
                <a:solidFill>
                  <a:srgbClr val="265489"/>
                </a:solidFill>
                <a:latin typeface="+mn-lt"/>
                <a:ea typeface="方正兰亭黑_GBK"/>
              </a:rPr>
              <a:t>, 2022</a:t>
            </a:r>
            <a:endParaRPr lang="en-US" altLang="ja-JP" sz="1600" dirty="0">
              <a:solidFill>
                <a:srgbClr val="265489"/>
              </a:solidFill>
              <a:latin typeface="+mn-lt"/>
              <a:ea typeface="方正兰亭黑_GBK"/>
            </a:endParaRPr>
          </a:p>
          <a:p>
            <a:pPr algn="ctr" fontAlgn="base">
              <a:spcBef>
                <a:spcPct val="0"/>
              </a:spcBef>
              <a:spcAft>
                <a:spcPct val="0"/>
              </a:spcAft>
              <a:defRPr/>
            </a:pPr>
            <a:endParaRPr lang="en-CA" altLang="ja-JP" sz="1800" dirty="0">
              <a:solidFill>
                <a:srgbClr val="265489"/>
              </a:solidFill>
              <a:latin typeface="+mn-lt"/>
              <a:ea typeface="方正兰亭黑_GBK"/>
            </a:endParaRPr>
          </a:p>
        </p:txBody>
      </p:sp>
    </p:spTree>
    <p:extLst>
      <p:ext uri="{BB962C8B-B14F-4D97-AF65-F5344CB8AC3E}">
        <p14:creationId xmlns:p14="http://schemas.microsoft.com/office/powerpoint/2010/main" val="22989562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85147" y="1093726"/>
            <a:ext cx="10155777" cy="615553"/>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3. RNN</a:t>
            </a:r>
            <a:endParaRPr lang="en-US" altLang="zh-CN" sz="2400" dirty="0">
              <a:solidFill>
                <a:srgbClr val="2E4864"/>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pic>
        <p:nvPicPr>
          <p:cNvPr id="20"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5864" y="2231833"/>
            <a:ext cx="6096000" cy="2446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TextBox 2"/>
          <p:cNvSpPr txBox="1"/>
          <p:nvPr/>
        </p:nvSpPr>
        <p:spPr>
          <a:xfrm>
            <a:off x="8601024" y="1847399"/>
            <a:ext cx="3455093" cy="830997"/>
          </a:xfrm>
          <a:prstGeom prst="rect">
            <a:avLst/>
          </a:prstGeom>
          <a:noFill/>
        </p:spPr>
        <p:txBody>
          <a:bodyPr wrap="none" rtlCol="0">
            <a:spAutoFit/>
          </a:bodyPr>
          <a:lstStyle/>
          <a:p>
            <a:r>
              <a:rPr lang="en-US" sz="2400" dirty="0"/>
              <a:t>Parameters to be learned:</a:t>
            </a:r>
          </a:p>
          <a:p>
            <a:r>
              <a:rPr lang="en-US" sz="2400" dirty="0"/>
              <a:t>U, V, W</a:t>
            </a:r>
          </a:p>
        </p:txBody>
      </p:sp>
    </p:spTree>
    <p:extLst>
      <p:ext uri="{BB962C8B-B14F-4D97-AF65-F5344CB8AC3E}">
        <p14:creationId xmlns:p14="http://schemas.microsoft.com/office/powerpoint/2010/main" val="38465132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85147" y="1093726"/>
            <a:ext cx="10155777" cy="615553"/>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Simple RNN </a:t>
            </a:r>
            <a:r>
              <a:rPr lang="en-CA" altLang="zh-CN" sz="2400" dirty="0" err="1">
                <a:solidFill>
                  <a:srgbClr val="2E4864"/>
                </a:solidFill>
                <a:latin typeface="Microsoft YaHei" panose="020B0503020204020204" pitchFamily="34" charset="-122"/>
                <a:ea typeface="Microsoft YaHei" panose="020B0503020204020204" pitchFamily="34" charset="-122"/>
              </a:rPr>
              <a:t>vs</a:t>
            </a:r>
            <a:r>
              <a:rPr lang="en-CA" altLang="zh-CN" sz="2400" dirty="0">
                <a:solidFill>
                  <a:srgbClr val="2E4864"/>
                </a:solidFill>
                <a:latin typeface="Microsoft YaHei" panose="020B0503020204020204" pitchFamily="34" charset="-122"/>
                <a:ea typeface="Microsoft YaHei" panose="020B0503020204020204" pitchFamily="34" charset="-122"/>
              </a:rPr>
              <a:t> LSTM</a:t>
            </a:r>
            <a:endParaRPr lang="en-US" altLang="zh-CN" sz="2400" dirty="0">
              <a:solidFill>
                <a:srgbClr val="2E4864"/>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pic>
        <p:nvPicPr>
          <p:cNvPr id="22"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2291" y="1889632"/>
            <a:ext cx="8356600" cy="4673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107319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368349" y="647952"/>
            <a:ext cx="10155777" cy="615553"/>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Encoder-Decoder machine translation</a:t>
            </a:r>
            <a:endParaRPr lang="en-US" altLang="zh-CN" sz="2400" dirty="0">
              <a:solidFill>
                <a:srgbClr val="2E4864"/>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pic>
        <p:nvPicPr>
          <p:cNvPr id="27"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75341" y="1383506"/>
            <a:ext cx="5748338" cy="5310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8" name="TextBox 4"/>
          <p:cNvSpPr txBox="1">
            <a:spLocks noChangeArrowheads="1"/>
          </p:cNvSpPr>
          <p:nvPr/>
        </p:nvSpPr>
        <p:spPr bwMode="auto">
          <a:xfrm>
            <a:off x="1303741" y="3898106"/>
            <a:ext cx="8001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LSTM</a:t>
            </a:r>
          </a:p>
        </p:txBody>
      </p:sp>
      <p:cxnSp>
        <p:nvCxnSpPr>
          <p:cNvPr id="29" name="Straight Arrow Connector 28"/>
          <p:cNvCxnSpPr/>
          <p:nvPr/>
        </p:nvCxnSpPr>
        <p:spPr>
          <a:xfrm flipV="1">
            <a:off x="2065741" y="3821906"/>
            <a:ext cx="533400" cy="152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2065741" y="4202906"/>
            <a:ext cx="609600" cy="152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333647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85147" y="1093726"/>
            <a:ext cx="10155777" cy="581057"/>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Encoder-Decoder LSTM structure for chatting</a:t>
            </a:r>
            <a:endParaRPr lang="en-US" altLang="zh-CN" sz="2400" dirty="0">
              <a:solidFill>
                <a:srgbClr val="2E4864"/>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pic>
        <p:nvPicPr>
          <p:cNvPr id="20"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2291" y="2286000"/>
            <a:ext cx="8115300" cy="403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278393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85147" y="978262"/>
            <a:ext cx="10155777" cy="615553"/>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Attention</a:t>
            </a:r>
            <a:endParaRPr lang="en-US" altLang="zh-CN" sz="2400" dirty="0">
              <a:solidFill>
                <a:srgbClr val="2E4864"/>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pic>
        <p:nvPicPr>
          <p:cNvPr id="22"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05792" y="1828800"/>
            <a:ext cx="7924800" cy="4470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291927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pic>
        <p:nvPicPr>
          <p:cNvPr id="88" name="圖片 3"/>
          <p:cNvPicPr>
            <a:picLocks noChangeAspect="1"/>
          </p:cNvPicPr>
          <p:nvPr/>
        </p:nvPicPr>
        <p:blipFill>
          <a:blip r:embed="rId3"/>
          <a:stretch>
            <a:fillRect/>
          </a:stretch>
        </p:blipFill>
        <p:spPr>
          <a:xfrm>
            <a:off x="888671" y="4867497"/>
            <a:ext cx="2326237" cy="1499602"/>
          </a:xfrm>
          <a:prstGeom prst="rect">
            <a:avLst/>
          </a:prstGeom>
          <a:ln>
            <a:noFill/>
          </a:ln>
          <a:effectLst>
            <a:outerShdw blurRad="292100" dist="139700" dir="2700000" algn="tl" rotWithShape="0">
              <a:srgbClr val="333333">
                <a:alpha val="65000"/>
              </a:srgbClr>
            </a:outerShdw>
          </a:effectLst>
          <a:scene3d>
            <a:camera prst="isometricTopUp"/>
            <a:lightRig rig="threePt" dir="t"/>
          </a:scene3d>
        </p:spPr>
      </p:pic>
      <p:cxnSp>
        <p:nvCxnSpPr>
          <p:cNvPr id="89" name="直線接點 4"/>
          <p:cNvCxnSpPr/>
          <p:nvPr/>
        </p:nvCxnSpPr>
        <p:spPr>
          <a:xfrm flipV="1">
            <a:off x="1185863" y="5019675"/>
            <a:ext cx="1741487" cy="1138238"/>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cxnSp>
        <p:nvCxnSpPr>
          <p:cNvPr id="90" name="直線接點 5"/>
          <p:cNvCxnSpPr/>
          <p:nvPr/>
        </p:nvCxnSpPr>
        <p:spPr>
          <a:xfrm>
            <a:off x="1281113" y="5387975"/>
            <a:ext cx="1206500" cy="744538"/>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cxnSp>
        <p:nvCxnSpPr>
          <p:cNvPr id="91" name="直線接點 6"/>
          <p:cNvCxnSpPr/>
          <p:nvPr/>
        </p:nvCxnSpPr>
        <p:spPr>
          <a:xfrm>
            <a:off x="1798638" y="5073650"/>
            <a:ext cx="1276350" cy="758825"/>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92" name="手繪多邊形 7"/>
          <p:cNvSpPr/>
          <p:nvPr/>
        </p:nvSpPr>
        <p:spPr>
          <a:xfrm>
            <a:off x="2266950" y="4132263"/>
            <a:ext cx="981075" cy="1025525"/>
          </a:xfrm>
          <a:custGeom>
            <a:avLst/>
            <a:gdLst>
              <a:gd name="connsiteX0" fmla="*/ 0 w 1129686"/>
              <a:gd name="connsiteY0" fmla="*/ 2169994 h 2169994"/>
              <a:gd name="connsiteX1" fmla="*/ 996286 w 1129686"/>
              <a:gd name="connsiteY1" fmla="*/ 1037230 h 2169994"/>
              <a:gd name="connsiteX2" fmla="*/ 1091820 w 1129686"/>
              <a:gd name="connsiteY2" fmla="*/ 0 h 2169994"/>
            </a:gdLst>
            <a:ahLst/>
            <a:cxnLst>
              <a:cxn ang="0">
                <a:pos x="connsiteX0" y="connsiteY0"/>
              </a:cxn>
              <a:cxn ang="0">
                <a:pos x="connsiteX1" y="connsiteY1"/>
              </a:cxn>
              <a:cxn ang="0">
                <a:pos x="connsiteX2" y="connsiteY2"/>
              </a:cxn>
            </a:cxnLst>
            <a:rect l="l" t="t" r="r" b="b"/>
            <a:pathLst>
              <a:path w="1129686" h="2169994">
                <a:moveTo>
                  <a:pt x="0" y="2169994"/>
                </a:moveTo>
                <a:cubicBezTo>
                  <a:pt x="407158" y="1784445"/>
                  <a:pt x="814316" y="1398896"/>
                  <a:pt x="996286" y="1037230"/>
                </a:cubicBezTo>
                <a:cubicBezTo>
                  <a:pt x="1178256" y="675564"/>
                  <a:pt x="1135038" y="337782"/>
                  <a:pt x="1091820" y="0"/>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1350"/>
          </a:p>
        </p:txBody>
      </p:sp>
      <p:sp>
        <p:nvSpPr>
          <p:cNvPr id="93" name="手繪多邊形 8"/>
          <p:cNvSpPr/>
          <p:nvPr/>
        </p:nvSpPr>
        <p:spPr>
          <a:xfrm>
            <a:off x="1855788" y="4108450"/>
            <a:ext cx="595312" cy="1279525"/>
          </a:xfrm>
          <a:custGeom>
            <a:avLst/>
            <a:gdLst>
              <a:gd name="connsiteX0" fmla="*/ 0 w 1129686"/>
              <a:gd name="connsiteY0" fmla="*/ 2169994 h 2169994"/>
              <a:gd name="connsiteX1" fmla="*/ 996286 w 1129686"/>
              <a:gd name="connsiteY1" fmla="*/ 1037230 h 2169994"/>
              <a:gd name="connsiteX2" fmla="*/ 1091820 w 1129686"/>
              <a:gd name="connsiteY2" fmla="*/ 0 h 2169994"/>
            </a:gdLst>
            <a:ahLst/>
            <a:cxnLst>
              <a:cxn ang="0">
                <a:pos x="connsiteX0" y="connsiteY0"/>
              </a:cxn>
              <a:cxn ang="0">
                <a:pos x="connsiteX1" y="connsiteY1"/>
              </a:cxn>
              <a:cxn ang="0">
                <a:pos x="connsiteX2" y="connsiteY2"/>
              </a:cxn>
            </a:cxnLst>
            <a:rect l="l" t="t" r="r" b="b"/>
            <a:pathLst>
              <a:path w="1129686" h="2169994">
                <a:moveTo>
                  <a:pt x="0" y="2169994"/>
                </a:moveTo>
                <a:cubicBezTo>
                  <a:pt x="407158" y="1784445"/>
                  <a:pt x="814316" y="1398896"/>
                  <a:pt x="996286" y="1037230"/>
                </a:cubicBezTo>
                <a:cubicBezTo>
                  <a:pt x="1178256" y="675564"/>
                  <a:pt x="1135038" y="337782"/>
                  <a:pt x="1091820" y="0"/>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1350"/>
          </a:p>
        </p:txBody>
      </p:sp>
      <p:sp>
        <p:nvSpPr>
          <p:cNvPr id="94" name="手繪多邊形 9"/>
          <p:cNvSpPr/>
          <p:nvPr/>
        </p:nvSpPr>
        <p:spPr>
          <a:xfrm>
            <a:off x="1247775" y="4140200"/>
            <a:ext cx="407988" cy="1589088"/>
          </a:xfrm>
          <a:custGeom>
            <a:avLst/>
            <a:gdLst>
              <a:gd name="connsiteX0" fmla="*/ 0 w 1129686"/>
              <a:gd name="connsiteY0" fmla="*/ 2169994 h 2169994"/>
              <a:gd name="connsiteX1" fmla="*/ 996286 w 1129686"/>
              <a:gd name="connsiteY1" fmla="*/ 1037230 h 2169994"/>
              <a:gd name="connsiteX2" fmla="*/ 1091820 w 1129686"/>
              <a:gd name="connsiteY2" fmla="*/ 0 h 2169994"/>
            </a:gdLst>
            <a:ahLst/>
            <a:cxnLst>
              <a:cxn ang="0">
                <a:pos x="connsiteX0" y="connsiteY0"/>
              </a:cxn>
              <a:cxn ang="0">
                <a:pos x="connsiteX1" y="connsiteY1"/>
              </a:cxn>
              <a:cxn ang="0">
                <a:pos x="connsiteX2" y="connsiteY2"/>
              </a:cxn>
            </a:cxnLst>
            <a:rect l="l" t="t" r="r" b="b"/>
            <a:pathLst>
              <a:path w="1129686" h="2169994">
                <a:moveTo>
                  <a:pt x="0" y="2169994"/>
                </a:moveTo>
                <a:cubicBezTo>
                  <a:pt x="407158" y="1784445"/>
                  <a:pt x="814316" y="1398896"/>
                  <a:pt x="996286" y="1037230"/>
                </a:cubicBezTo>
                <a:cubicBezTo>
                  <a:pt x="1178256" y="675564"/>
                  <a:pt x="1135038" y="337782"/>
                  <a:pt x="1091820" y="0"/>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1350"/>
          </a:p>
        </p:txBody>
      </p:sp>
      <p:sp>
        <p:nvSpPr>
          <p:cNvPr id="95" name="梯形 10"/>
          <p:cNvSpPr/>
          <p:nvPr/>
        </p:nvSpPr>
        <p:spPr>
          <a:xfrm>
            <a:off x="1269555" y="3695626"/>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96" name="梯形 11"/>
          <p:cNvSpPr/>
          <p:nvPr/>
        </p:nvSpPr>
        <p:spPr>
          <a:xfrm>
            <a:off x="2050450" y="3695626"/>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97" name="梯形 12"/>
          <p:cNvSpPr/>
          <p:nvPr/>
        </p:nvSpPr>
        <p:spPr>
          <a:xfrm>
            <a:off x="2843459" y="3695626"/>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98" name="梯形 13"/>
          <p:cNvSpPr/>
          <p:nvPr/>
        </p:nvSpPr>
        <p:spPr>
          <a:xfrm>
            <a:off x="1641004" y="3974022"/>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chemeClr val="tx1"/>
                </a:solidFill>
              </a:rPr>
              <a:t>filter</a:t>
            </a:r>
            <a:endParaRPr lang="zh-TW" altLang="en-US" dirty="0">
              <a:solidFill>
                <a:schemeClr val="tx1"/>
              </a:solidFill>
            </a:endParaRPr>
          </a:p>
        </p:txBody>
      </p:sp>
      <p:sp>
        <p:nvSpPr>
          <p:cNvPr id="99" name="梯形 14"/>
          <p:cNvSpPr/>
          <p:nvPr/>
        </p:nvSpPr>
        <p:spPr>
          <a:xfrm>
            <a:off x="2421900" y="3974022"/>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100" name="梯形 15"/>
          <p:cNvSpPr/>
          <p:nvPr/>
        </p:nvSpPr>
        <p:spPr>
          <a:xfrm>
            <a:off x="3214909" y="3974022"/>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cxnSp>
        <p:nvCxnSpPr>
          <p:cNvPr id="101" name="直線單箭頭接點 16"/>
          <p:cNvCxnSpPr/>
          <p:nvPr/>
        </p:nvCxnSpPr>
        <p:spPr>
          <a:xfrm flipV="1">
            <a:off x="1665288" y="3389313"/>
            <a:ext cx="0" cy="30638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單箭頭接點 17"/>
          <p:cNvCxnSpPr/>
          <p:nvPr/>
        </p:nvCxnSpPr>
        <p:spPr>
          <a:xfrm flipV="1">
            <a:off x="2027238" y="3667125"/>
            <a:ext cx="0" cy="3063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單箭頭接點 18"/>
          <p:cNvCxnSpPr/>
          <p:nvPr/>
        </p:nvCxnSpPr>
        <p:spPr>
          <a:xfrm flipV="1">
            <a:off x="2446338" y="3413125"/>
            <a:ext cx="0" cy="3063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9"/>
          <p:cNvCxnSpPr/>
          <p:nvPr/>
        </p:nvCxnSpPr>
        <p:spPr>
          <a:xfrm flipV="1">
            <a:off x="2817813" y="3695700"/>
            <a:ext cx="0" cy="3063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單箭頭接點 20"/>
          <p:cNvCxnSpPr/>
          <p:nvPr/>
        </p:nvCxnSpPr>
        <p:spPr>
          <a:xfrm flipV="1">
            <a:off x="3240088" y="3413125"/>
            <a:ext cx="0" cy="3063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21"/>
          <p:cNvCxnSpPr/>
          <p:nvPr/>
        </p:nvCxnSpPr>
        <p:spPr>
          <a:xfrm flipV="1">
            <a:off x="3636963" y="3679825"/>
            <a:ext cx="0" cy="3079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矩形 22"/>
          <p:cNvSpPr/>
          <p:nvPr/>
        </p:nvSpPr>
        <p:spPr>
          <a:xfrm>
            <a:off x="1563700" y="2764517"/>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108" name="矩形 23"/>
          <p:cNvSpPr/>
          <p:nvPr/>
        </p:nvSpPr>
        <p:spPr>
          <a:xfrm>
            <a:off x="2331655" y="2752238"/>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109" name="矩形 24"/>
          <p:cNvSpPr/>
          <p:nvPr/>
        </p:nvSpPr>
        <p:spPr>
          <a:xfrm>
            <a:off x="3137605" y="2764517"/>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110" name="矩形 25"/>
          <p:cNvSpPr/>
          <p:nvPr/>
        </p:nvSpPr>
        <p:spPr>
          <a:xfrm>
            <a:off x="1932984" y="3004628"/>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111" name="矩形 26"/>
          <p:cNvSpPr/>
          <p:nvPr/>
        </p:nvSpPr>
        <p:spPr>
          <a:xfrm>
            <a:off x="2722109" y="3076228"/>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112" name="矩形 27"/>
          <p:cNvSpPr/>
          <p:nvPr/>
        </p:nvSpPr>
        <p:spPr>
          <a:xfrm>
            <a:off x="3531225" y="3027891"/>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113" name="手繪多邊形 28"/>
          <p:cNvSpPr/>
          <p:nvPr/>
        </p:nvSpPr>
        <p:spPr>
          <a:xfrm>
            <a:off x="1733550" y="4394200"/>
            <a:ext cx="344488" cy="1668463"/>
          </a:xfrm>
          <a:custGeom>
            <a:avLst/>
            <a:gdLst>
              <a:gd name="connsiteX0" fmla="*/ 0 w 1129686"/>
              <a:gd name="connsiteY0" fmla="*/ 2169994 h 2169994"/>
              <a:gd name="connsiteX1" fmla="*/ 996286 w 1129686"/>
              <a:gd name="connsiteY1" fmla="*/ 1037230 h 2169994"/>
              <a:gd name="connsiteX2" fmla="*/ 1091820 w 1129686"/>
              <a:gd name="connsiteY2" fmla="*/ 0 h 2169994"/>
            </a:gdLst>
            <a:ahLst/>
            <a:cxnLst>
              <a:cxn ang="0">
                <a:pos x="connsiteX0" y="connsiteY0"/>
              </a:cxn>
              <a:cxn ang="0">
                <a:pos x="connsiteX1" y="connsiteY1"/>
              </a:cxn>
              <a:cxn ang="0">
                <a:pos x="connsiteX2" y="connsiteY2"/>
              </a:cxn>
            </a:cxnLst>
            <a:rect l="l" t="t" r="r" b="b"/>
            <a:pathLst>
              <a:path w="1129686" h="2169994">
                <a:moveTo>
                  <a:pt x="0" y="2169994"/>
                </a:moveTo>
                <a:cubicBezTo>
                  <a:pt x="407158" y="1784445"/>
                  <a:pt x="814316" y="1398896"/>
                  <a:pt x="996286" y="1037230"/>
                </a:cubicBezTo>
                <a:cubicBezTo>
                  <a:pt x="1178256" y="675564"/>
                  <a:pt x="1135038" y="337782"/>
                  <a:pt x="1091820" y="0"/>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1350"/>
          </a:p>
        </p:txBody>
      </p:sp>
      <p:sp>
        <p:nvSpPr>
          <p:cNvPr id="114" name="手繪多邊形 29"/>
          <p:cNvSpPr/>
          <p:nvPr/>
        </p:nvSpPr>
        <p:spPr>
          <a:xfrm>
            <a:off x="2374900" y="4418013"/>
            <a:ext cx="490538" cy="1381125"/>
          </a:xfrm>
          <a:custGeom>
            <a:avLst/>
            <a:gdLst>
              <a:gd name="connsiteX0" fmla="*/ 0 w 1129686"/>
              <a:gd name="connsiteY0" fmla="*/ 2169994 h 2169994"/>
              <a:gd name="connsiteX1" fmla="*/ 996286 w 1129686"/>
              <a:gd name="connsiteY1" fmla="*/ 1037230 h 2169994"/>
              <a:gd name="connsiteX2" fmla="*/ 1091820 w 1129686"/>
              <a:gd name="connsiteY2" fmla="*/ 0 h 2169994"/>
            </a:gdLst>
            <a:ahLst/>
            <a:cxnLst>
              <a:cxn ang="0">
                <a:pos x="connsiteX0" y="connsiteY0"/>
              </a:cxn>
              <a:cxn ang="0">
                <a:pos x="connsiteX1" y="connsiteY1"/>
              </a:cxn>
              <a:cxn ang="0">
                <a:pos x="connsiteX2" y="connsiteY2"/>
              </a:cxn>
            </a:cxnLst>
            <a:rect l="l" t="t" r="r" b="b"/>
            <a:pathLst>
              <a:path w="1129686" h="2169994">
                <a:moveTo>
                  <a:pt x="0" y="2169994"/>
                </a:moveTo>
                <a:cubicBezTo>
                  <a:pt x="407158" y="1784445"/>
                  <a:pt x="814316" y="1398896"/>
                  <a:pt x="996286" y="1037230"/>
                </a:cubicBezTo>
                <a:cubicBezTo>
                  <a:pt x="1178256" y="675564"/>
                  <a:pt x="1135038" y="337782"/>
                  <a:pt x="1091820" y="0"/>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1350"/>
          </a:p>
        </p:txBody>
      </p:sp>
      <p:sp>
        <p:nvSpPr>
          <p:cNvPr id="115" name="手繪多邊形 30"/>
          <p:cNvSpPr/>
          <p:nvPr/>
        </p:nvSpPr>
        <p:spPr>
          <a:xfrm>
            <a:off x="2798763" y="4400550"/>
            <a:ext cx="847725" cy="1030288"/>
          </a:xfrm>
          <a:custGeom>
            <a:avLst/>
            <a:gdLst>
              <a:gd name="connsiteX0" fmla="*/ 0 w 1129686"/>
              <a:gd name="connsiteY0" fmla="*/ 2169994 h 2169994"/>
              <a:gd name="connsiteX1" fmla="*/ 996286 w 1129686"/>
              <a:gd name="connsiteY1" fmla="*/ 1037230 h 2169994"/>
              <a:gd name="connsiteX2" fmla="*/ 1091820 w 1129686"/>
              <a:gd name="connsiteY2" fmla="*/ 0 h 2169994"/>
            </a:gdLst>
            <a:ahLst/>
            <a:cxnLst>
              <a:cxn ang="0">
                <a:pos x="connsiteX0" y="connsiteY0"/>
              </a:cxn>
              <a:cxn ang="0">
                <a:pos x="connsiteX1" y="connsiteY1"/>
              </a:cxn>
              <a:cxn ang="0">
                <a:pos x="connsiteX2" y="connsiteY2"/>
              </a:cxn>
            </a:cxnLst>
            <a:rect l="l" t="t" r="r" b="b"/>
            <a:pathLst>
              <a:path w="1129686" h="2169994">
                <a:moveTo>
                  <a:pt x="0" y="2169994"/>
                </a:moveTo>
                <a:cubicBezTo>
                  <a:pt x="407158" y="1784445"/>
                  <a:pt x="814316" y="1398896"/>
                  <a:pt x="996286" y="1037230"/>
                </a:cubicBezTo>
                <a:cubicBezTo>
                  <a:pt x="1178256" y="675564"/>
                  <a:pt x="1135038" y="337782"/>
                  <a:pt x="1091820" y="0"/>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1350"/>
          </a:p>
        </p:txBody>
      </p:sp>
      <p:sp>
        <p:nvSpPr>
          <p:cNvPr id="116" name="矩形 50"/>
          <p:cNvSpPr/>
          <p:nvPr/>
        </p:nvSpPr>
        <p:spPr>
          <a:xfrm>
            <a:off x="5570538" y="2373313"/>
            <a:ext cx="971550" cy="738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000" dirty="0">
                <a:solidFill>
                  <a:srgbClr val="000000"/>
                </a:solidFill>
              </a:rPr>
              <a:t>match</a:t>
            </a:r>
            <a:endParaRPr lang="zh-TW" altLang="en-US" sz="2000" dirty="0">
              <a:solidFill>
                <a:srgbClr val="000000"/>
              </a:solidFill>
            </a:endParaRPr>
          </a:p>
        </p:txBody>
      </p:sp>
      <p:cxnSp>
        <p:nvCxnSpPr>
          <p:cNvPr id="117" name="直線單箭頭接點 51"/>
          <p:cNvCxnSpPr/>
          <p:nvPr/>
        </p:nvCxnSpPr>
        <p:spPr>
          <a:xfrm flipV="1">
            <a:off x="6542088" y="2717800"/>
            <a:ext cx="360362" cy="6350"/>
          </a:xfrm>
          <a:prstGeom prst="straightConnector1">
            <a:avLst/>
          </a:prstGeom>
          <a:ln w="381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118" name="文字方塊 54"/>
          <p:cNvSpPr txBox="1">
            <a:spLocks noChangeArrowheads="1"/>
          </p:cNvSpPr>
          <p:nvPr/>
        </p:nvSpPr>
        <p:spPr bwMode="auto">
          <a:xfrm>
            <a:off x="6891338" y="2511425"/>
            <a:ext cx="8382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a:t>0.7</a:t>
            </a:r>
            <a:endParaRPr lang="zh-TW" altLang="en-US"/>
          </a:p>
        </p:txBody>
      </p:sp>
      <p:sp>
        <p:nvSpPr>
          <p:cNvPr id="119" name="文字方塊 59"/>
          <p:cNvSpPr txBox="1">
            <a:spLocks noChangeArrowheads="1"/>
          </p:cNvSpPr>
          <p:nvPr/>
        </p:nvSpPr>
        <p:spPr bwMode="auto">
          <a:xfrm>
            <a:off x="374650" y="3825875"/>
            <a:ext cx="7493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2000"/>
              <a:t>CNN</a:t>
            </a:r>
            <a:endParaRPr lang="zh-TW" altLang="en-US" sz="2000"/>
          </a:p>
        </p:txBody>
      </p:sp>
      <p:sp>
        <p:nvSpPr>
          <p:cNvPr id="120" name="梯形 71"/>
          <p:cNvSpPr/>
          <p:nvPr/>
        </p:nvSpPr>
        <p:spPr>
          <a:xfrm>
            <a:off x="5378323" y="5659731"/>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121" name="梯形 72"/>
          <p:cNvSpPr/>
          <p:nvPr/>
        </p:nvSpPr>
        <p:spPr>
          <a:xfrm>
            <a:off x="6159218" y="5659731"/>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122" name="梯形 73"/>
          <p:cNvSpPr/>
          <p:nvPr/>
        </p:nvSpPr>
        <p:spPr>
          <a:xfrm>
            <a:off x="6952227" y="5659731"/>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123" name="梯形 74"/>
          <p:cNvSpPr/>
          <p:nvPr/>
        </p:nvSpPr>
        <p:spPr>
          <a:xfrm>
            <a:off x="5749772" y="5938127"/>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124" name="梯形 75"/>
          <p:cNvSpPr/>
          <p:nvPr/>
        </p:nvSpPr>
        <p:spPr>
          <a:xfrm>
            <a:off x="6530668" y="5938127"/>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125" name="梯形 76"/>
          <p:cNvSpPr/>
          <p:nvPr/>
        </p:nvSpPr>
        <p:spPr>
          <a:xfrm>
            <a:off x="7323677" y="5938127"/>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cxnSp>
        <p:nvCxnSpPr>
          <p:cNvPr id="126" name="直線單箭頭接點 77"/>
          <p:cNvCxnSpPr/>
          <p:nvPr/>
        </p:nvCxnSpPr>
        <p:spPr>
          <a:xfrm flipV="1">
            <a:off x="5775325" y="5353050"/>
            <a:ext cx="0" cy="3063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單箭頭接點 78"/>
          <p:cNvCxnSpPr/>
          <p:nvPr/>
        </p:nvCxnSpPr>
        <p:spPr>
          <a:xfrm flipV="1">
            <a:off x="6135688" y="5630863"/>
            <a:ext cx="0" cy="3079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線單箭頭接點 79"/>
          <p:cNvCxnSpPr/>
          <p:nvPr/>
        </p:nvCxnSpPr>
        <p:spPr>
          <a:xfrm flipV="1">
            <a:off x="6556375" y="5376863"/>
            <a:ext cx="0" cy="30638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80"/>
          <p:cNvCxnSpPr/>
          <p:nvPr/>
        </p:nvCxnSpPr>
        <p:spPr>
          <a:xfrm flipV="1">
            <a:off x="6927850" y="5659438"/>
            <a:ext cx="0" cy="3079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單箭頭接點 81"/>
          <p:cNvCxnSpPr/>
          <p:nvPr/>
        </p:nvCxnSpPr>
        <p:spPr>
          <a:xfrm flipV="1">
            <a:off x="7348538" y="5376863"/>
            <a:ext cx="0" cy="30638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單箭頭接點 82"/>
          <p:cNvCxnSpPr/>
          <p:nvPr/>
        </p:nvCxnSpPr>
        <p:spPr>
          <a:xfrm flipV="1">
            <a:off x="7745413" y="5643563"/>
            <a:ext cx="0" cy="3079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2" name="矩形 83"/>
          <p:cNvSpPr/>
          <p:nvPr/>
        </p:nvSpPr>
        <p:spPr>
          <a:xfrm>
            <a:off x="5672468" y="4728622"/>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133" name="矩形 84"/>
          <p:cNvSpPr/>
          <p:nvPr/>
        </p:nvSpPr>
        <p:spPr>
          <a:xfrm>
            <a:off x="6440423" y="4716343"/>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134" name="矩形 85"/>
          <p:cNvSpPr/>
          <p:nvPr/>
        </p:nvSpPr>
        <p:spPr>
          <a:xfrm>
            <a:off x="7246373" y="4728622"/>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135" name="矩形 86"/>
          <p:cNvSpPr/>
          <p:nvPr/>
        </p:nvSpPr>
        <p:spPr>
          <a:xfrm>
            <a:off x="6041752" y="4968733"/>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136" name="矩形 87"/>
          <p:cNvSpPr/>
          <p:nvPr/>
        </p:nvSpPr>
        <p:spPr>
          <a:xfrm>
            <a:off x="6830877" y="5040333"/>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137" name="矩形 88"/>
          <p:cNvSpPr/>
          <p:nvPr/>
        </p:nvSpPr>
        <p:spPr>
          <a:xfrm>
            <a:off x="7639993" y="4991996"/>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cxnSp>
        <p:nvCxnSpPr>
          <p:cNvPr id="138" name="直線單箭頭接點 93"/>
          <p:cNvCxnSpPr/>
          <p:nvPr/>
        </p:nvCxnSpPr>
        <p:spPr>
          <a:xfrm flipV="1">
            <a:off x="5789613" y="3105150"/>
            <a:ext cx="0" cy="1611313"/>
          </a:xfrm>
          <a:prstGeom prst="straightConnector1">
            <a:avLst/>
          </a:prstGeom>
          <a:ln w="38100">
            <a:solidFill>
              <a:schemeClr val="tx1"/>
            </a:solidFill>
            <a:tailEnd type="triangle"/>
          </a:ln>
        </p:spPr>
        <p:style>
          <a:lnRef idx="2">
            <a:schemeClr val="dk1"/>
          </a:lnRef>
          <a:fillRef idx="0">
            <a:schemeClr val="dk1"/>
          </a:fillRef>
          <a:effectRef idx="1">
            <a:schemeClr val="dk1"/>
          </a:effectRef>
          <a:fontRef idx="minor">
            <a:schemeClr val="tx1"/>
          </a:fontRef>
        </p:style>
      </p:cxnSp>
      <p:grpSp>
        <p:nvGrpSpPr>
          <p:cNvPr id="139" name="群組 97"/>
          <p:cNvGrpSpPr>
            <a:grpSpLocks/>
          </p:cNvGrpSpPr>
          <p:nvPr/>
        </p:nvGrpSpPr>
        <p:grpSpPr bwMode="auto">
          <a:xfrm>
            <a:off x="4521200" y="2268538"/>
            <a:ext cx="460375" cy="900112"/>
            <a:chOff x="4123648" y="5748055"/>
            <a:chExt cx="461666" cy="900000"/>
          </a:xfrm>
        </p:grpSpPr>
        <p:sp>
          <p:nvSpPr>
            <p:cNvPr id="140" name="矩形 98"/>
            <p:cNvSpPr/>
            <p:nvPr/>
          </p:nvSpPr>
          <p:spPr>
            <a:xfrm>
              <a:off x="4123648" y="5748055"/>
              <a:ext cx="461666" cy="9000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zh-TW" altLang="en-US" dirty="0"/>
            </a:p>
          </p:txBody>
        </p:sp>
        <p:sp>
          <p:nvSpPr>
            <p:cNvPr id="141" name="文字方塊 99"/>
            <p:cNvSpPr txBox="1">
              <a:spLocks noChangeArrowheads="1"/>
            </p:cNvSpPr>
            <p:nvPr/>
          </p:nvSpPr>
          <p:spPr bwMode="auto">
            <a:xfrm>
              <a:off x="4196384" y="6013389"/>
              <a:ext cx="223335"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CA" altLang="zh-TW" sz="2000"/>
                <a:t>z</a:t>
              </a:r>
              <a:r>
                <a:rPr lang="en-CA" altLang="zh-TW" sz="2000" baseline="30000"/>
                <a:t>0</a:t>
              </a:r>
              <a:endParaRPr lang="zh-TW" altLang="en-US" sz="2000"/>
            </a:p>
          </p:txBody>
        </p:sp>
      </p:grpSp>
      <p:cxnSp>
        <p:nvCxnSpPr>
          <p:cNvPr id="142" name="直線單箭頭接點 100"/>
          <p:cNvCxnSpPr>
            <a:endCxn id="116" idx="1"/>
          </p:cNvCxnSpPr>
          <p:nvPr/>
        </p:nvCxnSpPr>
        <p:spPr>
          <a:xfrm>
            <a:off x="5033963" y="2717800"/>
            <a:ext cx="5365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文字方塊 58"/>
          <p:cNvSpPr txBox="1">
            <a:spLocks noChangeArrowheads="1"/>
          </p:cNvSpPr>
          <p:nvPr/>
        </p:nvSpPr>
        <p:spPr bwMode="auto">
          <a:xfrm>
            <a:off x="1620838" y="1795463"/>
            <a:ext cx="1965325" cy="831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altLang="zh-TW"/>
              <a:t>A vector for each region</a:t>
            </a:r>
            <a:endParaRPr lang="zh-TW" altLang="en-US"/>
          </a:p>
        </p:txBody>
      </p:sp>
      <p:sp>
        <p:nvSpPr>
          <p:cNvPr id="144" name="TextBox 143"/>
          <p:cNvSpPr txBox="1">
            <a:spLocks noChangeArrowheads="1"/>
          </p:cNvSpPr>
          <p:nvPr/>
        </p:nvSpPr>
        <p:spPr bwMode="auto">
          <a:xfrm>
            <a:off x="3962400" y="1676400"/>
            <a:ext cx="417036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z</a:t>
            </a:r>
            <a:r>
              <a:rPr lang="en-US" sz="1800" baseline="30000"/>
              <a:t>0</a:t>
            </a:r>
            <a:r>
              <a:rPr lang="en-US" sz="1800"/>
              <a:t> is initial parameter, it is also learned </a:t>
            </a:r>
          </a:p>
        </p:txBody>
      </p:sp>
      <p:sp>
        <p:nvSpPr>
          <p:cNvPr id="145" name="矩形 10"/>
          <p:cNvSpPr/>
          <p:nvPr/>
        </p:nvSpPr>
        <p:spPr>
          <a:xfrm>
            <a:off x="5700713" y="271495"/>
            <a:ext cx="6538753" cy="615553"/>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Image caption generation using attention</a:t>
            </a:r>
            <a:endParaRPr lang="en-US" altLang="zh-CN" sz="2400" dirty="0">
              <a:solidFill>
                <a:srgbClr val="2E4864"/>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83197729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4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P spid="118" grpId="0"/>
      <p:bldP spid="14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pic>
        <p:nvPicPr>
          <p:cNvPr id="22" name="圖片 3"/>
          <p:cNvPicPr>
            <a:picLocks noChangeAspect="1"/>
          </p:cNvPicPr>
          <p:nvPr/>
        </p:nvPicPr>
        <p:blipFill>
          <a:blip r:embed="rId3"/>
          <a:stretch>
            <a:fillRect/>
          </a:stretch>
        </p:blipFill>
        <p:spPr>
          <a:xfrm>
            <a:off x="888671" y="4867497"/>
            <a:ext cx="2326237" cy="1499602"/>
          </a:xfrm>
          <a:prstGeom prst="rect">
            <a:avLst/>
          </a:prstGeom>
          <a:ln>
            <a:noFill/>
          </a:ln>
          <a:effectLst>
            <a:outerShdw blurRad="292100" dist="139700" dir="2700000" algn="tl" rotWithShape="0">
              <a:srgbClr val="333333">
                <a:alpha val="65000"/>
              </a:srgbClr>
            </a:outerShdw>
          </a:effectLst>
          <a:scene3d>
            <a:camera prst="isometricTopUp"/>
            <a:lightRig rig="threePt" dir="t"/>
          </a:scene3d>
        </p:spPr>
      </p:pic>
      <p:cxnSp>
        <p:nvCxnSpPr>
          <p:cNvPr id="23" name="直線接點 4"/>
          <p:cNvCxnSpPr/>
          <p:nvPr/>
        </p:nvCxnSpPr>
        <p:spPr>
          <a:xfrm flipV="1">
            <a:off x="1185863" y="5019675"/>
            <a:ext cx="1741487" cy="1138238"/>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線接點 5"/>
          <p:cNvCxnSpPr/>
          <p:nvPr/>
        </p:nvCxnSpPr>
        <p:spPr>
          <a:xfrm>
            <a:off x="1281113" y="5387975"/>
            <a:ext cx="1206500" cy="744538"/>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cxnSp>
        <p:nvCxnSpPr>
          <p:cNvPr id="26" name="直線接點 6"/>
          <p:cNvCxnSpPr/>
          <p:nvPr/>
        </p:nvCxnSpPr>
        <p:spPr>
          <a:xfrm>
            <a:off x="1798638" y="5073650"/>
            <a:ext cx="1276350" cy="758825"/>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27" name="手繪多邊形 7"/>
          <p:cNvSpPr/>
          <p:nvPr/>
        </p:nvSpPr>
        <p:spPr>
          <a:xfrm>
            <a:off x="2266950" y="4132263"/>
            <a:ext cx="981075" cy="1025525"/>
          </a:xfrm>
          <a:custGeom>
            <a:avLst/>
            <a:gdLst>
              <a:gd name="connsiteX0" fmla="*/ 0 w 1129686"/>
              <a:gd name="connsiteY0" fmla="*/ 2169994 h 2169994"/>
              <a:gd name="connsiteX1" fmla="*/ 996286 w 1129686"/>
              <a:gd name="connsiteY1" fmla="*/ 1037230 h 2169994"/>
              <a:gd name="connsiteX2" fmla="*/ 1091820 w 1129686"/>
              <a:gd name="connsiteY2" fmla="*/ 0 h 2169994"/>
            </a:gdLst>
            <a:ahLst/>
            <a:cxnLst>
              <a:cxn ang="0">
                <a:pos x="connsiteX0" y="connsiteY0"/>
              </a:cxn>
              <a:cxn ang="0">
                <a:pos x="connsiteX1" y="connsiteY1"/>
              </a:cxn>
              <a:cxn ang="0">
                <a:pos x="connsiteX2" y="connsiteY2"/>
              </a:cxn>
            </a:cxnLst>
            <a:rect l="l" t="t" r="r" b="b"/>
            <a:pathLst>
              <a:path w="1129686" h="2169994">
                <a:moveTo>
                  <a:pt x="0" y="2169994"/>
                </a:moveTo>
                <a:cubicBezTo>
                  <a:pt x="407158" y="1784445"/>
                  <a:pt x="814316" y="1398896"/>
                  <a:pt x="996286" y="1037230"/>
                </a:cubicBezTo>
                <a:cubicBezTo>
                  <a:pt x="1178256" y="675564"/>
                  <a:pt x="1135038" y="337782"/>
                  <a:pt x="1091820" y="0"/>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1350"/>
          </a:p>
        </p:txBody>
      </p:sp>
      <p:sp>
        <p:nvSpPr>
          <p:cNvPr id="28" name="手繪多邊形 8"/>
          <p:cNvSpPr/>
          <p:nvPr/>
        </p:nvSpPr>
        <p:spPr>
          <a:xfrm>
            <a:off x="1855788" y="4108450"/>
            <a:ext cx="595312" cy="1279525"/>
          </a:xfrm>
          <a:custGeom>
            <a:avLst/>
            <a:gdLst>
              <a:gd name="connsiteX0" fmla="*/ 0 w 1129686"/>
              <a:gd name="connsiteY0" fmla="*/ 2169994 h 2169994"/>
              <a:gd name="connsiteX1" fmla="*/ 996286 w 1129686"/>
              <a:gd name="connsiteY1" fmla="*/ 1037230 h 2169994"/>
              <a:gd name="connsiteX2" fmla="*/ 1091820 w 1129686"/>
              <a:gd name="connsiteY2" fmla="*/ 0 h 2169994"/>
            </a:gdLst>
            <a:ahLst/>
            <a:cxnLst>
              <a:cxn ang="0">
                <a:pos x="connsiteX0" y="connsiteY0"/>
              </a:cxn>
              <a:cxn ang="0">
                <a:pos x="connsiteX1" y="connsiteY1"/>
              </a:cxn>
              <a:cxn ang="0">
                <a:pos x="connsiteX2" y="connsiteY2"/>
              </a:cxn>
            </a:cxnLst>
            <a:rect l="l" t="t" r="r" b="b"/>
            <a:pathLst>
              <a:path w="1129686" h="2169994">
                <a:moveTo>
                  <a:pt x="0" y="2169994"/>
                </a:moveTo>
                <a:cubicBezTo>
                  <a:pt x="407158" y="1784445"/>
                  <a:pt x="814316" y="1398896"/>
                  <a:pt x="996286" y="1037230"/>
                </a:cubicBezTo>
                <a:cubicBezTo>
                  <a:pt x="1178256" y="675564"/>
                  <a:pt x="1135038" y="337782"/>
                  <a:pt x="1091820" y="0"/>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1350"/>
          </a:p>
        </p:txBody>
      </p:sp>
      <p:sp>
        <p:nvSpPr>
          <p:cNvPr id="29" name="手繪多邊形 9"/>
          <p:cNvSpPr/>
          <p:nvPr/>
        </p:nvSpPr>
        <p:spPr>
          <a:xfrm>
            <a:off x="1247775" y="4140200"/>
            <a:ext cx="407988" cy="1589088"/>
          </a:xfrm>
          <a:custGeom>
            <a:avLst/>
            <a:gdLst>
              <a:gd name="connsiteX0" fmla="*/ 0 w 1129686"/>
              <a:gd name="connsiteY0" fmla="*/ 2169994 h 2169994"/>
              <a:gd name="connsiteX1" fmla="*/ 996286 w 1129686"/>
              <a:gd name="connsiteY1" fmla="*/ 1037230 h 2169994"/>
              <a:gd name="connsiteX2" fmla="*/ 1091820 w 1129686"/>
              <a:gd name="connsiteY2" fmla="*/ 0 h 2169994"/>
            </a:gdLst>
            <a:ahLst/>
            <a:cxnLst>
              <a:cxn ang="0">
                <a:pos x="connsiteX0" y="connsiteY0"/>
              </a:cxn>
              <a:cxn ang="0">
                <a:pos x="connsiteX1" y="connsiteY1"/>
              </a:cxn>
              <a:cxn ang="0">
                <a:pos x="connsiteX2" y="connsiteY2"/>
              </a:cxn>
            </a:cxnLst>
            <a:rect l="l" t="t" r="r" b="b"/>
            <a:pathLst>
              <a:path w="1129686" h="2169994">
                <a:moveTo>
                  <a:pt x="0" y="2169994"/>
                </a:moveTo>
                <a:cubicBezTo>
                  <a:pt x="407158" y="1784445"/>
                  <a:pt x="814316" y="1398896"/>
                  <a:pt x="996286" y="1037230"/>
                </a:cubicBezTo>
                <a:cubicBezTo>
                  <a:pt x="1178256" y="675564"/>
                  <a:pt x="1135038" y="337782"/>
                  <a:pt x="1091820" y="0"/>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1350"/>
          </a:p>
        </p:txBody>
      </p:sp>
      <p:sp>
        <p:nvSpPr>
          <p:cNvPr id="30" name="梯形 10"/>
          <p:cNvSpPr/>
          <p:nvPr/>
        </p:nvSpPr>
        <p:spPr>
          <a:xfrm>
            <a:off x="1269555" y="3695626"/>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31" name="梯形 11"/>
          <p:cNvSpPr/>
          <p:nvPr/>
        </p:nvSpPr>
        <p:spPr>
          <a:xfrm>
            <a:off x="2050450" y="3695626"/>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32" name="梯形 12"/>
          <p:cNvSpPr/>
          <p:nvPr/>
        </p:nvSpPr>
        <p:spPr>
          <a:xfrm>
            <a:off x="2843459" y="3695626"/>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33" name="梯形 13"/>
          <p:cNvSpPr/>
          <p:nvPr/>
        </p:nvSpPr>
        <p:spPr>
          <a:xfrm>
            <a:off x="1641004" y="3974022"/>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34" name="梯形 14"/>
          <p:cNvSpPr/>
          <p:nvPr/>
        </p:nvSpPr>
        <p:spPr>
          <a:xfrm>
            <a:off x="2421900" y="3974022"/>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35" name="梯形 15"/>
          <p:cNvSpPr/>
          <p:nvPr/>
        </p:nvSpPr>
        <p:spPr>
          <a:xfrm>
            <a:off x="3214909" y="3974022"/>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cxnSp>
        <p:nvCxnSpPr>
          <p:cNvPr id="36" name="直線單箭頭接點 16"/>
          <p:cNvCxnSpPr/>
          <p:nvPr/>
        </p:nvCxnSpPr>
        <p:spPr>
          <a:xfrm flipV="1">
            <a:off x="1665288" y="3389313"/>
            <a:ext cx="0" cy="30638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17"/>
          <p:cNvCxnSpPr/>
          <p:nvPr/>
        </p:nvCxnSpPr>
        <p:spPr>
          <a:xfrm flipV="1">
            <a:off x="2027238" y="3667125"/>
            <a:ext cx="0" cy="3063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18"/>
          <p:cNvCxnSpPr/>
          <p:nvPr/>
        </p:nvCxnSpPr>
        <p:spPr>
          <a:xfrm flipV="1">
            <a:off x="2446338" y="3413125"/>
            <a:ext cx="0" cy="3063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19"/>
          <p:cNvCxnSpPr/>
          <p:nvPr/>
        </p:nvCxnSpPr>
        <p:spPr>
          <a:xfrm flipV="1">
            <a:off x="2817813" y="3695700"/>
            <a:ext cx="0" cy="3063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20"/>
          <p:cNvCxnSpPr/>
          <p:nvPr/>
        </p:nvCxnSpPr>
        <p:spPr>
          <a:xfrm flipV="1">
            <a:off x="3240088" y="3413125"/>
            <a:ext cx="0" cy="3063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21"/>
          <p:cNvCxnSpPr/>
          <p:nvPr/>
        </p:nvCxnSpPr>
        <p:spPr>
          <a:xfrm flipV="1">
            <a:off x="3636963" y="3679825"/>
            <a:ext cx="0" cy="3079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矩形 22"/>
          <p:cNvSpPr/>
          <p:nvPr/>
        </p:nvSpPr>
        <p:spPr>
          <a:xfrm>
            <a:off x="1563700" y="2764517"/>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43" name="矩形 23"/>
          <p:cNvSpPr/>
          <p:nvPr/>
        </p:nvSpPr>
        <p:spPr>
          <a:xfrm>
            <a:off x="2331655" y="2752238"/>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44" name="矩形 24"/>
          <p:cNvSpPr/>
          <p:nvPr/>
        </p:nvSpPr>
        <p:spPr>
          <a:xfrm>
            <a:off x="3137605" y="2764517"/>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45" name="矩形 25"/>
          <p:cNvSpPr/>
          <p:nvPr/>
        </p:nvSpPr>
        <p:spPr>
          <a:xfrm>
            <a:off x="1932984" y="3004628"/>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46" name="矩形 26"/>
          <p:cNvSpPr/>
          <p:nvPr/>
        </p:nvSpPr>
        <p:spPr>
          <a:xfrm>
            <a:off x="2722109" y="3076228"/>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47" name="矩形 27"/>
          <p:cNvSpPr/>
          <p:nvPr/>
        </p:nvSpPr>
        <p:spPr>
          <a:xfrm>
            <a:off x="3531225" y="3027891"/>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48" name="手繪多邊形 28"/>
          <p:cNvSpPr/>
          <p:nvPr/>
        </p:nvSpPr>
        <p:spPr>
          <a:xfrm>
            <a:off x="1733550" y="4394200"/>
            <a:ext cx="344488" cy="1668463"/>
          </a:xfrm>
          <a:custGeom>
            <a:avLst/>
            <a:gdLst>
              <a:gd name="connsiteX0" fmla="*/ 0 w 1129686"/>
              <a:gd name="connsiteY0" fmla="*/ 2169994 h 2169994"/>
              <a:gd name="connsiteX1" fmla="*/ 996286 w 1129686"/>
              <a:gd name="connsiteY1" fmla="*/ 1037230 h 2169994"/>
              <a:gd name="connsiteX2" fmla="*/ 1091820 w 1129686"/>
              <a:gd name="connsiteY2" fmla="*/ 0 h 2169994"/>
            </a:gdLst>
            <a:ahLst/>
            <a:cxnLst>
              <a:cxn ang="0">
                <a:pos x="connsiteX0" y="connsiteY0"/>
              </a:cxn>
              <a:cxn ang="0">
                <a:pos x="connsiteX1" y="connsiteY1"/>
              </a:cxn>
              <a:cxn ang="0">
                <a:pos x="connsiteX2" y="connsiteY2"/>
              </a:cxn>
            </a:cxnLst>
            <a:rect l="l" t="t" r="r" b="b"/>
            <a:pathLst>
              <a:path w="1129686" h="2169994">
                <a:moveTo>
                  <a:pt x="0" y="2169994"/>
                </a:moveTo>
                <a:cubicBezTo>
                  <a:pt x="407158" y="1784445"/>
                  <a:pt x="814316" y="1398896"/>
                  <a:pt x="996286" y="1037230"/>
                </a:cubicBezTo>
                <a:cubicBezTo>
                  <a:pt x="1178256" y="675564"/>
                  <a:pt x="1135038" y="337782"/>
                  <a:pt x="1091820" y="0"/>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1350"/>
          </a:p>
        </p:txBody>
      </p:sp>
      <p:sp>
        <p:nvSpPr>
          <p:cNvPr id="49" name="手繪多邊形 29"/>
          <p:cNvSpPr/>
          <p:nvPr/>
        </p:nvSpPr>
        <p:spPr>
          <a:xfrm>
            <a:off x="2374900" y="4418013"/>
            <a:ext cx="490538" cy="1381125"/>
          </a:xfrm>
          <a:custGeom>
            <a:avLst/>
            <a:gdLst>
              <a:gd name="connsiteX0" fmla="*/ 0 w 1129686"/>
              <a:gd name="connsiteY0" fmla="*/ 2169994 h 2169994"/>
              <a:gd name="connsiteX1" fmla="*/ 996286 w 1129686"/>
              <a:gd name="connsiteY1" fmla="*/ 1037230 h 2169994"/>
              <a:gd name="connsiteX2" fmla="*/ 1091820 w 1129686"/>
              <a:gd name="connsiteY2" fmla="*/ 0 h 2169994"/>
            </a:gdLst>
            <a:ahLst/>
            <a:cxnLst>
              <a:cxn ang="0">
                <a:pos x="connsiteX0" y="connsiteY0"/>
              </a:cxn>
              <a:cxn ang="0">
                <a:pos x="connsiteX1" y="connsiteY1"/>
              </a:cxn>
              <a:cxn ang="0">
                <a:pos x="connsiteX2" y="connsiteY2"/>
              </a:cxn>
            </a:cxnLst>
            <a:rect l="l" t="t" r="r" b="b"/>
            <a:pathLst>
              <a:path w="1129686" h="2169994">
                <a:moveTo>
                  <a:pt x="0" y="2169994"/>
                </a:moveTo>
                <a:cubicBezTo>
                  <a:pt x="407158" y="1784445"/>
                  <a:pt x="814316" y="1398896"/>
                  <a:pt x="996286" y="1037230"/>
                </a:cubicBezTo>
                <a:cubicBezTo>
                  <a:pt x="1178256" y="675564"/>
                  <a:pt x="1135038" y="337782"/>
                  <a:pt x="1091820" y="0"/>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1350"/>
          </a:p>
        </p:txBody>
      </p:sp>
      <p:sp>
        <p:nvSpPr>
          <p:cNvPr id="50" name="手繪多邊形 30"/>
          <p:cNvSpPr/>
          <p:nvPr/>
        </p:nvSpPr>
        <p:spPr>
          <a:xfrm>
            <a:off x="2798763" y="4400550"/>
            <a:ext cx="847725" cy="1030288"/>
          </a:xfrm>
          <a:custGeom>
            <a:avLst/>
            <a:gdLst>
              <a:gd name="connsiteX0" fmla="*/ 0 w 1129686"/>
              <a:gd name="connsiteY0" fmla="*/ 2169994 h 2169994"/>
              <a:gd name="connsiteX1" fmla="*/ 996286 w 1129686"/>
              <a:gd name="connsiteY1" fmla="*/ 1037230 h 2169994"/>
              <a:gd name="connsiteX2" fmla="*/ 1091820 w 1129686"/>
              <a:gd name="connsiteY2" fmla="*/ 0 h 2169994"/>
            </a:gdLst>
            <a:ahLst/>
            <a:cxnLst>
              <a:cxn ang="0">
                <a:pos x="connsiteX0" y="connsiteY0"/>
              </a:cxn>
              <a:cxn ang="0">
                <a:pos x="connsiteX1" y="connsiteY1"/>
              </a:cxn>
              <a:cxn ang="0">
                <a:pos x="connsiteX2" y="connsiteY2"/>
              </a:cxn>
            </a:cxnLst>
            <a:rect l="l" t="t" r="r" b="b"/>
            <a:pathLst>
              <a:path w="1129686" h="2169994">
                <a:moveTo>
                  <a:pt x="0" y="2169994"/>
                </a:moveTo>
                <a:cubicBezTo>
                  <a:pt x="407158" y="1784445"/>
                  <a:pt x="814316" y="1398896"/>
                  <a:pt x="996286" y="1037230"/>
                </a:cubicBezTo>
                <a:cubicBezTo>
                  <a:pt x="1178256" y="675564"/>
                  <a:pt x="1135038" y="337782"/>
                  <a:pt x="1091820" y="0"/>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1350"/>
          </a:p>
        </p:txBody>
      </p:sp>
      <p:sp>
        <p:nvSpPr>
          <p:cNvPr id="51" name="文字方塊 59"/>
          <p:cNvSpPr txBox="1">
            <a:spLocks noChangeArrowheads="1"/>
          </p:cNvSpPr>
          <p:nvPr/>
        </p:nvSpPr>
        <p:spPr bwMode="auto">
          <a:xfrm>
            <a:off x="374650" y="3825875"/>
            <a:ext cx="7493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2000"/>
              <a:t>CNN</a:t>
            </a:r>
            <a:endParaRPr lang="zh-TW" altLang="en-US" sz="2000"/>
          </a:p>
        </p:txBody>
      </p:sp>
      <p:sp>
        <p:nvSpPr>
          <p:cNvPr id="52" name="梯形 71"/>
          <p:cNvSpPr/>
          <p:nvPr/>
        </p:nvSpPr>
        <p:spPr>
          <a:xfrm>
            <a:off x="5378323" y="5659731"/>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53" name="梯形 72"/>
          <p:cNvSpPr/>
          <p:nvPr/>
        </p:nvSpPr>
        <p:spPr>
          <a:xfrm>
            <a:off x="6159218" y="5659731"/>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54" name="梯形 73"/>
          <p:cNvSpPr/>
          <p:nvPr/>
        </p:nvSpPr>
        <p:spPr>
          <a:xfrm>
            <a:off x="6952227" y="5659731"/>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55" name="梯形 74"/>
          <p:cNvSpPr/>
          <p:nvPr/>
        </p:nvSpPr>
        <p:spPr>
          <a:xfrm>
            <a:off x="5749772" y="5938127"/>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56" name="梯形 75"/>
          <p:cNvSpPr/>
          <p:nvPr/>
        </p:nvSpPr>
        <p:spPr>
          <a:xfrm>
            <a:off x="6530668" y="5938127"/>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57" name="梯形 76"/>
          <p:cNvSpPr/>
          <p:nvPr/>
        </p:nvSpPr>
        <p:spPr>
          <a:xfrm>
            <a:off x="7323677" y="5938127"/>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cxnSp>
        <p:nvCxnSpPr>
          <p:cNvPr id="58" name="直線單箭頭接點 77"/>
          <p:cNvCxnSpPr/>
          <p:nvPr/>
        </p:nvCxnSpPr>
        <p:spPr>
          <a:xfrm flipV="1">
            <a:off x="5775325" y="5353050"/>
            <a:ext cx="0" cy="3063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78"/>
          <p:cNvCxnSpPr/>
          <p:nvPr/>
        </p:nvCxnSpPr>
        <p:spPr>
          <a:xfrm flipV="1">
            <a:off x="6135688" y="5630863"/>
            <a:ext cx="0" cy="3079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79"/>
          <p:cNvCxnSpPr/>
          <p:nvPr/>
        </p:nvCxnSpPr>
        <p:spPr>
          <a:xfrm flipV="1">
            <a:off x="6556375" y="5376863"/>
            <a:ext cx="0" cy="30638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80"/>
          <p:cNvCxnSpPr/>
          <p:nvPr/>
        </p:nvCxnSpPr>
        <p:spPr>
          <a:xfrm flipV="1">
            <a:off x="6927850" y="5659438"/>
            <a:ext cx="0" cy="3079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81"/>
          <p:cNvCxnSpPr/>
          <p:nvPr/>
        </p:nvCxnSpPr>
        <p:spPr>
          <a:xfrm flipV="1">
            <a:off x="7348538" y="5376863"/>
            <a:ext cx="0" cy="30638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82"/>
          <p:cNvCxnSpPr/>
          <p:nvPr/>
        </p:nvCxnSpPr>
        <p:spPr>
          <a:xfrm flipV="1">
            <a:off x="7745413" y="5643563"/>
            <a:ext cx="0" cy="3079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矩形 83"/>
          <p:cNvSpPr/>
          <p:nvPr/>
        </p:nvSpPr>
        <p:spPr>
          <a:xfrm>
            <a:off x="5672468" y="4728622"/>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65" name="矩形 84"/>
          <p:cNvSpPr/>
          <p:nvPr/>
        </p:nvSpPr>
        <p:spPr>
          <a:xfrm>
            <a:off x="6440423" y="4716343"/>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66" name="矩形 85"/>
          <p:cNvSpPr/>
          <p:nvPr/>
        </p:nvSpPr>
        <p:spPr>
          <a:xfrm>
            <a:off x="7246373" y="4728622"/>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67" name="矩形 86"/>
          <p:cNvSpPr/>
          <p:nvPr/>
        </p:nvSpPr>
        <p:spPr>
          <a:xfrm>
            <a:off x="6041752" y="4968733"/>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68" name="矩形 87"/>
          <p:cNvSpPr/>
          <p:nvPr/>
        </p:nvSpPr>
        <p:spPr>
          <a:xfrm>
            <a:off x="6830877" y="5040333"/>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69" name="矩形 88"/>
          <p:cNvSpPr/>
          <p:nvPr/>
        </p:nvSpPr>
        <p:spPr>
          <a:xfrm>
            <a:off x="7639993" y="4991996"/>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70" name="文字方塊 89"/>
          <p:cNvSpPr txBox="1">
            <a:spLocks noChangeArrowheads="1"/>
          </p:cNvSpPr>
          <p:nvPr/>
        </p:nvSpPr>
        <p:spPr bwMode="auto">
          <a:xfrm>
            <a:off x="1620838" y="1795463"/>
            <a:ext cx="1965325" cy="831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altLang="zh-TW"/>
              <a:t>A vector for each region</a:t>
            </a:r>
            <a:endParaRPr lang="zh-TW" altLang="en-US"/>
          </a:p>
        </p:txBody>
      </p:sp>
      <p:sp>
        <p:nvSpPr>
          <p:cNvPr id="71" name="文字方塊 62"/>
          <p:cNvSpPr txBox="1">
            <a:spLocks noChangeArrowheads="1"/>
          </p:cNvSpPr>
          <p:nvPr/>
        </p:nvSpPr>
        <p:spPr bwMode="auto">
          <a:xfrm>
            <a:off x="5527675" y="4376738"/>
            <a:ext cx="635000"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a:t>0.7</a:t>
            </a:r>
            <a:endParaRPr lang="zh-TW" altLang="en-US" sz="1800"/>
          </a:p>
        </p:txBody>
      </p:sp>
      <p:sp>
        <p:nvSpPr>
          <p:cNvPr id="72" name="文字方塊 63"/>
          <p:cNvSpPr txBox="1">
            <a:spLocks noChangeArrowheads="1"/>
          </p:cNvSpPr>
          <p:nvPr/>
        </p:nvSpPr>
        <p:spPr bwMode="auto">
          <a:xfrm>
            <a:off x="6324600" y="4362450"/>
            <a:ext cx="692150"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a:t>0.1</a:t>
            </a:r>
            <a:endParaRPr lang="zh-TW" altLang="en-US" sz="1800"/>
          </a:p>
        </p:txBody>
      </p:sp>
      <p:sp>
        <p:nvSpPr>
          <p:cNvPr id="73" name="文字方塊 64"/>
          <p:cNvSpPr txBox="1">
            <a:spLocks noChangeArrowheads="1"/>
          </p:cNvSpPr>
          <p:nvPr/>
        </p:nvSpPr>
        <p:spPr bwMode="auto">
          <a:xfrm>
            <a:off x="7124700" y="4368800"/>
            <a:ext cx="61118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a:t>0.1</a:t>
            </a:r>
            <a:endParaRPr lang="zh-TW" altLang="en-US" sz="1800"/>
          </a:p>
        </p:txBody>
      </p:sp>
      <p:sp>
        <p:nvSpPr>
          <p:cNvPr id="74" name="文字方塊 65"/>
          <p:cNvSpPr txBox="1">
            <a:spLocks noChangeArrowheads="1"/>
          </p:cNvSpPr>
          <p:nvPr/>
        </p:nvSpPr>
        <p:spPr bwMode="auto">
          <a:xfrm>
            <a:off x="5916613" y="4675188"/>
            <a:ext cx="657225"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a:t>0.1</a:t>
            </a:r>
            <a:endParaRPr lang="zh-TW" altLang="en-US" sz="1800"/>
          </a:p>
        </p:txBody>
      </p:sp>
      <p:sp>
        <p:nvSpPr>
          <p:cNvPr id="75" name="文字方塊 66"/>
          <p:cNvSpPr txBox="1">
            <a:spLocks noChangeArrowheads="1"/>
          </p:cNvSpPr>
          <p:nvPr/>
        </p:nvSpPr>
        <p:spPr bwMode="auto">
          <a:xfrm>
            <a:off x="6716713" y="4721225"/>
            <a:ext cx="646112"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a:t>0.0</a:t>
            </a:r>
            <a:endParaRPr lang="zh-TW" altLang="en-US" sz="1800"/>
          </a:p>
        </p:txBody>
      </p:sp>
      <p:sp>
        <p:nvSpPr>
          <p:cNvPr id="76" name="文字方塊 67"/>
          <p:cNvSpPr txBox="1">
            <a:spLocks noChangeArrowheads="1"/>
          </p:cNvSpPr>
          <p:nvPr/>
        </p:nvSpPr>
        <p:spPr bwMode="auto">
          <a:xfrm>
            <a:off x="7537450" y="4675188"/>
            <a:ext cx="587375"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a:t>0.0</a:t>
            </a:r>
            <a:endParaRPr lang="zh-TW" altLang="en-US" sz="1800"/>
          </a:p>
        </p:txBody>
      </p:sp>
      <p:cxnSp>
        <p:nvCxnSpPr>
          <p:cNvPr id="77" name="直線單箭頭接點 69"/>
          <p:cNvCxnSpPr>
            <a:endCxn id="82" idx="2"/>
          </p:cNvCxnSpPr>
          <p:nvPr/>
        </p:nvCxnSpPr>
        <p:spPr>
          <a:xfrm flipV="1">
            <a:off x="5781675" y="4125913"/>
            <a:ext cx="176213" cy="28733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 name="文字方塊 70"/>
          <p:cNvSpPr txBox="1">
            <a:spLocks noChangeArrowheads="1"/>
          </p:cNvSpPr>
          <p:nvPr/>
        </p:nvSpPr>
        <p:spPr bwMode="auto">
          <a:xfrm>
            <a:off x="4343400" y="3505200"/>
            <a:ext cx="1493838"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altLang="zh-TW" sz="2000"/>
              <a:t>weighted sum</a:t>
            </a:r>
            <a:endParaRPr lang="zh-TW" altLang="en-US" sz="2000"/>
          </a:p>
        </p:txBody>
      </p:sp>
      <p:cxnSp>
        <p:nvCxnSpPr>
          <p:cNvPr id="79" name="直線單箭頭接點 94"/>
          <p:cNvCxnSpPr>
            <a:endCxn id="82" idx="2"/>
          </p:cNvCxnSpPr>
          <p:nvPr/>
        </p:nvCxnSpPr>
        <p:spPr>
          <a:xfrm flipH="1" flipV="1">
            <a:off x="5957888" y="4125913"/>
            <a:ext cx="514350" cy="3063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95"/>
          <p:cNvCxnSpPr>
            <a:endCxn id="82" idx="2"/>
          </p:cNvCxnSpPr>
          <p:nvPr/>
        </p:nvCxnSpPr>
        <p:spPr>
          <a:xfrm flipH="1" flipV="1">
            <a:off x="5957888" y="4125913"/>
            <a:ext cx="1390650" cy="35877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99"/>
          <p:cNvCxnSpPr/>
          <p:nvPr/>
        </p:nvCxnSpPr>
        <p:spPr>
          <a:xfrm flipV="1">
            <a:off x="5902325" y="2000250"/>
            <a:ext cx="0" cy="2698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矩形 102"/>
          <p:cNvSpPr/>
          <p:nvPr/>
        </p:nvSpPr>
        <p:spPr>
          <a:xfrm>
            <a:off x="5729288" y="3470275"/>
            <a:ext cx="457200" cy="655638"/>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TW" altLang="en-US" dirty="0"/>
          </a:p>
        </p:txBody>
      </p:sp>
      <p:cxnSp>
        <p:nvCxnSpPr>
          <p:cNvPr id="83" name="直線單箭頭接點 103"/>
          <p:cNvCxnSpPr>
            <a:endCxn id="82" idx="2"/>
          </p:cNvCxnSpPr>
          <p:nvPr/>
        </p:nvCxnSpPr>
        <p:spPr>
          <a:xfrm flipH="1" flipV="1">
            <a:off x="5957888" y="4125913"/>
            <a:ext cx="185737" cy="6619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84" name="群組 104"/>
          <p:cNvGrpSpPr>
            <a:grpSpLocks/>
          </p:cNvGrpSpPr>
          <p:nvPr/>
        </p:nvGrpSpPr>
        <p:grpSpPr bwMode="auto">
          <a:xfrm>
            <a:off x="5700713" y="2292350"/>
            <a:ext cx="461962" cy="900113"/>
            <a:chOff x="4123648" y="5748055"/>
            <a:chExt cx="461666" cy="900000"/>
          </a:xfrm>
        </p:grpSpPr>
        <p:sp>
          <p:nvSpPr>
            <p:cNvPr id="85" name="矩形 105"/>
            <p:cNvSpPr/>
            <p:nvPr/>
          </p:nvSpPr>
          <p:spPr>
            <a:xfrm>
              <a:off x="4123648" y="5748055"/>
              <a:ext cx="461666" cy="9000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zh-TW" altLang="en-US" dirty="0"/>
            </a:p>
          </p:txBody>
        </p:sp>
        <p:sp>
          <p:nvSpPr>
            <p:cNvPr id="86" name="文字方塊 106"/>
            <p:cNvSpPr txBox="1">
              <a:spLocks noChangeArrowheads="1"/>
            </p:cNvSpPr>
            <p:nvPr/>
          </p:nvSpPr>
          <p:spPr bwMode="auto">
            <a:xfrm>
              <a:off x="4196384" y="6013389"/>
              <a:ext cx="223335"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CA" altLang="zh-TW" sz="2000"/>
                <a:t>z</a:t>
              </a:r>
              <a:r>
                <a:rPr lang="en-CA" altLang="zh-TW" sz="2000" baseline="30000"/>
                <a:t>1</a:t>
              </a:r>
              <a:endParaRPr lang="zh-TW" altLang="en-US" sz="2000"/>
            </a:p>
          </p:txBody>
        </p:sp>
      </p:grpSp>
      <p:sp>
        <p:nvSpPr>
          <p:cNvPr id="87" name="矩形 107"/>
          <p:cNvSpPr/>
          <p:nvPr/>
        </p:nvSpPr>
        <p:spPr>
          <a:xfrm>
            <a:off x="5486400" y="1339850"/>
            <a:ext cx="838200" cy="657225"/>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zh-TW" altLang="en-US" dirty="0"/>
          </a:p>
        </p:txBody>
      </p:sp>
      <p:sp>
        <p:nvSpPr>
          <p:cNvPr id="88" name="文字方塊 98"/>
          <p:cNvSpPr txBox="1">
            <a:spLocks noChangeArrowheads="1"/>
          </p:cNvSpPr>
          <p:nvPr/>
        </p:nvSpPr>
        <p:spPr bwMode="auto">
          <a:xfrm>
            <a:off x="5310188" y="1452563"/>
            <a:ext cx="1204912"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altLang="zh-TW" sz="2000"/>
              <a:t>Word 1</a:t>
            </a:r>
            <a:endParaRPr lang="zh-TW" altLang="en-US" sz="2000"/>
          </a:p>
        </p:txBody>
      </p:sp>
      <p:cxnSp>
        <p:nvCxnSpPr>
          <p:cNvPr id="89" name="直線單箭頭接點 108"/>
          <p:cNvCxnSpPr/>
          <p:nvPr/>
        </p:nvCxnSpPr>
        <p:spPr>
          <a:xfrm flipV="1">
            <a:off x="5945188" y="3194050"/>
            <a:ext cx="0" cy="2698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矩形 111"/>
          <p:cNvSpPr/>
          <p:nvPr/>
        </p:nvSpPr>
        <p:spPr>
          <a:xfrm>
            <a:off x="4521200" y="2268538"/>
            <a:ext cx="460375" cy="900112"/>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CA" altLang="zh-TW" dirty="0"/>
              <a:t>z</a:t>
            </a:r>
            <a:r>
              <a:rPr lang="en-CA" altLang="zh-TW" baseline="30000" dirty="0"/>
              <a:t>0</a:t>
            </a:r>
            <a:endParaRPr lang="zh-TW" altLang="en-US" dirty="0"/>
          </a:p>
        </p:txBody>
      </p:sp>
      <p:cxnSp>
        <p:nvCxnSpPr>
          <p:cNvPr id="91" name="直線單箭頭接點 113"/>
          <p:cNvCxnSpPr/>
          <p:nvPr/>
        </p:nvCxnSpPr>
        <p:spPr>
          <a:xfrm flipV="1">
            <a:off x="5033963" y="2717800"/>
            <a:ext cx="6381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a:off x="7543800" y="3657600"/>
            <a:ext cx="304800" cy="609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3" name="TextBox 32"/>
          <p:cNvSpPr txBox="1">
            <a:spLocks noChangeArrowheads="1"/>
          </p:cNvSpPr>
          <p:nvPr/>
        </p:nvSpPr>
        <p:spPr bwMode="auto">
          <a:xfrm>
            <a:off x="7391400" y="2971800"/>
            <a:ext cx="1365250"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Attention to</a:t>
            </a:r>
          </a:p>
          <a:p>
            <a:pPr eaLnBrk="1" hangingPunct="1"/>
            <a:r>
              <a:rPr lang="en-US" sz="1800"/>
              <a:t>a region</a:t>
            </a:r>
          </a:p>
        </p:txBody>
      </p:sp>
      <p:sp>
        <p:nvSpPr>
          <p:cNvPr id="94" name="矩形 10"/>
          <p:cNvSpPr/>
          <p:nvPr/>
        </p:nvSpPr>
        <p:spPr>
          <a:xfrm>
            <a:off x="5700713" y="271495"/>
            <a:ext cx="6538753" cy="615553"/>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Image caption generation using attention</a:t>
            </a:r>
            <a:endParaRPr lang="en-US" altLang="zh-CN" sz="2400" dirty="0">
              <a:solidFill>
                <a:srgbClr val="2E4864"/>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64413685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82" grpId="0" animBg="1"/>
      <p:bldP spid="87" grpId="0" animBg="1"/>
      <p:bldP spid="8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700713" y="271495"/>
            <a:ext cx="6538753" cy="615553"/>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Image caption generation using attention</a:t>
            </a:r>
            <a:endParaRPr lang="en-US" altLang="zh-CN" sz="2400" dirty="0">
              <a:solidFill>
                <a:srgbClr val="2E4864"/>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pic>
        <p:nvPicPr>
          <p:cNvPr id="22" name="圖片 3"/>
          <p:cNvPicPr>
            <a:picLocks noChangeAspect="1"/>
          </p:cNvPicPr>
          <p:nvPr/>
        </p:nvPicPr>
        <p:blipFill>
          <a:blip r:embed="rId3"/>
          <a:stretch>
            <a:fillRect/>
          </a:stretch>
        </p:blipFill>
        <p:spPr>
          <a:xfrm>
            <a:off x="888671" y="4867497"/>
            <a:ext cx="2326237" cy="1499602"/>
          </a:xfrm>
          <a:prstGeom prst="rect">
            <a:avLst/>
          </a:prstGeom>
          <a:ln>
            <a:noFill/>
          </a:ln>
          <a:effectLst>
            <a:outerShdw blurRad="292100" dist="139700" dir="2700000" algn="tl" rotWithShape="0">
              <a:srgbClr val="333333">
                <a:alpha val="65000"/>
              </a:srgbClr>
            </a:outerShdw>
          </a:effectLst>
          <a:scene3d>
            <a:camera prst="isometricTopUp"/>
            <a:lightRig rig="threePt" dir="t"/>
          </a:scene3d>
        </p:spPr>
      </p:pic>
      <p:cxnSp>
        <p:nvCxnSpPr>
          <p:cNvPr id="23" name="直線接點 4"/>
          <p:cNvCxnSpPr/>
          <p:nvPr/>
        </p:nvCxnSpPr>
        <p:spPr>
          <a:xfrm flipV="1">
            <a:off x="1185863" y="5019675"/>
            <a:ext cx="1741487" cy="1138238"/>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線接點 5"/>
          <p:cNvCxnSpPr/>
          <p:nvPr/>
        </p:nvCxnSpPr>
        <p:spPr>
          <a:xfrm>
            <a:off x="1281113" y="5387975"/>
            <a:ext cx="1206500" cy="744538"/>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cxnSp>
        <p:nvCxnSpPr>
          <p:cNvPr id="26" name="直線接點 6"/>
          <p:cNvCxnSpPr/>
          <p:nvPr/>
        </p:nvCxnSpPr>
        <p:spPr>
          <a:xfrm>
            <a:off x="1798638" y="5073650"/>
            <a:ext cx="1276350" cy="758825"/>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27" name="手繪多邊形 7"/>
          <p:cNvSpPr/>
          <p:nvPr/>
        </p:nvSpPr>
        <p:spPr>
          <a:xfrm>
            <a:off x="2266950" y="4132263"/>
            <a:ext cx="981075" cy="1025525"/>
          </a:xfrm>
          <a:custGeom>
            <a:avLst/>
            <a:gdLst>
              <a:gd name="connsiteX0" fmla="*/ 0 w 1129686"/>
              <a:gd name="connsiteY0" fmla="*/ 2169994 h 2169994"/>
              <a:gd name="connsiteX1" fmla="*/ 996286 w 1129686"/>
              <a:gd name="connsiteY1" fmla="*/ 1037230 h 2169994"/>
              <a:gd name="connsiteX2" fmla="*/ 1091820 w 1129686"/>
              <a:gd name="connsiteY2" fmla="*/ 0 h 2169994"/>
            </a:gdLst>
            <a:ahLst/>
            <a:cxnLst>
              <a:cxn ang="0">
                <a:pos x="connsiteX0" y="connsiteY0"/>
              </a:cxn>
              <a:cxn ang="0">
                <a:pos x="connsiteX1" y="connsiteY1"/>
              </a:cxn>
              <a:cxn ang="0">
                <a:pos x="connsiteX2" y="connsiteY2"/>
              </a:cxn>
            </a:cxnLst>
            <a:rect l="l" t="t" r="r" b="b"/>
            <a:pathLst>
              <a:path w="1129686" h="2169994">
                <a:moveTo>
                  <a:pt x="0" y="2169994"/>
                </a:moveTo>
                <a:cubicBezTo>
                  <a:pt x="407158" y="1784445"/>
                  <a:pt x="814316" y="1398896"/>
                  <a:pt x="996286" y="1037230"/>
                </a:cubicBezTo>
                <a:cubicBezTo>
                  <a:pt x="1178256" y="675564"/>
                  <a:pt x="1135038" y="337782"/>
                  <a:pt x="1091820" y="0"/>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1350"/>
          </a:p>
        </p:txBody>
      </p:sp>
      <p:sp>
        <p:nvSpPr>
          <p:cNvPr id="28" name="手繪多邊形 8"/>
          <p:cNvSpPr/>
          <p:nvPr/>
        </p:nvSpPr>
        <p:spPr>
          <a:xfrm>
            <a:off x="1855788" y="4108450"/>
            <a:ext cx="595312" cy="1279525"/>
          </a:xfrm>
          <a:custGeom>
            <a:avLst/>
            <a:gdLst>
              <a:gd name="connsiteX0" fmla="*/ 0 w 1129686"/>
              <a:gd name="connsiteY0" fmla="*/ 2169994 h 2169994"/>
              <a:gd name="connsiteX1" fmla="*/ 996286 w 1129686"/>
              <a:gd name="connsiteY1" fmla="*/ 1037230 h 2169994"/>
              <a:gd name="connsiteX2" fmla="*/ 1091820 w 1129686"/>
              <a:gd name="connsiteY2" fmla="*/ 0 h 2169994"/>
            </a:gdLst>
            <a:ahLst/>
            <a:cxnLst>
              <a:cxn ang="0">
                <a:pos x="connsiteX0" y="connsiteY0"/>
              </a:cxn>
              <a:cxn ang="0">
                <a:pos x="connsiteX1" y="connsiteY1"/>
              </a:cxn>
              <a:cxn ang="0">
                <a:pos x="connsiteX2" y="connsiteY2"/>
              </a:cxn>
            </a:cxnLst>
            <a:rect l="l" t="t" r="r" b="b"/>
            <a:pathLst>
              <a:path w="1129686" h="2169994">
                <a:moveTo>
                  <a:pt x="0" y="2169994"/>
                </a:moveTo>
                <a:cubicBezTo>
                  <a:pt x="407158" y="1784445"/>
                  <a:pt x="814316" y="1398896"/>
                  <a:pt x="996286" y="1037230"/>
                </a:cubicBezTo>
                <a:cubicBezTo>
                  <a:pt x="1178256" y="675564"/>
                  <a:pt x="1135038" y="337782"/>
                  <a:pt x="1091820" y="0"/>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1350"/>
          </a:p>
        </p:txBody>
      </p:sp>
      <p:sp>
        <p:nvSpPr>
          <p:cNvPr id="29" name="手繪多邊形 9"/>
          <p:cNvSpPr/>
          <p:nvPr/>
        </p:nvSpPr>
        <p:spPr>
          <a:xfrm>
            <a:off x="1247775" y="4140200"/>
            <a:ext cx="407988" cy="1589088"/>
          </a:xfrm>
          <a:custGeom>
            <a:avLst/>
            <a:gdLst>
              <a:gd name="connsiteX0" fmla="*/ 0 w 1129686"/>
              <a:gd name="connsiteY0" fmla="*/ 2169994 h 2169994"/>
              <a:gd name="connsiteX1" fmla="*/ 996286 w 1129686"/>
              <a:gd name="connsiteY1" fmla="*/ 1037230 h 2169994"/>
              <a:gd name="connsiteX2" fmla="*/ 1091820 w 1129686"/>
              <a:gd name="connsiteY2" fmla="*/ 0 h 2169994"/>
            </a:gdLst>
            <a:ahLst/>
            <a:cxnLst>
              <a:cxn ang="0">
                <a:pos x="connsiteX0" y="connsiteY0"/>
              </a:cxn>
              <a:cxn ang="0">
                <a:pos x="connsiteX1" y="connsiteY1"/>
              </a:cxn>
              <a:cxn ang="0">
                <a:pos x="connsiteX2" y="connsiteY2"/>
              </a:cxn>
            </a:cxnLst>
            <a:rect l="l" t="t" r="r" b="b"/>
            <a:pathLst>
              <a:path w="1129686" h="2169994">
                <a:moveTo>
                  <a:pt x="0" y="2169994"/>
                </a:moveTo>
                <a:cubicBezTo>
                  <a:pt x="407158" y="1784445"/>
                  <a:pt x="814316" y="1398896"/>
                  <a:pt x="996286" y="1037230"/>
                </a:cubicBezTo>
                <a:cubicBezTo>
                  <a:pt x="1178256" y="675564"/>
                  <a:pt x="1135038" y="337782"/>
                  <a:pt x="1091820" y="0"/>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1350"/>
          </a:p>
        </p:txBody>
      </p:sp>
      <p:sp>
        <p:nvSpPr>
          <p:cNvPr id="30" name="梯形 10"/>
          <p:cNvSpPr/>
          <p:nvPr/>
        </p:nvSpPr>
        <p:spPr>
          <a:xfrm>
            <a:off x="1269555" y="3695626"/>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31" name="梯形 11"/>
          <p:cNvSpPr/>
          <p:nvPr/>
        </p:nvSpPr>
        <p:spPr>
          <a:xfrm>
            <a:off x="2050450" y="3695626"/>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32" name="梯形 12"/>
          <p:cNvSpPr/>
          <p:nvPr/>
        </p:nvSpPr>
        <p:spPr>
          <a:xfrm>
            <a:off x="2843459" y="3695626"/>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33" name="梯形 13"/>
          <p:cNvSpPr/>
          <p:nvPr/>
        </p:nvSpPr>
        <p:spPr>
          <a:xfrm>
            <a:off x="1641004" y="3974022"/>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34" name="梯形 14"/>
          <p:cNvSpPr/>
          <p:nvPr/>
        </p:nvSpPr>
        <p:spPr>
          <a:xfrm>
            <a:off x="2421900" y="3974022"/>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35" name="梯形 15"/>
          <p:cNvSpPr/>
          <p:nvPr/>
        </p:nvSpPr>
        <p:spPr>
          <a:xfrm>
            <a:off x="3214909" y="3974022"/>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cxnSp>
        <p:nvCxnSpPr>
          <p:cNvPr id="36" name="直線單箭頭接點 16"/>
          <p:cNvCxnSpPr/>
          <p:nvPr/>
        </p:nvCxnSpPr>
        <p:spPr>
          <a:xfrm flipV="1">
            <a:off x="1665288" y="3389313"/>
            <a:ext cx="0" cy="30638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17"/>
          <p:cNvCxnSpPr/>
          <p:nvPr/>
        </p:nvCxnSpPr>
        <p:spPr>
          <a:xfrm flipV="1">
            <a:off x="2027238" y="3667125"/>
            <a:ext cx="0" cy="3063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18"/>
          <p:cNvCxnSpPr/>
          <p:nvPr/>
        </p:nvCxnSpPr>
        <p:spPr>
          <a:xfrm flipV="1">
            <a:off x="2446338" y="3413125"/>
            <a:ext cx="0" cy="3063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19"/>
          <p:cNvCxnSpPr/>
          <p:nvPr/>
        </p:nvCxnSpPr>
        <p:spPr>
          <a:xfrm flipV="1">
            <a:off x="2817813" y="3695700"/>
            <a:ext cx="0" cy="3063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20"/>
          <p:cNvCxnSpPr/>
          <p:nvPr/>
        </p:nvCxnSpPr>
        <p:spPr>
          <a:xfrm flipV="1">
            <a:off x="3240088" y="3413125"/>
            <a:ext cx="0" cy="3063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21"/>
          <p:cNvCxnSpPr/>
          <p:nvPr/>
        </p:nvCxnSpPr>
        <p:spPr>
          <a:xfrm flipV="1">
            <a:off x="3636963" y="3679825"/>
            <a:ext cx="0" cy="3079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矩形 22"/>
          <p:cNvSpPr/>
          <p:nvPr/>
        </p:nvSpPr>
        <p:spPr>
          <a:xfrm>
            <a:off x="1563700" y="2764517"/>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43" name="矩形 23"/>
          <p:cNvSpPr/>
          <p:nvPr/>
        </p:nvSpPr>
        <p:spPr>
          <a:xfrm>
            <a:off x="2331655" y="2752238"/>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44" name="矩形 24"/>
          <p:cNvSpPr/>
          <p:nvPr/>
        </p:nvSpPr>
        <p:spPr>
          <a:xfrm>
            <a:off x="3137605" y="2764517"/>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45" name="矩形 25"/>
          <p:cNvSpPr/>
          <p:nvPr/>
        </p:nvSpPr>
        <p:spPr>
          <a:xfrm>
            <a:off x="1932984" y="3004628"/>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46" name="矩形 26"/>
          <p:cNvSpPr/>
          <p:nvPr/>
        </p:nvSpPr>
        <p:spPr>
          <a:xfrm>
            <a:off x="2722109" y="3076228"/>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47" name="矩形 27"/>
          <p:cNvSpPr/>
          <p:nvPr/>
        </p:nvSpPr>
        <p:spPr>
          <a:xfrm>
            <a:off x="3531225" y="3027891"/>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48" name="手繪多邊形 28"/>
          <p:cNvSpPr/>
          <p:nvPr/>
        </p:nvSpPr>
        <p:spPr>
          <a:xfrm>
            <a:off x="1733550" y="4394200"/>
            <a:ext cx="344488" cy="1668463"/>
          </a:xfrm>
          <a:custGeom>
            <a:avLst/>
            <a:gdLst>
              <a:gd name="connsiteX0" fmla="*/ 0 w 1129686"/>
              <a:gd name="connsiteY0" fmla="*/ 2169994 h 2169994"/>
              <a:gd name="connsiteX1" fmla="*/ 996286 w 1129686"/>
              <a:gd name="connsiteY1" fmla="*/ 1037230 h 2169994"/>
              <a:gd name="connsiteX2" fmla="*/ 1091820 w 1129686"/>
              <a:gd name="connsiteY2" fmla="*/ 0 h 2169994"/>
            </a:gdLst>
            <a:ahLst/>
            <a:cxnLst>
              <a:cxn ang="0">
                <a:pos x="connsiteX0" y="connsiteY0"/>
              </a:cxn>
              <a:cxn ang="0">
                <a:pos x="connsiteX1" y="connsiteY1"/>
              </a:cxn>
              <a:cxn ang="0">
                <a:pos x="connsiteX2" y="connsiteY2"/>
              </a:cxn>
            </a:cxnLst>
            <a:rect l="l" t="t" r="r" b="b"/>
            <a:pathLst>
              <a:path w="1129686" h="2169994">
                <a:moveTo>
                  <a:pt x="0" y="2169994"/>
                </a:moveTo>
                <a:cubicBezTo>
                  <a:pt x="407158" y="1784445"/>
                  <a:pt x="814316" y="1398896"/>
                  <a:pt x="996286" y="1037230"/>
                </a:cubicBezTo>
                <a:cubicBezTo>
                  <a:pt x="1178256" y="675564"/>
                  <a:pt x="1135038" y="337782"/>
                  <a:pt x="1091820" y="0"/>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1350"/>
          </a:p>
        </p:txBody>
      </p:sp>
      <p:sp>
        <p:nvSpPr>
          <p:cNvPr id="49" name="手繪多邊形 29"/>
          <p:cNvSpPr/>
          <p:nvPr/>
        </p:nvSpPr>
        <p:spPr>
          <a:xfrm>
            <a:off x="2374900" y="4418013"/>
            <a:ext cx="490538" cy="1381125"/>
          </a:xfrm>
          <a:custGeom>
            <a:avLst/>
            <a:gdLst>
              <a:gd name="connsiteX0" fmla="*/ 0 w 1129686"/>
              <a:gd name="connsiteY0" fmla="*/ 2169994 h 2169994"/>
              <a:gd name="connsiteX1" fmla="*/ 996286 w 1129686"/>
              <a:gd name="connsiteY1" fmla="*/ 1037230 h 2169994"/>
              <a:gd name="connsiteX2" fmla="*/ 1091820 w 1129686"/>
              <a:gd name="connsiteY2" fmla="*/ 0 h 2169994"/>
            </a:gdLst>
            <a:ahLst/>
            <a:cxnLst>
              <a:cxn ang="0">
                <a:pos x="connsiteX0" y="connsiteY0"/>
              </a:cxn>
              <a:cxn ang="0">
                <a:pos x="connsiteX1" y="connsiteY1"/>
              </a:cxn>
              <a:cxn ang="0">
                <a:pos x="connsiteX2" y="connsiteY2"/>
              </a:cxn>
            </a:cxnLst>
            <a:rect l="l" t="t" r="r" b="b"/>
            <a:pathLst>
              <a:path w="1129686" h="2169994">
                <a:moveTo>
                  <a:pt x="0" y="2169994"/>
                </a:moveTo>
                <a:cubicBezTo>
                  <a:pt x="407158" y="1784445"/>
                  <a:pt x="814316" y="1398896"/>
                  <a:pt x="996286" y="1037230"/>
                </a:cubicBezTo>
                <a:cubicBezTo>
                  <a:pt x="1178256" y="675564"/>
                  <a:pt x="1135038" y="337782"/>
                  <a:pt x="1091820" y="0"/>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1350"/>
          </a:p>
        </p:txBody>
      </p:sp>
      <p:sp>
        <p:nvSpPr>
          <p:cNvPr id="50" name="手繪多邊形 30"/>
          <p:cNvSpPr/>
          <p:nvPr/>
        </p:nvSpPr>
        <p:spPr>
          <a:xfrm>
            <a:off x="2798763" y="4400550"/>
            <a:ext cx="847725" cy="1030288"/>
          </a:xfrm>
          <a:custGeom>
            <a:avLst/>
            <a:gdLst>
              <a:gd name="connsiteX0" fmla="*/ 0 w 1129686"/>
              <a:gd name="connsiteY0" fmla="*/ 2169994 h 2169994"/>
              <a:gd name="connsiteX1" fmla="*/ 996286 w 1129686"/>
              <a:gd name="connsiteY1" fmla="*/ 1037230 h 2169994"/>
              <a:gd name="connsiteX2" fmla="*/ 1091820 w 1129686"/>
              <a:gd name="connsiteY2" fmla="*/ 0 h 2169994"/>
            </a:gdLst>
            <a:ahLst/>
            <a:cxnLst>
              <a:cxn ang="0">
                <a:pos x="connsiteX0" y="connsiteY0"/>
              </a:cxn>
              <a:cxn ang="0">
                <a:pos x="connsiteX1" y="connsiteY1"/>
              </a:cxn>
              <a:cxn ang="0">
                <a:pos x="connsiteX2" y="connsiteY2"/>
              </a:cxn>
            </a:cxnLst>
            <a:rect l="l" t="t" r="r" b="b"/>
            <a:pathLst>
              <a:path w="1129686" h="2169994">
                <a:moveTo>
                  <a:pt x="0" y="2169994"/>
                </a:moveTo>
                <a:cubicBezTo>
                  <a:pt x="407158" y="1784445"/>
                  <a:pt x="814316" y="1398896"/>
                  <a:pt x="996286" y="1037230"/>
                </a:cubicBezTo>
                <a:cubicBezTo>
                  <a:pt x="1178256" y="675564"/>
                  <a:pt x="1135038" y="337782"/>
                  <a:pt x="1091820" y="0"/>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1350"/>
          </a:p>
        </p:txBody>
      </p:sp>
      <p:sp>
        <p:nvSpPr>
          <p:cNvPr id="51" name="文字方塊 59"/>
          <p:cNvSpPr txBox="1">
            <a:spLocks noChangeArrowheads="1"/>
          </p:cNvSpPr>
          <p:nvPr/>
        </p:nvSpPr>
        <p:spPr bwMode="auto">
          <a:xfrm>
            <a:off x="374650" y="3825875"/>
            <a:ext cx="7493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2000"/>
              <a:t>CNN</a:t>
            </a:r>
            <a:endParaRPr lang="zh-TW" altLang="en-US" sz="2000"/>
          </a:p>
        </p:txBody>
      </p:sp>
      <p:sp>
        <p:nvSpPr>
          <p:cNvPr id="52" name="梯形 71"/>
          <p:cNvSpPr/>
          <p:nvPr/>
        </p:nvSpPr>
        <p:spPr>
          <a:xfrm>
            <a:off x="5378323" y="5659731"/>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53" name="梯形 72"/>
          <p:cNvSpPr/>
          <p:nvPr/>
        </p:nvSpPr>
        <p:spPr>
          <a:xfrm>
            <a:off x="6159218" y="5659731"/>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54" name="梯形 73"/>
          <p:cNvSpPr/>
          <p:nvPr/>
        </p:nvSpPr>
        <p:spPr>
          <a:xfrm>
            <a:off x="6952227" y="5659731"/>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55" name="梯形 74"/>
          <p:cNvSpPr/>
          <p:nvPr/>
        </p:nvSpPr>
        <p:spPr>
          <a:xfrm>
            <a:off x="5749772" y="5938127"/>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56" name="梯形 75"/>
          <p:cNvSpPr/>
          <p:nvPr/>
        </p:nvSpPr>
        <p:spPr>
          <a:xfrm>
            <a:off x="6530668" y="5938127"/>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57" name="梯形 76"/>
          <p:cNvSpPr/>
          <p:nvPr/>
        </p:nvSpPr>
        <p:spPr>
          <a:xfrm>
            <a:off x="7323677" y="5938127"/>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cxnSp>
        <p:nvCxnSpPr>
          <p:cNvPr id="58" name="直線單箭頭接點 77"/>
          <p:cNvCxnSpPr/>
          <p:nvPr/>
        </p:nvCxnSpPr>
        <p:spPr>
          <a:xfrm flipV="1">
            <a:off x="5775325" y="5353050"/>
            <a:ext cx="0" cy="3063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78"/>
          <p:cNvCxnSpPr/>
          <p:nvPr/>
        </p:nvCxnSpPr>
        <p:spPr>
          <a:xfrm flipV="1">
            <a:off x="6135688" y="5630863"/>
            <a:ext cx="0" cy="3079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79"/>
          <p:cNvCxnSpPr/>
          <p:nvPr/>
        </p:nvCxnSpPr>
        <p:spPr>
          <a:xfrm flipV="1">
            <a:off x="6556375" y="5376863"/>
            <a:ext cx="0" cy="30638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80"/>
          <p:cNvCxnSpPr/>
          <p:nvPr/>
        </p:nvCxnSpPr>
        <p:spPr>
          <a:xfrm flipV="1">
            <a:off x="6927850" y="5659438"/>
            <a:ext cx="0" cy="3079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81"/>
          <p:cNvCxnSpPr/>
          <p:nvPr/>
        </p:nvCxnSpPr>
        <p:spPr>
          <a:xfrm flipV="1">
            <a:off x="7348538" y="5376863"/>
            <a:ext cx="0" cy="30638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82"/>
          <p:cNvCxnSpPr/>
          <p:nvPr/>
        </p:nvCxnSpPr>
        <p:spPr>
          <a:xfrm flipV="1">
            <a:off x="7745413" y="5643563"/>
            <a:ext cx="0" cy="3079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矩形 83"/>
          <p:cNvSpPr/>
          <p:nvPr/>
        </p:nvSpPr>
        <p:spPr>
          <a:xfrm>
            <a:off x="5672468" y="4728622"/>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65" name="矩形 84"/>
          <p:cNvSpPr/>
          <p:nvPr/>
        </p:nvSpPr>
        <p:spPr>
          <a:xfrm>
            <a:off x="6440423" y="4716343"/>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66" name="矩形 85"/>
          <p:cNvSpPr/>
          <p:nvPr/>
        </p:nvSpPr>
        <p:spPr>
          <a:xfrm>
            <a:off x="7246373" y="4728622"/>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67" name="矩形 86"/>
          <p:cNvSpPr/>
          <p:nvPr/>
        </p:nvSpPr>
        <p:spPr>
          <a:xfrm>
            <a:off x="6041752" y="4968733"/>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68" name="矩形 87"/>
          <p:cNvSpPr/>
          <p:nvPr/>
        </p:nvSpPr>
        <p:spPr>
          <a:xfrm>
            <a:off x="6830877" y="5040333"/>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69" name="矩形 88"/>
          <p:cNvSpPr/>
          <p:nvPr/>
        </p:nvSpPr>
        <p:spPr>
          <a:xfrm>
            <a:off x="7639993" y="4991996"/>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70" name="文字方塊 89"/>
          <p:cNvSpPr txBox="1">
            <a:spLocks noChangeArrowheads="1"/>
          </p:cNvSpPr>
          <p:nvPr/>
        </p:nvSpPr>
        <p:spPr bwMode="auto">
          <a:xfrm>
            <a:off x="1620838" y="1795463"/>
            <a:ext cx="1965325" cy="831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altLang="zh-TW"/>
              <a:t>A vector for each region</a:t>
            </a:r>
            <a:endParaRPr lang="zh-TW" altLang="en-US"/>
          </a:p>
        </p:txBody>
      </p:sp>
      <p:grpSp>
        <p:nvGrpSpPr>
          <p:cNvPr id="71" name="群組 92"/>
          <p:cNvGrpSpPr>
            <a:grpSpLocks/>
          </p:cNvGrpSpPr>
          <p:nvPr/>
        </p:nvGrpSpPr>
        <p:grpSpPr bwMode="auto">
          <a:xfrm>
            <a:off x="4521200" y="2268538"/>
            <a:ext cx="460375" cy="900112"/>
            <a:chOff x="4123648" y="5748055"/>
            <a:chExt cx="461666" cy="900000"/>
          </a:xfrm>
        </p:grpSpPr>
        <p:sp>
          <p:nvSpPr>
            <p:cNvPr id="72" name="矩形 90"/>
            <p:cNvSpPr/>
            <p:nvPr/>
          </p:nvSpPr>
          <p:spPr>
            <a:xfrm>
              <a:off x="4123648" y="5748055"/>
              <a:ext cx="461666" cy="9000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zh-TW" altLang="en-US" dirty="0"/>
            </a:p>
          </p:txBody>
        </p:sp>
        <p:sp>
          <p:nvSpPr>
            <p:cNvPr id="73" name="文字方塊 91"/>
            <p:cNvSpPr txBox="1">
              <a:spLocks noChangeArrowheads="1"/>
            </p:cNvSpPr>
            <p:nvPr/>
          </p:nvSpPr>
          <p:spPr bwMode="auto">
            <a:xfrm>
              <a:off x="4196384" y="6013389"/>
              <a:ext cx="283366"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CA" altLang="zh-TW" sz="2000"/>
                <a:t>z</a:t>
              </a:r>
              <a:r>
                <a:rPr lang="en-CA" altLang="zh-TW" sz="2000" baseline="30000"/>
                <a:t>0</a:t>
              </a:r>
              <a:endParaRPr lang="zh-TW" altLang="en-US" sz="2000"/>
            </a:p>
          </p:txBody>
        </p:sp>
      </p:grpSp>
      <p:sp>
        <p:nvSpPr>
          <p:cNvPr id="74" name="文字方塊 62"/>
          <p:cNvSpPr txBox="1">
            <a:spLocks noChangeArrowheads="1"/>
          </p:cNvSpPr>
          <p:nvPr/>
        </p:nvSpPr>
        <p:spPr bwMode="auto">
          <a:xfrm>
            <a:off x="5527675" y="4376738"/>
            <a:ext cx="635000"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a:t>0.0</a:t>
            </a:r>
            <a:endParaRPr lang="zh-TW" altLang="en-US" sz="1800"/>
          </a:p>
        </p:txBody>
      </p:sp>
      <p:sp>
        <p:nvSpPr>
          <p:cNvPr id="75" name="文字方塊 63"/>
          <p:cNvSpPr txBox="1">
            <a:spLocks noChangeArrowheads="1"/>
          </p:cNvSpPr>
          <p:nvPr/>
        </p:nvSpPr>
        <p:spPr bwMode="auto">
          <a:xfrm>
            <a:off x="6324600" y="4362450"/>
            <a:ext cx="692150"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a:t>0.8</a:t>
            </a:r>
            <a:endParaRPr lang="zh-TW" altLang="en-US" sz="1800"/>
          </a:p>
        </p:txBody>
      </p:sp>
      <p:sp>
        <p:nvSpPr>
          <p:cNvPr id="76" name="文字方塊 64"/>
          <p:cNvSpPr txBox="1">
            <a:spLocks noChangeArrowheads="1"/>
          </p:cNvSpPr>
          <p:nvPr/>
        </p:nvSpPr>
        <p:spPr bwMode="auto">
          <a:xfrm>
            <a:off x="7124700" y="4368800"/>
            <a:ext cx="61118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a:t>0.2</a:t>
            </a:r>
            <a:endParaRPr lang="zh-TW" altLang="en-US" sz="1800"/>
          </a:p>
        </p:txBody>
      </p:sp>
      <p:sp>
        <p:nvSpPr>
          <p:cNvPr id="77" name="文字方塊 65"/>
          <p:cNvSpPr txBox="1">
            <a:spLocks noChangeArrowheads="1"/>
          </p:cNvSpPr>
          <p:nvPr/>
        </p:nvSpPr>
        <p:spPr bwMode="auto">
          <a:xfrm>
            <a:off x="5916613" y="4675188"/>
            <a:ext cx="657225"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a:t>0.0</a:t>
            </a:r>
            <a:endParaRPr lang="zh-TW" altLang="en-US" sz="1800"/>
          </a:p>
        </p:txBody>
      </p:sp>
      <p:sp>
        <p:nvSpPr>
          <p:cNvPr id="78" name="文字方塊 66"/>
          <p:cNvSpPr txBox="1">
            <a:spLocks noChangeArrowheads="1"/>
          </p:cNvSpPr>
          <p:nvPr/>
        </p:nvSpPr>
        <p:spPr bwMode="auto">
          <a:xfrm>
            <a:off x="6716713" y="4721225"/>
            <a:ext cx="646112"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a:t>0.0</a:t>
            </a:r>
            <a:endParaRPr lang="zh-TW" altLang="en-US" sz="1800"/>
          </a:p>
        </p:txBody>
      </p:sp>
      <p:sp>
        <p:nvSpPr>
          <p:cNvPr id="79" name="文字方塊 67"/>
          <p:cNvSpPr txBox="1">
            <a:spLocks noChangeArrowheads="1"/>
          </p:cNvSpPr>
          <p:nvPr/>
        </p:nvSpPr>
        <p:spPr bwMode="auto">
          <a:xfrm>
            <a:off x="7537450" y="4675188"/>
            <a:ext cx="587375"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a:t>0.0</a:t>
            </a:r>
            <a:endParaRPr lang="zh-TW" altLang="en-US" sz="1800"/>
          </a:p>
        </p:txBody>
      </p:sp>
      <p:sp>
        <p:nvSpPr>
          <p:cNvPr id="80" name="文字方塊 70"/>
          <p:cNvSpPr txBox="1">
            <a:spLocks noChangeArrowheads="1"/>
          </p:cNvSpPr>
          <p:nvPr/>
        </p:nvSpPr>
        <p:spPr bwMode="auto">
          <a:xfrm>
            <a:off x="7219950" y="3425825"/>
            <a:ext cx="1492250" cy="831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altLang="zh-TW"/>
              <a:t>weighted sum</a:t>
            </a:r>
            <a:endParaRPr lang="zh-TW" altLang="en-US"/>
          </a:p>
        </p:txBody>
      </p:sp>
      <p:cxnSp>
        <p:nvCxnSpPr>
          <p:cNvPr id="81" name="直線單箭頭接點 94"/>
          <p:cNvCxnSpPr>
            <a:endCxn id="89" idx="2"/>
          </p:cNvCxnSpPr>
          <p:nvPr/>
        </p:nvCxnSpPr>
        <p:spPr>
          <a:xfrm flipV="1">
            <a:off x="6530975" y="4135438"/>
            <a:ext cx="520700" cy="3190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95"/>
          <p:cNvCxnSpPr>
            <a:endCxn id="89" idx="2"/>
          </p:cNvCxnSpPr>
          <p:nvPr/>
        </p:nvCxnSpPr>
        <p:spPr>
          <a:xfrm flipH="1" flipV="1">
            <a:off x="7051675" y="4135438"/>
            <a:ext cx="330200" cy="3492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99"/>
          <p:cNvCxnSpPr/>
          <p:nvPr/>
        </p:nvCxnSpPr>
        <p:spPr>
          <a:xfrm flipV="1">
            <a:off x="5902325" y="2000250"/>
            <a:ext cx="0" cy="2698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4" name="群組 104"/>
          <p:cNvGrpSpPr>
            <a:grpSpLocks/>
          </p:cNvGrpSpPr>
          <p:nvPr/>
        </p:nvGrpSpPr>
        <p:grpSpPr bwMode="auto">
          <a:xfrm>
            <a:off x="5700713" y="2292350"/>
            <a:ext cx="461962" cy="900113"/>
            <a:chOff x="4123648" y="5748055"/>
            <a:chExt cx="461666" cy="900000"/>
          </a:xfrm>
        </p:grpSpPr>
        <p:sp>
          <p:nvSpPr>
            <p:cNvPr id="85" name="矩形 105"/>
            <p:cNvSpPr/>
            <p:nvPr/>
          </p:nvSpPr>
          <p:spPr>
            <a:xfrm>
              <a:off x="4123648" y="5748055"/>
              <a:ext cx="461666" cy="9000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zh-TW" altLang="en-US" dirty="0"/>
            </a:p>
          </p:txBody>
        </p:sp>
        <p:sp>
          <p:nvSpPr>
            <p:cNvPr id="86" name="文字方塊 106"/>
            <p:cNvSpPr txBox="1">
              <a:spLocks noChangeArrowheads="1"/>
            </p:cNvSpPr>
            <p:nvPr/>
          </p:nvSpPr>
          <p:spPr bwMode="auto">
            <a:xfrm>
              <a:off x="4196384" y="6013389"/>
              <a:ext cx="223335"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CA" altLang="zh-TW" sz="2000"/>
                <a:t>z</a:t>
              </a:r>
              <a:r>
                <a:rPr lang="en-CA" altLang="zh-TW" sz="2000" baseline="30000"/>
                <a:t>1</a:t>
              </a:r>
              <a:endParaRPr lang="zh-TW" altLang="en-US" sz="2000"/>
            </a:p>
          </p:txBody>
        </p:sp>
      </p:grpSp>
      <p:sp>
        <p:nvSpPr>
          <p:cNvPr id="87" name="矩形 107"/>
          <p:cNvSpPr/>
          <p:nvPr/>
        </p:nvSpPr>
        <p:spPr>
          <a:xfrm>
            <a:off x="5486400" y="1339850"/>
            <a:ext cx="838200" cy="657225"/>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zh-TW" altLang="en-US" dirty="0"/>
          </a:p>
        </p:txBody>
      </p:sp>
      <p:sp>
        <p:nvSpPr>
          <p:cNvPr id="88" name="文字方塊 98"/>
          <p:cNvSpPr txBox="1">
            <a:spLocks noChangeArrowheads="1"/>
          </p:cNvSpPr>
          <p:nvPr/>
        </p:nvSpPr>
        <p:spPr bwMode="auto">
          <a:xfrm>
            <a:off x="5310188" y="1452563"/>
            <a:ext cx="1204912"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altLang="zh-TW" sz="2000"/>
              <a:t>Word 1</a:t>
            </a:r>
            <a:endParaRPr lang="zh-TW" altLang="en-US" sz="2000"/>
          </a:p>
        </p:txBody>
      </p:sp>
      <p:sp>
        <p:nvSpPr>
          <p:cNvPr id="89" name="矩形 93"/>
          <p:cNvSpPr/>
          <p:nvPr/>
        </p:nvSpPr>
        <p:spPr>
          <a:xfrm>
            <a:off x="6823075" y="3478213"/>
            <a:ext cx="457200" cy="657225"/>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TW" altLang="en-US" dirty="0"/>
          </a:p>
        </p:txBody>
      </p:sp>
      <p:cxnSp>
        <p:nvCxnSpPr>
          <p:cNvPr id="90" name="直線單箭頭接點 96"/>
          <p:cNvCxnSpPr/>
          <p:nvPr/>
        </p:nvCxnSpPr>
        <p:spPr>
          <a:xfrm flipV="1">
            <a:off x="7024688" y="1976438"/>
            <a:ext cx="0" cy="2698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矩形 100"/>
          <p:cNvSpPr/>
          <p:nvPr/>
        </p:nvSpPr>
        <p:spPr>
          <a:xfrm>
            <a:off x="6823075" y="2268538"/>
            <a:ext cx="461963" cy="900112"/>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CA" altLang="zh-TW" dirty="0"/>
              <a:t>z</a:t>
            </a:r>
            <a:r>
              <a:rPr lang="en-CA" altLang="zh-TW" baseline="30000" dirty="0"/>
              <a:t>2</a:t>
            </a:r>
            <a:endParaRPr lang="zh-TW" altLang="en-US" dirty="0"/>
          </a:p>
        </p:txBody>
      </p:sp>
      <p:sp>
        <p:nvSpPr>
          <p:cNvPr id="92" name="矩形 110"/>
          <p:cNvSpPr/>
          <p:nvPr/>
        </p:nvSpPr>
        <p:spPr>
          <a:xfrm>
            <a:off x="6629400" y="1316038"/>
            <a:ext cx="838200" cy="655637"/>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zh-TW" altLang="en-US" dirty="0"/>
          </a:p>
        </p:txBody>
      </p:sp>
      <p:sp>
        <p:nvSpPr>
          <p:cNvPr id="93" name="文字方塊 111"/>
          <p:cNvSpPr txBox="1">
            <a:spLocks noChangeArrowheads="1"/>
          </p:cNvSpPr>
          <p:nvPr/>
        </p:nvSpPr>
        <p:spPr bwMode="auto">
          <a:xfrm>
            <a:off x="6430963" y="1427163"/>
            <a:ext cx="1204912"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altLang="zh-TW" sz="2000"/>
              <a:t>Word 2</a:t>
            </a:r>
            <a:endParaRPr lang="zh-TW" altLang="en-US" sz="2000"/>
          </a:p>
        </p:txBody>
      </p:sp>
      <p:cxnSp>
        <p:nvCxnSpPr>
          <p:cNvPr id="94" name="直線單箭頭接點 112"/>
          <p:cNvCxnSpPr/>
          <p:nvPr/>
        </p:nvCxnSpPr>
        <p:spPr>
          <a:xfrm flipV="1">
            <a:off x="7067550" y="3168650"/>
            <a:ext cx="0" cy="27146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113"/>
          <p:cNvCxnSpPr>
            <a:endCxn id="91" idx="1"/>
          </p:cNvCxnSpPr>
          <p:nvPr/>
        </p:nvCxnSpPr>
        <p:spPr>
          <a:xfrm flipV="1">
            <a:off x="6183313" y="2717800"/>
            <a:ext cx="63976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114"/>
          <p:cNvCxnSpPr/>
          <p:nvPr/>
        </p:nvCxnSpPr>
        <p:spPr>
          <a:xfrm flipV="1">
            <a:off x="5033963" y="2717800"/>
            <a:ext cx="6381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102"/>
          <p:cNvCxnSpPr>
            <a:cxnSpLocks/>
            <a:endCxn id="91" idx="1"/>
          </p:cNvCxnSpPr>
          <p:nvPr/>
        </p:nvCxnSpPr>
        <p:spPr>
          <a:xfrm>
            <a:off x="6183313" y="1795463"/>
            <a:ext cx="639762" cy="9223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486552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4" grpId="0"/>
      <p:bldP spid="75" grpId="0"/>
      <p:bldP spid="76" grpId="0"/>
      <p:bldP spid="77" grpId="0"/>
      <p:bldP spid="78" grpId="0"/>
      <p:bldP spid="79" grpId="0"/>
      <p:bldP spid="80" grpId="0"/>
      <p:bldP spid="89" grpId="0" animBg="1"/>
      <p:bldP spid="92" grpId="0" animBg="1"/>
      <p:bldP spid="9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85147" y="1093726"/>
            <a:ext cx="10155777" cy="615553"/>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Image caption generation using attention</a:t>
            </a:r>
            <a:endParaRPr lang="en-US" altLang="zh-CN" sz="2400" dirty="0">
              <a:solidFill>
                <a:srgbClr val="2E4864"/>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pic>
        <p:nvPicPr>
          <p:cNvPr id="22" name="Image 4" descr="good.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2679" y="1960100"/>
            <a:ext cx="8953500" cy="3754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extBox 1"/>
          <p:cNvSpPr txBox="1"/>
          <p:nvPr/>
        </p:nvSpPr>
        <p:spPr>
          <a:xfrm>
            <a:off x="450015" y="5904136"/>
            <a:ext cx="11356369" cy="646331"/>
          </a:xfrm>
          <a:prstGeom prst="rect">
            <a:avLst/>
          </a:prstGeom>
          <a:noFill/>
        </p:spPr>
        <p:txBody>
          <a:bodyPr wrap="none" rtlCol="0">
            <a:spAutoFit/>
          </a:bodyPr>
          <a:lstStyle/>
          <a:p>
            <a:r>
              <a:rPr lang="en-US" altLang="zh-TW" dirty="0"/>
              <a:t>Kelvin </a:t>
            </a:r>
            <a:r>
              <a:rPr lang="en-US" altLang="zh-TW" dirty="0" err="1"/>
              <a:t>Xu</a:t>
            </a:r>
            <a:r>
              <a:rPr lang="en-US" altLang="zh-TW" dirty="0"/>
              <a:t>, Jimmy Ba, Ryan </a:t>
            </a:r>
            <a:r>
              <a:rPr lang="en-US" altLang="zh-TW" dirty="0" err="1"/>
              <a:t>Kiros</a:t>
            </a:r>
            <a:r>
              <a:rPr lang="en-US" altLang="zh-TW" dirty="0"/>
              <a:t>, </a:t>
            </a:r>
            <a:r>
              <a:rPr lang="en-US" altLang="zh-TW" dirty="0" err="1"/>
              <a:t>Kyunghyun</a:t>
            </a:r>
            <a:r>
              <a:rPr lang="en-US" altLang="zh-TW" dirty="0"/>
              <a:t> Cho, Aaron </a:t>
            </a:r>
            <a:r>
              <a:rPr lang="en-US" altLang="zh-TW" dirty="0" err="1"/>
              <a:t>Courville</a:t>
            </a:r>
            <a:r>
              <a:rPr lang="en-US" altLang="zh-TW" dirty="0"/>
              <a:t>, </a:t>
            </a:r>
            <a:r>
              <a:rPr lang="en-US" altLang="zh-TW" dirty="0" err="1"/>
              <a:t>Ruslan</a:t>
            </a:r>
            <a:r>
              <a:rPr lang="en-US" altLang="zh-TW" dirty="0"/>
              <a:t> </a:t>
            </a:r>
            <a:r>
              <a:rPr lang="en-US" altLang="zh-TW" dirty="0" err="1"/>
              <a:t>Salakhutdinov</a:t>
            </a:r>
            <a:r>
              <a:rPr lang="en-US" altLang="zh-TW" dirty="0"/>
              <a:t>, Richard </a:t>
            </a:r>
            <a:r>
              <a:rPr lang="en-US" altLang="zh-TW" dirty="0" err="1"/>
              <a:t>Zemel</a:t>
            </a:r>
            <a:r>
              <a:rPr lang="en-US" altLang="zh-TW" dirty="0"/>
              <a:t>, </a:t>
            </a:r>
            <a:r>
              <a:rPr lang="en-US" altLang="zh-TW" dirty="0" err="1"/>
              <a:t>Yoshua</a:t>
            </a:r>
            <a:r>
              <a:rPr lang="en-US" altLang="zh-TW" dirty="0"/>
              <a:t> </a:t>
            </a:r>
            <a:r>
              <a:rPr lang="en-US" altLang="zh-TW" dirty="0" err="1"/>
              <a:t>Bengio</a:t>
            </a:r>
            <a:r>
              <a:rPr lang="en-US" altLang="zh-TW" dirty="0"/>
              <a:t>,</a:t>
            </a:r>
          </a:p>
          <a:p>
            <a:r>
              <a:rPr lang="en-US" altLang="zh-TW" dirty="0"/>
              <a:t> </a:t>
            </a:r>
            <a:r>
              <a:rPr lang="en-US" altLang="zh-TW" dirty="0">
                <a:solidFill>
                  <a:srgbClr val="000000"/>
                </a:solidFill>
                <a:latin typeface="Lucida Grande" charset="0"/>
              </a:rPr>
              <a:t>“</a:t>
            </a:r>
            <a:r>
              <a:rPr lang="en-US" altLang="zh-TW" dirty="0"/>
              <a:t>Show, Attend and Tell: Neural Image Caption Generation with Visual Attention</a:t>
            </a:r>
            <a:r>
              <a:rPr lang="en-US" altLang="zh-TW" dirty="0">
                <a:solidFill>
                  <a:srgbClr val="000000"/>
                </a:solidFill>
                <a:latin typeface="Lucida Grande" charset="0"/>
              </a:rPr>
              <a:t>”, ICML, 2015</a:t>
            </a:r>
            <a:endParaRPr lang="zh-TW" altLang="en-US" dirty="0"/>
          </a:p>
        </p:txBody>
      </p:sp>
    </p:spTree>
    <p:extLst>
      <p:ext uri="{BB962C8B-B14F-4D97-AF65-F5344CB8AC3E}">
        <p14:creationId xmlns:p14="http://schemas.microsoft.com/office/powerpoint/2010/main" val="389286716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85147" y="1228434"/>
            <a:ext cx="10155777" cy="581057"/>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More new ideas:</a:t>
            </a:r>
            <a:endParaRPr lang="en-US" altLang="zh-CN" sz="2400" dirty="0">
              <a:solidFill>
                <a:srgbClr val="2E4864"/>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0" name="TextBox 4">
            <a:extLst>
              <a:ext uri="{FF2B5EF4-FFF2-40B4-BE49-F238E27FC236}">
                <a16:creationId xmlns:a16="http://schemas.microsoft.com/office/drawing/2014/main" id="{3ACCDF74-7CFE-6146-A057-9802E8750827}"/>
              </a:ext>
            </a:extLst>
          </p:cNvPr>
          <p:cNvSpPr txBox="1">
            <a:spLocks noChangeArrowheads="1"/>
          </p:cNvSpPr>
          <p:nvPr/>
        </p:nvSpPr>
        <p:spPr bwMode="auto">
          <a:xfrm>
            <a:off x="1603949" y="2239346"/>
            <a:ext cx="9536975" cy="42216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150000"/>
              </a:lnSpc>
              <a:buFontTx/>
              <a:buAutoNum type="arabicPeriod"/>
              <a:defRPr/>
            </a:pPr>
            <a:r>
              <a:rPr lang="en-CA" altLang="zh-CN" sz="2000" dirty="0">
                <a:solidFill>
                  <a:srgbClr val="2E4864"/>
                </a:solidFill>
                <a:latin typeface="Microsoft YaHei" panose="020B0503020204020204" pitchFamily="34" charset="-122"/>
                <a:ea typeface="Microsoft YaHei" panose="020B0503020204020204" pitchFamily="34" charset="-122"/>
              </a:rPr>
              <a:t>ULM-</a:t>
            </a:r>
            <a:r>
              <a:rPr lang="en-CA" altLang="zh-CN" sz="2000" dirty="0" err="1">
                <a:solidFill>
                  <a:srgbClr val="2E4864"/>
                </a:solidFill>
                <a:latin typeface="Microsoft YaHei" panose="020B0503020204020204" pitchFamily="34" charset="-122"/>
                <a:ea typeface="Microsoft YaHei" panose="020B0503020204020204" pitchFamily="34" charset="-122"/>
              </a:rPr>
              <a:t>FiT</a:t>
            </a:r>
            <a:r>
              <a:rPr lang="en-CA" altLang="zh-CN" sz="2000" dirty="0">
                <a:solidFill>
                  <a:srgbClr val="2E4864"/>
                </a:solidFill>
                <a:latin typeface="Microsoft YaHei" panose="020B0503020204020204" pitchFamily="34" charset="-122"/>
                <a:ea typeface="Microsoft YaHei" panose="020B0503020204020204" pitchFamily="34" charset="-122"/>
              </a:rPr>
              <a:t>, pre-training, transfer learning in NLP</a:t>
            </a:r>
          </a:p>
          <a:p>
            <a:pPr eaLnBrk="1" hangingPunct="1">
              <a:lnSpc>
                <a:spcPct val="150000"/>
              </a:lnSpc>
              <a:buAutoNum type="arabicPeriod"/>
              <a:defRPr/>
            </a:pPr>
            <a:r>
              <a:rPr lang="en-CA" altLang="zh-CN" sz="2000" dirty="0">
                <a:solidFill>
                  <a:srgbClr val="2E4864"/>
                </a:solidFill>
                <a:latin typeface="Microsoft YaHei" panose="020B0503020204020204" pitchFamily="34" charset="-122"/>
                <a:ea typeface="Microsoft YaHei" panose="020B0503020204020204" pitchFamily="34" charset="-122"/>
              </a:rPr>
              <a:t>Recurrent models require linear sequential computation, hard to parallelize. </a:t>
            </a:r>
            <a:r>
              <a:rPr lang="en-CA" altLang="zh-CN" sz="2000" dirty="0" err="1">
                <a:solidFill>
                  <a:srgbClr val="2E4864"/>
                </a:solidFill>
                <a:latin typeface="Microsoft YaHei" panose="020B0503020204020204" pitchFamily="34" charset="-122"/>
                <a:ea typeface="Microsoft YaHei" panose="020B0503020204020204" pitchFamily="34" charset="-122"/>
              </a:rPr>
              <a:t>ELMo</a:t>
            </a:r>
            <a:r>
              <a:rPr lang="en-CA" altLang="zh-CN" sz="2000" dirty="0">
                <a:solidFill>
                  <a:srgbClr val="2E4864"/>
                </a:solidFill>
                <a:latin typeface="Microsoft YaHei" panose="020B0503020204020204" pitchFamily="34" charset="-122"/>
                <a:ea typeface="Microsoft YaHei" panose="020B0503020204020204" pitchFamily="34" charset="-122"/>
              </a:rPr>
              <a:t>, bidirectional LSTM.</a:t>
            </a:r>
          </a:p>
          <a:p>
            <a:pPr eaLnBrk="1" hangingPunct="1">
              <a:lnSpc>
                <a:spcPct val="150000"/>
              </a:lnSpc>
              <a:buAutoNum type="arabicPeriod"/>
              <a:defRPr/>
            </a:pPr>
            <a:r>
              <a:rPr lang="en-CA" altLang="zh-CN" sz="2000" dirty="0">
                <a:solidFill>
                  <a:srgbClr val="2E4864"/>
                </a:solidFill>
                <a:latin typeface="Microsoft YaHei" panose="020B0503020204020204" pitchFamily="34" charset="-122"/>
                <a:ea typeface="Microsoft YaHei" panose="020B0503020204020204" pitchFamily="34" charset="-122"/>
              </a:rPr>
              <a:t> In order to reduce such sequential computation, several models based on CNN are introduced, such as ConvS2S and </a:t>
            </a:r>
            <a:r>
              <a:rPr lang="en-CA" altLang="zh-CN" sz="2000" dirty="0" err="1">
                <a:solidFill>
                  <a:srgbClr val="2E4864"/>
                </a:solidFill>
                <a:latin typeface="Microsoft YaHei" panose="020B0503020204020204" pitchFamily="34" charset="-122"/>
                <a:ea typeface="Microsoft YaHei" panose="020B0503020204020204" pitchFamily="34" charset="-122"/>
              </a:rPr>
              <a:t>ByteNet</a:t>
            </a:r>
            <a:r>
              <a:rPr lang="en-CA" altLang="zh-CN" sz="2000" dirty="0">
                <a:solidFill>
                  <a:srgbClr val="2E4864"/>
                </a:solidFill>
                <a:latin typeface="Microsoft YaHei" panose="020B0503020204020204" pitchFamily="34" charset="-122"/>
                <a:ea typeface="Microsoft YaHei" panose="020B0503020204020204" pitchFamily="34" charset="-122"/>
              </a:rPr>
              <a:t>. Dependency for ConvS2S needs linear depth, and </a:t>
            </a:r>
            <a:r>
              <a:rPr lang="en-CA" altLang="zh-CN" sz="2000" dirty="0" err="1">
                <a:solidFill>
                  <a:srgbClr val="2E4864"/>
                </a:solidFill>
                <a:latin typeface="Microsoft YaHei" panose="020B0503020204020204" pitchFamily="34" charset="-122"/>
                <a:ea typeface="Microsoft YaHei" panose="020B0503020204020204" pitchFamily="34" charset="-122"/>
              </a:rPr>
              <a:t>ByteNet</a:t>
            </a:r>
            <a:r>
              <a:rPr lang="en-CA" altLang="zh-CN" sz="2000" dirty="0">
                <a:solidFill>
                  <a:srgbClr val="2E4864"/>
                </a:solidFill>
                <a:latin typeface="Microsoft YaHei" panose="020B0503020204020204" pitchFamily="34" charset="-122"/>
                <a:ea typeface="Microsoft YaHei" panose="020B0503020204020204" pitchFamily="34" charset="-122"/>
              </a:rPr>
              <a:t> logarithmic.</a:t>
            </a:r>
          </a:p>
          <a:p>
            <a:pPr eaLnBrk="1" hangingPunct="1">
              <a:lnSpc>
                <a:spcPct val="150000"/>
              </a:lnSpc>
              <a:buAutoNum type="arabicPeriod"/>
              <a:defRPr/>
            </a:pPr>
            <a:r>
              <a:rPr lang="en-CA" altLang="zh-CN" sz="2000" dirty="0">
                <a:solidFill>
                  <a:srgbClr val="2E4864"/>
                </a:solidFill>
                <a:latin typeface="Microsoft YaHei" panose="020B0503020204020204" pitchFamily="34" charset="-122"/>
                <a:ea typeface="Microsoft YaHei" panose="020B0503020204020204" pitchFamily="34" charset="-122"/>
              </a:rPr>
              <a:t>The transformer is the first transduction model relying entirely on self-attention to compute the representations of its input and output without using RNN or CNN.</a:t>
            </a: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spTree>
    <p:extLst>
      <p:ext uri="{BB962C8B-B14F-4D97-AF65-F5344CB8AC3E}">
        <p14:creationId xmlns:p14="http://schemas.microsoft.com/office/powerpoint/2010/main" val="133524265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
          <p:cNvSpPr txBox="1">
            <a:spLocks noChangeArrowheads="1"/>
          </p:cNvSpPr>
          <p:nvPr/>
        </p:nvSpPr>
        <p:spPr bwMode="auto">
          <a:xfrm>
            <a:off x="746158" y="2764846"/>
            <a:ext cx="2234330"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CA" altLang="ja-JP" sz="3200" b="1" dirty="0">
                <a:solidFill>
                  <a:srgbClr val="2E4864"/>
                </a:solidFill>
                <a:latin typeface="Microsoft YaHei" panose="020B0503020204020204" pitchFamily="34" charset="-122"/>
                <a:ea typeface="Microsoft YaHei" panose="020B0503020204020204" pitchFamily="34" charset="-122"/>
              </a:rPr>
              <a:t>CONTENT</a:t>
            </a:r>
            <a:endParaRPr lang="zh-CN" altLang="en-US" sz="3200" b="1" dirty="0">
              <a:solidFill>
                <a:srgbClr val="2E4864"/>
              </a:solidFill>
              <a:latin typeface="Microsoft YaHei" panose="020B0503020204020204" pitchFamily="34" charset="-122"/>
              <a:ea typeface="Microsoft YaHei" panose="020B0503020204020204" pitchFamily="34" charset="-122"/>
            </a:endParaRPr>
          </a:p>
        </p:txBody>
      </p:sp>
      <p:cxnSp>
        <p:nvCxnSpPr>
          <p:cNvPr id="30" name="直接连接符 29"/>
          <p:cNvCxnSpPr/>
          <p:nvPr/>
        </p:nvCxnSpPr>
        <p:spPr>
          <a:xfrm>
            <a:off x="926796" y="3515355"/>
            <a:ext cx="4720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1740633D-3C75-054F-B629-F5B322107425}"/>
              </a:ext>
            </a:extLst>
          </p:cNvPr>
          <p:cNvGrpSpPr/>
          <p:nvPr/>
        </p:nvGrpSpPr>
        <p:grpSpPr>
          <a:xfrm>
            <a:off x="5296637" y="1482040"/>
            <a:ext cx="5829886" cy="3867013"/>
            <a:chOff x="5223113" y="695200"/>
            <a:chExt cx="2452759" cy="2900259"/>
          </a:xfrm>
        </p:grpSpPr>
        <p:grpSp>
          <p:nvGrpSpPr>
            <p:cNvPr id="2" name="Group 1">
              <a:extLst>
                <a:ext uri="{FF2B5EF4-FFF2-40B4-BE49-F238E27FC236}">
                  <a16:creationId xmlns:a16="http://schemas.microsoft.com/office/drawing/2014/main" id="{9CA1F876-CAA5-0040-B817-E23575DBC8EA}"/>
                </a:ext>
              </a:extLst>
            </p:cNvPr>
            <p:cNvGrpSpPr/>
            <p:nvPr/>
          </p:nvGrpSpPr>
          <p:grpSpPr>
            <a:xfrm>
              <a:off x="5227107" y="695200"/>
              <a:ext cx="925686" cy="561730"/>
              <a:chOff x="5227113" y="774779"/>
              <a:chExt cx="925686" cy="561730"/>
            </a:xfrm>
          </p:grpSpPr>
          <p:sp>
            <p:nvSpPr>
              <p:cNvPr id="21" name="椭圆 20"/>
              <p:cNvSpPr/>
              <p:nvPr/>
            </p:nvSpPr>
            <p:spPr>
              <a:xfrm>
                <a:off x="5227113" y="859836"/>
                <a:ext cx="120146" cy="11175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2E4864"/>
                  </a:solidFill>
                  <a:latin typeface="Microsoft YaHei" panose="020B0503020204020204" pitchFamily="34" charset="-122"/>
                  <a:ea typeface="Microsoft YaHei" panose="020B0503020204020204" pitchFamily="34" charset="-122"/>
                </a:endParaRPr>
              </a:p>
            </p:txBody>
          </p:sp>
          <p:sp>
            <p:nvSpPr>
              <p:cNvPr id="42" name="矩形 41"/>
              <p:cNvSpPr/>
              <p:nvPr/>
            </p:nvSpPr>
            <p:spPr>
              <a:xfrm>
                <a:off x="5443851" y="774779"/>
                <a:ext cx="708948" cy="561730"/>
              </a:xfrm>
              <a:prstGeom prst="rect">
                <a:avLst/>
              </a:prstGeom>
            </p:spPr>
            <p:txBody>
              <a:bodyPr wrap="none">
                <a:spAutoFit/>
              </a:bodyPr>
              <a:lstStyle/>
              <a:p>
                <a:r>
                  <a:rPr lang="en-US" altLang="zh-CN" sz="1867" dirty="0">
                    <a:solidFill>
                      <a:srgbClr val="2E4864"/>
                    </a:solidFill>
                    <a:latin typeface="Microsoft YaHei" panose="020B0503020204020204" pitchFamily="34" charset="-122"/>
                    <a:ea typeface="Microsoft YaHei" panose="020B0503020204020204" pitchFamily="34" charset="-122"/>
                  </a:rPr>
                  <a:t>01. Word2Vec</a:t>
                </a:r>
                <a:endParaRPr lang="zh-CN" altLang="en-US" sz="1867" dirty="0">
                  <a:solidFill>
                    <a:srgbClr val="2E4864"/>
                  </a:solidFill>
                  <a:latin typeface="Microsoft YaHei" panose="020B0503020204020204" pitchFamily="34" charset="-122"/>
                  <a:ea typeface="Microsoft YaHei" panose="020B0503020204020204" pitchFamily="34" charset="-122"/>
                </a:endParaRPr>
              </a:p>
              <a:p>
                <a:endParaRPr lang="zh-CN" altLang="en-US" sz="2400" dirty="0">
                  <a:solidFill>
                    <a:srgbClr val="2E4864"/>
                  </a:solidFill>
                  <a:latin typeface="Microsoft YaHei" panose="020B0503020204020204" pitchFamily="34" charset="-122"/>
                  <a:ea typeface="Microsoft YaHei" panose="020B0503020204020204" pitchFamily="34" charset="-122"/>
                </a:endParaRPr>
              </a:p>
            </p:txBody>
          </p:sp>
        </p:grpSp>
        <p:grpSp>
          <p:nvGrpSpPr>
            <p:cNvPr id="55" name="Group 54">
              <a:extLst>
                <a:ext uri="{FF2B5EF4-FFF2-40B4-BE49-F238E27FC236}">
                  <a16:creationId xmlns:a16="http://schemas.microsoft.com/office/drawing/2014/main" id="{73A69A33-421C-5842-9472-34AEB1A06E6B}"/>
                </a:ext>
              </a:extLst>
            </p:cNvPr>
            <p:cNvGrpSpPr/>
            <p:nvPr/>
          </p:nvGrpSpPr>
          <p:grpSpPr>
            <a:xfrm>
              <a:off x="5227107" y="1145151"/>
              <a:ext cx="1535774" cy="561730"/>
              <a:chOff x="5227113" y="774156"/>
              <a:chExt cx="1535774" cy="561730"/>
            </a:xfrm>
          </p:grpSpPr>
          <p:sp>
            <p:nvSpPr>
              <p:cNvPr id="56" name="椭圆 20">
                <a:extLst>
                  <a:ext uri="{FF2B5EF4-FFF2-40B4-BE49-F238E27FC236}">
                    <a16:creationId xmlns:a16="http://schemas.microsoft.com/office/drawing/2014/main" id="{378CCD35-B450-4B47-87DF-DFFE1C4EAFA4}"/>
                  </a:ext>
                </a:extLst>
              </p:cNvPr>
              <p:cNvSpPr/>
              <p:nvPr/>
            </p:nvSpPr>
            <p:spPr>
              <a:xfrm>
                <a:off x="5227113" y="859836"/>
                <a:ext cx="120146" cy="11175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2E4864"/>
                  </a:solidFill>
                  <a:latin typeface="Microsoft YaHei" panose="020B0503020204020204" pitchFamily="34" charset="-122"/>
                  <a:ea typeface="Microsoft YaHei" panose="020B0503020204020204" pitchFamily="34" charset="-122"/>
                </a:endParaRPr>
              </a:p>
            </p:txBody>
          </p:sp>
          <p:sp>
            <p:nvSpPr>
              <p:cNvPr id="57" name="矩形 41">
                <a:extLst>
                  <a:ext uri="{FF2B5EF4-FFF2-40B4-BE49-F238E27FC236}">
                    <a16:creationId xmlns:a16="http://schemas.microsoft.com/office/drawing/2014/main" id="{0B907542-E161-C145-83C3-20498D83551B}"/>
                  </a:ext>
                </a:extLst>
              </p:cNvPr>
              <p:cNvSpPr/>
              <p:nvPr/>
            </p:nvSpPr>
            <p:spPr>
              <a:xfrm>
                <a:off x="5447845" y="774156"/>
                <a:ext cx="1315042" cy="561730"/>
              </a:xfrm>
              <a:prstGeom prst="rect">
                <a:avLst/>
              </a:prstGeom>
            </p:spPr>
            <p:txBody>
              <a:bodyPr wrap="none">
                <a:spAutoFit/>
              </a:bodyPr>
              <a:lstStyle/>
              <a:p>
                <a:r>
                  <a:rPr lang="en-US" altLang="zh-CN" sz="1867" dirty="0">
                    <a:solidFill>
                      <a:srgbClr val="2E4864"/>
                    </a:solidFill>
                    <a:latin typeface="Microsoft YaHei" panose="020B0503020204020204" pitchFamily="34" charset="-122"/>
                    <a:ea typeface="Microsoft YaHei" panose="020B0503020204020204" pitchFamily="34" charset="-122"/>
                  </a:rPr>
                  <a:t>02.</a:t>
                </a:r>
                <a:r>
                  <a:rPr lang="en-US" altLang="zh-CN" sz="1867" dirty="0">
                    <a:solidFill>
                      <a:srgbClr val="27506E"/>
                    </a:solidFill>
                    <a:latin typeface="微软雅黑" panose="020B0503020204020204" pitchFamily="34" charset="-122"/>
                    <a:ea typeface="微软雅黑" panose="020B0503020204020204" pitchFamily="34" charset="-122"/>
                  </a:rPr>
                  <a:t> </a:t>
                </a:r>
                <a:r>
                  <a:rPr lang="en-CA" altLang="zh-CN" sz="1867" dirty="0">
                    <a:solidFill>
                      <a:srgbClr val="27506E"/>
                    </a:solidFill>
                    <a:latin typeface="微软雅黑" panose="020B0503020204020204" pitchFamily="34" charset="-122"/>
                    <a:ea typeface="微软雅黑" panose="020B0503020204020204" pitchFamily="34" charset="-122"/>
                  </a:rPr>
                  <a:t>Attention / Transformers</a:t>
                </a:r>
                <a:endParaRPr lang="en-US" altLang="zh-CN" sz="1867" dirty="0">
                  <a:solidFill>
                    <a:srgbClr val="27506E"/>
                  </a:solidFill>
                  <a:latin typeface="微软雅黑" panose="020B0503020204020204" pitchFamily="34" charset="-122"/>
                  <a:ea typeface="微软雅黑" panose="020B0503020204020204" pitchFamily="34" charset="-122"/>
                </a:endParaRPr>
              </a:p>
              <a:p>
                <a:endParaRPr lang="zh-CN" altLang="en-US" sz="2400" dirty="0">
                  <a:solidFill>
                    <a:srgbClr val="2E4864"/>
                  </a:solidFill>
                  <a:latin typeface="Microsoft YaHei" panose="020B0503020204020204" pitchFamily="34" charset="-122"/>
                  <a:ea typeface="Microsoft YaHei" panose="020B0503020204020204" pitchFamily="34" charset="-122"/>
                </a:endParaRPr>
              </a:p>
            </p:txBody>
          </p:sp>
        </p:grpSp>
        <p:grpSp>
          <p:nvGrpSpPr>
            <p:cNvPr id="58" name="Group 57">
              <a:extLst>
                <a:ext uri="{FF2B5EF4-FFF2-40B4-BE49-F238E27FC236}">
                  <a16:creationId xmlns:a16="http://schemas.microsoft.com/office/drawing/2014/main" id="{D2EE504E-67D9-6342-AC8C-5B5ACF76C6A3}"/>
                </a:ext>
              </a:extLst>
            </p:cNvPr>
            <p:cNvGrpSpPr/>
            <p:nvPr/>
          </p:nvGrpSpPr>
          <p:grpSpPr>
            <a:xfrm>
              <a:off x="5223113" y="1595725"/>
              <a:ext cx="1592444" cy="284742"/>
              <a:chOff x="5227113" y="774156"/>
              <a:chExt cx="1592444" cy="284742"/>
            </a:xfrm>
          </p:grpSpPr>
          <p:sp>
            <p:nvSpPr>
              <p:cNvPr id="59" name="椭圆 20">
                <a:extLst>
                  <a:ext uri="{FF2B5EF4-FFF2-40B4-BE49-F238E27FC236}">
                    <a16:creationId xmlns:a16="http://schemas.microsoft.com/office/drawing/2014/main" id="{D111BC5F-EEA3-3343-8AD5-5DC9F787F882}"/>
                  </a:ext>
                </a:extLst>
              </p:cNvPr>
              <p:cNvSpPr/>
              <p:nvPr/>
            </p:nvSpPr>
            <p:spPr>
              <a:xfrm>
                <a:off x="5227113" y="859836"/>
                <a:ext cx="120146" cy="11175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2E4864"/>
                  </a:solidFill>
                  <a:latin typeface="Microsoft YaHei" panose="020B0503020204020204" pitchFamily="34" charset="-122"/>
                  <a:ea typeface="Microsoft YaHei" panose="020B0503020204020204" pitchFamily="34" charset="-122"/>
                </a:endParaRPr>
              </a:p>
            </p:txBody>
          </p:sp>
          <p:sp>
            <p:nvSpPr>
              <p:cNvPr id="60" name="矩形 41">
                <a:extLst>
                  <a:ext uri="{FF2B5EF4-FFF2-40B4-BE49-F238E27FC236}">
                    <a16:creationId xmlns:a16="http://schemas.microsoft.com/office/drawing/2014/main" id="{84783BC4-6AA6-C849-B873-175EB6AA66D4}"/>
                  </a:ext>
                </a:extLst>
              </p:cNvPr>
              <p:cNvSpPr/>
              <p:nvPr/>
            </p:nvSpPr>
            <p:spPr>
              <a:xfrm>
                <a:off x="5447845" y="774156"/>
                <a:ext cx="1371712" cy="284742"/>
              </a:xfrm>
              <a:prstGeom prst="rect">
                <a:avLst/>
              </a:prstGeom>
            </p:spPr>
            <p:txBody>
              <a:bodyPr wrap="none">
                <a:spAutoFit/>
              </a:bodyPr>
              <a:lstStyle/>
              <a:p>
                <a:r>
                  <a:rPr lang="en-US" altLang="zh-CN" sz="1867" dirty="0">
                    <a:solidFill>
                      <a:srgbClr val="2E4864"/>
                    </a:solidFill>
                    <a:latin typeface="Microsoft YaHei" panose="020B0503020204020204" pitchFamily="34" charset="-122"/>
                    <a:ea typeface="Microsoft YaHei" panose="020B0503020204020204" pitchFamily="34" charset="-122"/>
                  </a:rPr>
                  <a:t>03.</a:t>
                </a:r>
                <a:r>
                  <a:rPr lang="en-US" altLang="zh-CN" sz="1867" dirty="0">
                    <a:solidFill>
                      <a:srgbClr val="27506E"/>
                    </a:solidFill>
                    <a:latin typeface="微软雅黑" panose="020B0503020204020204" pitchFamily="34" charset="-122"/>
                    <a:ea typeface="微软雅黑" panose="020B0503020204020204" pitchFamily="34" charset="-122"/>
                  </a:rPr>
                  <a:t> </a:t>
                </a:r>
                <a:r>
                  <a:rPr lang="en-US" altLang="zh-CN" sz="1867">
                    <a:solidFill>
                      <a:srgbClr val="27506E"/>
                    </a:solidFill>
                    <a:latin typeface="微软雅黑" panose="020B0503020204020204" pitchFamily="34" charset="-122"/>
                    <a:ea typeface="微软雅黑" panose="020B0503020204020204" pitchFamily="34" charset="-122"/>
                  </a:rPr>
                  <a:t>Pretraining: </a:t>
                </a:r>
                <a:r>
                  <a:rPr lang="en-CA" altLang="zh-CN" sz="1867">
                    <a:solidFill>
                      <a:srgbClr val="27506E"/>
                    </a:solidFill>
                    <a:latin typeface="微软雅黑" panose="020B0503020204020204" pitchFamily="34" charset="-122"/>
                    <a:ea typeface="微软雅黑" panose="020B0503020204020204" pitchFamily="34" charset="-122"/>
                  </a:rPr>
                  <a:t>GPT </a:t>
                </a:r>
                <a:r>
                  <a:rPr lang="en-CA" altLang="zh-CN" sz="1867" dirty="0">
                    <a:solidFill>
                      <a:srgbClr val="27506E"/>
                    </a:solidFill>
                    <a:latin typeface="微软雅黑" panose="020B0503020204020204" pitchFamily="34" charset="-122"/>
                    <a:ea typeface="微软雅黑" panose="020B0503020204020204" pitchFamily="34" charset="-122"/>
                  </a:rPr>
                  <a:t>/ BERT</a:t>
                </a:r>
                <a:endParaRPr lang="en-US" altLang="zh-CN" sz="1867" dirty="0">
                  <a:solidFill>
                    <a:srgbClr val="27506E"/>
                  </a:solidFill>
                  <a:latin typeface="微软雅黑" panose="020B0503020204020204" pitchFamily="34" charset="-122"/>
                  <a:ea typeface="微软雅黑" panose="020B0503020204020204" pitchFamily="34" charset="-122"/>
                </a:endParaRPr>
              </a:p>
            </p:txBody>
          </p:sp>
        </p:grpSp>
        <p:grpSp>
          <p:nvGrpSpPr>
            <p:cNvPr id="61" name="Group 60">
              <a:extLst>
                <a:ext uri="{FF2B5EF4-FFF2-40B4-BE49-F238E27FC236}">
                  <a16:creationId xmlns:a16="http://schemas.microsoft.com/office/drawing/2014/main" id="{00962D6B-0419-B549-BB67-2B2A375A748A}"/>
                </a:ext>
              </a:extLst>
            </p:cNvPr>
            <p:cNvGrpSpPr/>
            <p:nvPr/>
          </p:nvGrpSpPr>
          <p:grpSpPr>
            <a:xfrm>
              <a:off x="5223113" y="2046299"/>
              <a:ext cx="2452759" cy="284742"/>
              <a:chOff x="5227113" y="774156"/>
              <a:chExt cx="2452759" cy="284742"/>
            </a:xfrm>
          </p:grpSpPr>
          <p:sp>
            <p:nvSpPr>
              <p:cNvPr id="62" name="椭圆 20">
                <a:extLst>
                  <a:ext uri="{FF2B5EF4-FFF2-40B4-BE49-F238E27FC236}">
                    <a16:creationId xmlns:a16="http://schemas.microsoft.com/office/drawing/2014/main" id="{214999DE-2F8B-B14B-8C56-4BA48B91DC3B}"/>
                  </a:ext>
                </a:extLst>
              </p:cNvPr>
              <p:cNvSpPr/>
              <p:nvPr/>
            </p:nvSpPr>
            <p:spPr>
              <a:xfrm>
                <a:off x="5227113" y="859836"/>
                <a:ext cx="120146" cy="11175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2E4864"/>
                  </a:solidFill>
                  <a:latin typeface="Microsoft YaHei" panose="020B0503020204020204" pitchFamily="34" charset="-122"/>
                  <a:ea typeface="Microsoft YaHei" panose="020B0503020204020204" pitchFamily="34" charset="-122"/>
                </a:endParaRPr>
              </a:p>
            </p:txBody>
          </p:sp>
          <p:sp>
            <p:nvSpPr>
              <p:cNvPr id="63" name="矩形 41">
                <a:extLst>
                  <a:ext uri="{FF2B5EF4-FFF2-40B4-BE49-F238E27FC236}">
                    <a16:creationId xmlns:a16="http://schemas.microsoft.com/office/drawing/2014/main" id="{D060234C-FE86-C84C-8B47-8F5BC4250116}"/>
                  </a:ext>
                </a:extLst>
              </p:cNvPr>
              <p:cNvSpPr/>
              <p:nvPr/>
            </p:nvSpPr>
            <p:spPr>
              <a:xfrm>
                <a:off x="5447845" y="774156"/>
                <a:ext cx="2232027" cy="284742"/>
              </a:xfrm>
              <a:prstGeom prst="rect">
                <a:avLst/>
              </a:prstGeom>
            </p:spPr>
            <p:txBody>
              <a:bodyPr wrap="none">
                <a:spAutoFit/>
              </a:bodyPr>
              <a:lstStyle/>
              <a:p>
                <a:r>
                  <a:rPr lang="en-US" altLang="zh-CN" sz="1867" dirty="0">
                    <a:solidFill>
                      <a:srgbClr val="2E4864"/>
                    </a:solidFill>
                    <a:latin typeface="Microsoft YaHei" panose="020B0503020204020204" pitchFamily="34" charset="-122"/>
                    <a:ea typeface="Microsoft YaHei" panose="020B0503020204020204" pitchFamily="34" charset="-122"/>
                  </a:rPr>
                  <a:t>04.</a:t>
                </a:r>
                <a:r>
                  <a:rPr lang="en-US" altLang="zh-CN" sz="1867" dirty="0">
                    <a:solidFill>
                      <a:srgbClr val="27506E"/>
                    </a:solidFill>
                    <a:latin typeface="微软雅黑" panose="020B0503020204020204" pitchFamily="34" charset="-122"/>
                    <a:ea typeface="微软雅黑" panose="020B0503020204020204" pitchFamily="34" charset="-122"/>
                  </a:rPr>
                  <a:t> </a:t>
                </a:r>
                <a:r>
                  <a:rPr lang="en-CA" altLang="zh-CN" sz="1867" dirty="0">
                    <a:solidFill>
                      <a:srgbClr val="27506E"/>
                    </a:solidFill>
                    <a:latin typeface="微软雅黑" panose="020B0503020204020204" pitchFamily="34" charset="-122"/>
                    <a:ea typeface="微软雅黑" panose="020B0503020204020204" pitchFamily="34" charset="-122"/>
                  </a:rPr>
                  <a:t>Deep learning applications in proteomics</a:t>
                </a:r>
                <a:endParaRPr lang="zh-CN" altLang="en-US" sz="2400" dirty="0">
                  <a:solidFill>
                    <a:srgbClr val="2E4864"/>
                  </a:solidFill>
                  <a:latin typeface="Microsoft YaHei" panose="020B0503020204020204" pitchFamily="34" charset="-122"/>
                  <a:ea typeface="Microsoft YaHei" panose="020B0503020204020204" pitchFamily="34" charset="-122"/>
                </a:endParaRPr>
              </a:p>
            </p:txBody>
          </p:sp>
        </p:grpSp>
        <p:sp>
          <p:nvSpPr>
            <p:cNvPr id="65" name="椭圆 20">
              <a:extLst>
                <a:ext uri="{FF2B5EF4-FFF2-40B4-BE49-F238E27FC236}">
                  <a16:creationId xmlns:a16="http://schemas.microsoft.com/office/drawing/2014/main" id="{5C989EE0-983C-7748-AD15-B14750C98EC2}"/>
                </a:ext>
              </a:extLst>
            </p:cNvPr>
            <p:cNvSpPr/>
            <p:nvPr/>
          </p:nvSpPr>
          <p:spPr>
            <a:xfrm>
              <a:off x="5223113" y="2582553"/>
              <a:ext cx="120146" cy="11175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2E4864"/>
                </a:solidFill>
                <a:latin typeface="Microsoft YaHei" panose="020B0503020204020204" pitchFamily="34" charset="-122"/>
                <a:ea typeface="Microsoft YaHei" panose="020B0503020204020204" pitchFamily="34" charset="-122"/>
              </a:endParaRPr>
            </a:p>
          </p:txBody>
        </p:sp>
        <p:sp>
          <p:nvSpPr>
            <p:cNvPr id="68" name="椭圆 20">
              <a:extLst>
                <a:ext uri="{FF2B5EF4-FFF2-40B4-BE49-F238E27FC236}">
                  <a16:creationId xmlns:a16="http://schemas.microsoft.com/office/drawing/2014/main" id="{3A87964C-208A-5E4A-86B8-92AC3B252727}"/>
                </a:ext>
              </a:extLst>
            </p:cNvPr>
            <p:cNvSpPr/>
            <p:nvPr/>
          </p:nvSpPr>
          <p:spPr>
            <a:xfrm>
              <a:off x="5223113" y="3033127"/>
              <a:ext cx="120146" cy="11175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2E4864"/>
                </a:solidFill>
                <a:latin typeface="Microsoft YaHei" panose="020B0503020204020204" pitchFamily="34" charset="-122"/>
                <a:ea typeface="Microsoft YaHei" panose="020B0503020204020204" pitchFamily="34" charset="-122"/>
              </a:endParaRPr>
            </a:p>
          </p:txBody>
        </p:sp>
        <p:sp>
          <p:nvSpPr>
            <p:cNvPr id="71" name="椭圆 20">
              <a:extLst>
                <a:ext uri="{FF2B5EF4-FFF2-40B4-BE49-F238E27FC236}">
                  <a16:creationId xmlns:a16="http://schemas.microsoft.com/office/drawing/2014/main" id="{24043297-3EAE-7F47-B4B1-0072F9428942}"/>
                </a:ext>
              </a:extLst>
            </p:cNvPr>
            <p:cNvSpPr/>
            <p:nvPr/>
          </p:nvSpPr>
          <p:spPr>
            <a:xfrm>
              <a:off x="5223113" y="3483701"/>
              <a:ext cx="120146" cy="11175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2E4864"/>
                </a:solidFill>
                <a:latin typeface="Microsoft YaHei" panose="020B0503020204020204" pitchFamily="34" charset="-122"/>
                <a:ea typeface="Microsoft YaHei" panose="020B0503020204020204" pitchFamily="34" charset="-122"/>
              </a:endParaRPr>
            </a:p>
          </p:txBody>
        </p:sp>
      </p:grpSp>
      <p:sp>
        <p:nvSpPr>
          <p:cNvPr id="20" name="矩形 41">
            <a:extLst>
              <a:ext uri="{FF2B5EF4-FFF2-40B4-BE49-F238E27FC236}">
                <a16:creationId xmlns:a16="http://schemas.microsoft.com/office/drawing/2014/main" id="{2F006CBA-659A-684A-AF8A-874DD24424A4}"/>
              </a:ext>
            </a:extLst>
          </p:cNvPr>
          <p:cNvSpPr/>
          <p:nvPr/>
        </p:nvSpPr>
        <p:spPr>
          <a:xfrm>
            <a:off x="5830781" y="3884272"/>
            <a:ext cx="3842270" cy="379656"/>
          </a:xfrm>
          <a:prstGeom prst="rect">
            <a:avLst/>
          </a:prstGeom>
        </p:spPr>
        <p:txBody>
          <a:bodyPr wrap="none">
            <a:spAutoFit/>
          </a:bodyPr>
          <a:lstStyle/>
          <a:p>
            <a:r>
              <a:rPr lang="en-CA" altLang="zh-CN" sz="1867" dirty="0">
                <a:solidFill>
                  <a:srgbClr val="2E4864"/>
                </a:solidFill>
                <a:latin typeface="Microsoft YaHei" panose="020B0503020204020204" pitchFamily="34" charset="-122"/>
                <a:ea typeface="Microsoft YaHei" panose="020B0503020204020204" pitchFamily="34" charset="-122"/>
              </a:rPr>
              <a:t>05. Student presentations begin</a:t>
            </a:r>
            <a:endParaRPr lang="zh-CN" altLang="en-US" sz="2400" dirty="0">
              <a:solidFill>
                <a:srgbClr val="2E4864"/>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03226699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85147" y="1228434"/>
            <a:ext cx="10155777" cy="615553"/>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Transformer</a:t>
            </a:r>
            <a:endParaRPr lang="en-US" altLang="zh-CN" sz="2400" dirty="0">
              <a:solidFill>
                <a:srgbClr val="2E4864"/>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pic>
        <p:nvPicPr>
          <p:cNvPr id="2" name="Picture 1"/>
          <p:cNvPicPr>
            <a:picLocks noChangeAspect="1"/>
          </p:cNvPicPr>
          <p:nvPr/>
        </p:nvPicPr>
        <p:blipFill>
          <a:blip r:embed="rId3"/>
          <a:stretch>
            <a:fillRect/>
          </a:stretch>
        </p:blipFill>
        <p:spPr>
          <a:xfrm>
            <a:off x="3271083" y="1228434"/>
            <a:ext cx="8318790" cy="5416092"/>
          </a:xfrm>
          <a:prstGeom prst="rect">
            <a:avLst/>
          </a:prstGeom>
        </p:spPr>
      </p:pic>
    </p:spTree>
    <p:extLst>
      <p:ext uri="{BB962C8B-B14F-4D97-AF65-F5344CB8AC3E}">
        <p14:creationId xmlns:p14="http://schemas.microsoft.com/office/powerpoint/2010/main" val="37479974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85147" y="1093726"/>
            <a:ext cx="9636251" cy="615553"/>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An Encoder Block: same structure, different parameters</a:t>
            </a:r>
            <a:endParaRPr lang="en-US" altLang="zh-CN" sz="2400" dirty="0">
              <a:solidFill>
                <a:srgbClr val="2E4864"/>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pic>
        <p:nvPicPr>
          <p:cNvPr id="3" name="Picture 2"/>
          <p:cNvPicPr>
            <a:picLocks noChangeAspect="1"/>
          </p:cNvPicPr>
          <p:nvPr/>
        </p:nvPicPr>
        <p:blipFill>
          <a:blip r:embed="rId3"/>
          <a:stretch>
            <a:fillRect/>
          </a:stretch>
        </p:blipFill>
        <p:spPr>
          <a:xfrm>
            <a:off x="1978967" y="1709279"/>
            <a:ext cx="10058400" cy="5219700"/>
          </a:xfrm>
          <a:prstGeom prst="rect">
            <a:avLst/>
          </a:prstGeom>
        </p:spPr>
      </p:pic>
    </p:spTree>
    <p:extLst>
      <p:ext uri="{BB962C8B-B14F-4D97-AF65-F5344CB8AC3E}">
        <p14:creationId xmlns:p14="http://schemas.microsoft.com/office/powerpoint/2010/main" val="239489466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85148" y="1093726"/>
            <a:ext cx="1843378" cy="615553"/>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Encoder</a:t>
            </a:r>
            <a:endParaRPr lang="en-US" altLang="zh-CN" sz="2400" dirty="0">
              <a:solidFill>
                <a:srgbClr val="2E4864"/>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pic>
        <p:nvPicPr>
          <p:cNvPr id="2" name="Picture 1"/>
          <p:cNvPicPr>
            <a:picLocks noChangeAspect="1"/>
          </p:cNvPicPr>
          <p:nvPr/>
        </p:nvPicPr>
        <p:blipFill>
          <a:blip r:embed="rId3"/>
          <a:stretch>
            <a:fillRect/>
          </a:stretch>
        </p:blipFill>
        <p:spPr>
          <a:xfrm>
            <a:off x="2828526" y="1379019"/>
            <a:ext cx="9010828" cy="5478981"/>
          </a:xfrm>
          <a:prstGeom prst="rect">
            <a:avLst/>
          </a:prstGeom>
        </p:spPr>
      </p:pic>
      <p:sp>
        <p:nvSpPr>
          <p:cNvPr id="5" name="TextBox 4"/>
          <p:cNvSpPr txBox="1"/>
          <p:nvPr/>
        </p:nvSpPr>
        <p:spPr>
          <a:xfrm>
            <a:off x="560568" y="3617830"/>
            <a:ext cx="2993127" cy="923330"/>
          </a:xfrm>
          <a:prstGeom prst="rect">
            <a:avLst/>
          </a:prstGeom>
          <a:noFill/>
        </p:spPr>
        <p:txBody>
          <a:bodyPr wrap="none" rtlCol="0">
            <a:spAutoFit/>
          </a:bodyPr>
          <a:lstStyle/>
          <a:p>
            <a:r>
              <a:rPr lang="en-US" dirty="0"/>
              <a:t>Note: The </a:t>
            </a:r>
            <a:r>
              <a:rPr lang="en-US" dirty="0" err="1"/>
              <a:t>ffnn</a:t>
            </a:r>
            <a:r>
              <a:rPr lang="en-US" dirty="0"/>
              <a:t> is independent</a:t>
            </a:r>
          </a:p>
          <a:p>
            <a:r>
              <a:rPr lang="en-US" dirty="0"/>
              <a:t>for each word.</a:t>
            </a:r>
          </a:p>
          <a:p>
            <a:r>
              <a:rPr lang="en-US" dirty="0"/>
              <a:t>Hence can be parallelized.</a:t>
            </a:r>
          </a:p>
        </p:txBody>
      </p:sp>
    </p:spTree>
    <p:extLst>
      <p:ext uri="{BB962C8B-B14F-4D97-AF65-F5344CB8AC3E}">
        <p14:creationId xmlns:p14="http://schemas.microsoft.com/office/powerpoint/2010/main" val="375390426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85148" y="1093726"/>
            <a:ext cx="2215252" cy="581057"/>
          </a:xfrm>
          <a:prstGeom prst="rect">
            <a:avLst/>
          </a:prstGeom>
        </p:spPr>
        <p:txBody>
          <a:bodyPr wrap="square">
            <a:spAutoFit/>
          </a:bodyPr>
          <a:lstStyle/>
          <a:p>
            <a:pPr>
              <a:lnSpc>
                <a:spcPct val="150000"/>
              </a:lnSpc>
            </a:pPr>
            <a:r>
              <a:rPr lang="en-CA" altLang="zh-CN" sz="2400" dirty="0">
                <a:solidFill>
                  <a:srgbClr val="FF0000"/>
                </a:solidFill>
                <a:latin typeface="Microsoft YaHei" panose="020B0503020204020204" pitchFamily="34" charset="-122"/>
                <a:ea typeface="Microsoft YaHei" panose="020B0503020204020204" pitchFamily="34" charset="-122"/>
              </a:rPr>
              <a:t>Self Attention</a:t>
            </a:r>
            <a:endParaRPr lang="en-US" altLang="zh-CN" sz="2400" dirty="0">
              <a:solidFill>
                <a:srgbClr val="FF0000"/>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sp>
        <p:nvSpPr>
          <p:cNvPr id="5" name="TextBox 4"/>
          <p:cNvSpPr txBox="1"/>
          <p:nvPr/>
        </p:nvSpPr>
        <p:spPr>
          <a:xfrm>
            <a:off x="195165" y="3175223"/>
            <a:ext cx="3221254" cy="2585323"/>
          </a:xfrm>
          <a:prstGeom prst="rect">
            <a:avLst/>
          </a:prstGeom>
          <a:noFill/>
        </p:spPr>
        <p:txBody>
          <a:bodyPr wrap="none" rtlCol="0">
            <a:spAutoFit/>
          </a:bodyPr>
          <a:lstStyle/>
          <a:p>
            <a:r>
              <a:rPr lang="en-US" dirty="0"/>
              <a:t>First we create three vectors</a:t>
            </a:r>
          </a:p>
          <a:p>
            <a:r>
              <a:rPr lang="en-US" dirty="0"/>
              <a:t>by multiplying input embedding</a:t>
            </a:r>
          </a:p>
          <a:p>
            <a:r>
              <a:rPr lang="en-US" dirty="0"/>
              <a:t>(1x512)</a:t>
            </a:r>
          </a:p>
          <a:p>
            <a:r>
              <a:rPr lang="en-US" dirty="0"/>
              <a:t> x</a:t>
            </a:r>
            <a:r>
              <a:rPr lang="en-US" baseline="-25000" dirty="0"/>
              <a:t>i</a:t>
            </a:r>
            <a:r>
              <a:rPr lang="en-US" dirty="0"/>
              <a:t> with three matrices (64x512):</a:t>
            </a:r>
          </a:p>
          <a:p>
            <a:endParaRPr lang="en-US" dirty="0"/>
          </a:p>
          <a:p>
            <a:r>
              <a:rPr lang="en-US" dirty="0"/>
              <a:t>q</a:t>
            </a:r>
            <a:r>
              <a:rPr lang="en-US" baseline="-25000" dirty="0"/>
              <a:t>i</a:t>
            </a:r>
            <a:r>
              <a:rPr lang="en-US" dirty="0"/>
              <a:t> = x</a:t>
            </a:r>
            <a:r>
              <a:rPr lang="en-US" baseline="-25000" dirty="0"/>
              <a:t>i</a:t>
            </a:r>
            <a:r>
              <a:rPr lang="en-US" dirty="0"/>
              <a:t> W</a:t>
            </a:r>
            <a:r>
              <a:rPr lang="en-US" baseline="30000" dirty="0"/>
              <a:t>Q</a:t>
            </a:r>
            <a:endParaRPr lang="en-US" dirty="0"/>
          </a:p>
          <a:p>
            <a:r>
              <a:rPr lang="en-US" dirty="0"/>
              <a:t>K</a:t>
            </a:r>
            <a:r>
              <a:rPr lang="en-US" baseline="-25000" dirty="0"/>
              <a:t>i</a:t>
            </a:r>
            <a:r>
              <a:rPr lang="en-US" dirty="0"/>
              <a:t> = x</a:t>
            </a:r>
            <a:r>
              <a:rPr lang="en-US" baseline="-25000" dirty="0"/>
              <a:t>i</a:t>
            </a:r>
            <a:r>
              <a:rPr lang="en-US" dirty="0"/>
              <a:t> W</a:t>
            </a:r>
            <a:r>
              <a:rPr lang="en-US" baseline="30000" dirty="0"/>
              <a:t>K</a:t>
            </a:r>
            <a:endParaRPr lang="en-US" dirty="0"/>
          </a:p>
          <a:p>
            <a:r>
              <a:rPr lang="en-US" dirty="0"/>
              <a:t>V</a:t>
            </a:r>
            <a:r>
              <a:rPr lang="en-US" baseline="-25000" dirty="0"/>
              <a:t>i</a:t>
            </a:r>
            <a:r>
              <a:rPr lang="en-US" dirty="0"/>
              <a:t> = x</a:t>
            </a:r>
            <a:r>
              <a:rPr lang="en-US" baseline="-25000" dirty="0"/>
              <a:t>i </a:t>
            </a:r>
            <a:r>
              <a:rPr lang="en-US" dirty="0"/>
              <a:t>W</a:t>
            </a:r>
            <a:r>
              <a:rPr lang="en-US" baseline="30000" dirty="0"/>
              <a:t>V</a:t>
            </a:r>
            <a:endParaRPr lang="en-US" dirty="0"/>
          </a:p>
          <a:p>
            <a:endParaRPr lang="en-US" dirty="0"/>
          </a:p>
        </p:txBody>
      </p:sp>
      <p:pic>
        <p:nvPicPr>
          <p:cNvPr id="3" name="Picture 2"/>
          <p:cNvPicPr>
            <a:picLocks noChangeAspect="1"/>
          </p:cNvPicPr>
          <p:nvPr/>
        </p:nvPicPr>
        <p:blipFill>
          <a:blip r:embed="rId3"/>
          <a:stretch>
            <a:fillRect/>
          </a:stretch>
        </p:blipFill>
        <p:spPr>
          <a:xfrm>
            <a:off x="3886815" y="1093726"/>
            <a:ext cx="8042497" cy="5073667"/>
          </a:xfrm>
          <a:prstGeom prst="rect">
            <a:avLst/>
          </a:prstGeom>
        </p:spPr>
      </p:pic>
      <p:sp>
        <p:nvSpPr>
          <p:cNvPr id="2" name="TextBox 1">
            <a:extLst>
              <a:ext uri="{FF2B5EF4-FFF2-40B4-BE49-F238E27FC236}">
                <a16:creationId xmlns:a16="http://schemas.microsoft.com/office/drawing/2014/main" id="{6F83C63C-B32D-564C-90E2-9856F87D3A96}"/>
              </a:ext>
            </a:extLst>
          </p:cNvPr>
          <p:cNvSpPr txBox="1"/>
          <p:nvPr/>
        </p:nvSpPr>
        <p:spPr>
          <a:xfrm>
            <a:off x="10374085" y="1883228"/>
            <a:ext cx="418704" cy="369332"/>
          </a:xfrm>
          <a:prstGeom prst="rect">
            <a:avLst/>
          </a:prstGeom>
          <a:noFill/>
        </p:spPr>
        <p:txBody>
          <a:bodyPr wrap="none" rtlCol="0">
            <a:spAutoFit/>
          </a:bodyPr>
          <a:lstStyle/>
          <a:p>
            <a:r>
              <a:rPr lang="en-US" dirty="0"/>
              <a:t>64</a:t>
            </a:r>
          </a:p>
        </p:txBody>
      </p:sp>
      <p:sp>
        <p:nvSpPr>
          <p:cNvPr id="6" name="TextBox 5">
            <a:extLst>
              <a:ext uri="{FF2B5EF4-FFF2-40B4-BE49-F238E27FC236}">
                <a16:creationId xmlns:a16="http://schemas.microsoft.com/office/drawing/2014/main" id="{81CE3A31-F353-574A-9655-EFB088D0C541}"/>
              </a:ext>
            </a:extLst>
          </p:cNvPr>
          <p:cNvSpPr txBox="1"/>
          <p:nvPr/>
        </p:nvSpPr>
        <p:spPr>
          <a:xfrm>
            <a:off x="9731828" y="2547257"/>
            <a:ext cx="535724" cy="369332"/>
          </a:xfrm>
          <a:prstGeom prst="rect">
            <a:avLst/>
          </a:prstGeom>
          <a:noFill/>
        </p:spPr>
        <p:txBody>
          <a:bodyPr wrap="none" rtlCol="0">
            <a:spAutoFit/>
          </a:bodyPr>
          <a:lstStyle/>
          <a:p>
            <a:r>
              <a:rPr lang="en-US" dirty="0"/>
              <a:t>512</a:t>
            </a:r>
          </a:p>
        </p:txBody>
      </p:sp>
      <p:sp>
        <p:nvSpPr>
          <p:cNvPr id="7" name="TextBox 6">
            <a:extLst>
              <a:ext uri="{FF2B5EF4-FFF2-40B4-BE49-F238E27FC236}">
                <a16:creationId xmlns:a16="http://schemas.microsoft.com/office/drawing/2014/main" id="{3C0D83B7-E3B5-704C-BCFB-9B84C4EA6182}"/>
              </a:ext>
            </a:extLst>
          </p:cNvPr>
          <p:cNvSpPr txBox="1"/>
          <p:nvPr/>
        </p:nvSpPr>
        <p:spPr>
          <a:xfrm>
            <a:off x="6204955" y="1384254"/>
            <a:ext cx="984565" cy="369332"/>
          </a:xfrm>
          <a:prstGeom prst="rect">
            <a:avLst/>
          </a:prstGeom>
          <a:noFill/>
        </p:spPr>
        <p:txBody>
          <a:bodyPr wrap="none" rtlCol="0">
            <a:spAutoFit/>
          </a:bodyPr>
          <a:lstStyle/>
          <a:p>
            <a:r>
              <a:rPr lang="en-US" dirty="0"/>
              <a:t>512 </a:t>
            </a:r>
            <a:r>
              <a:rPr lang="en-US" dirty="0">
                <a:sym typeface="Wingdings" pitchFamily="2" charset="2"/>
              </a:rPr>
              <a:t> 4</a:t>
            </a:r>
            <a:endParaRPr lang="en-US" dirty="0"/>
          </a:p>
        </p:txBody>
      </p:sp>
      <p:sp>
        <p:nvSpPr>
          <p:cNvPr id="8" name="TextBox 7">
            <a:extLst>
              <a:ext uri="{FF2B5EF4-FFF2-40B4-BE49-F238E27FC236}">
                <a16:creationId xmlns:a16="http://schemas.microsoft.com/office/drawing/2014/main" id="{A235CC8A-C92F-7043-A32E-4282E4AA5174}"/>
              </a:ext>
            </a:extLst>
          </p:cNvPr>
          <p:cNvSpPr txBox="1"/>
          <p:nvPr/>
        </p:nvSpPr>
        <p:spPr>
          <a:xfrm>
            <a:off x="6263464" y="2329151"/>
            <a:ext cx="867545" cy="369332"/>
          </a:xfrm>
          <a:prstGeom prst="rect">
            <a:avLst/>
          </a:prstGeom>
          <a:noFill/>
        </p:spPr>
        <p:txBody>
          <a:bodyPr wrap="none" rtlCol="0">
            <a:spAutoFit/>
          </a:bodyPr>
          <a:lstStyle/>
          <a:p>
            <a:r>
              <a:rPr lang="en-US" dirty="0"/>
              <a:t>64 </a:t>
            </a:r>
            <a:r>
              <a:rPr lang="en-US" dirty="0">
                <a:sym typeface="Wingdings" pitchFamily="2" charset="2"/>
              </a:rPr>
              <a:t> 3</a:t>
            </a:r>
            <a:endParaRPr lang="en-US" dirty="0"/>
          </a:p>
        </p:txBody>
      </p:sp>
    </p:spTree>
    <p:extLst>
      <p:ext uri="{BB962C8B-B14F-4D97-AF65-F5344CB8AC3E}">
        <p14:creationId xmlns:p14="http://schemas.microsoft.com/office/powerpoint/2010/main" val="272324688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877482" y="1116400"/>
            <a:ext cx="2246689" cy="581057"/>
          </a:xfrm>
          <a:prstGeom prst="rect">
            <a:avLst/>
          </a:prstGeom>
        </p:spPr>
        <p:txBody>
          <a:bodyPr wrap="square">
            <a:spAutoFit/>
          </a:bodyPr>
          <a:lstStyle/>
          <a:p>
            <a:pPr>
              <a:lnSpc>
                <a:spcPct val="150000"/>
              </a:lnSpc>
            </a:pPr>
            <a:r>
              <a:rPr lang="en-CA" altLang="zh-CN" sz="2400" dirty="0">
                <a:solidFill>
                  <a:srgbClr val="FF0000"/>
                </a:solidFill>
                <a:latin typeface="Microsoft YaHei" panose="020B0503020204020204" pitchFamily="34" charset="-122"/>
                <a:ea typeface="Microsoft YaHei" panose="020B0503020204020204" pitchFamily="34" charset="-122"/>
              </a:rPr>
              <a:t>Self Attention</a:t>
            </a:r>
            <a:endParaRPr lang="en-US" altLang="zh-CN" sz="2400" dirty="0">
              <a:solidFill>
                <a:srgbClr val="FF0000"/>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sp>
        <p:nvSpPr>
          <p:cNvPr id="5" name="TextBox 4"/>
          <p:cNvSpPr txBox="1"/>
          <p:nvPr/>
        </p:nvSpPr>
        <p:spPr>
          <a:xfrm>
            <a:off x="195165" y="3175223"/>
            <a:ext cx="2929007" cy="1200329"/>
          </a:xfrm>
          <a:prstGeom prst="rect">
            <a:avLst/>
          </a:prstGeom>
          <a:noFill/>
        </p:spPr>
        <p:txBody>
          <a:bodyPr wrap="none" rtlCol="0">
            <a:spAutoFit/>
          </a:bodyPr>
          <a:lstStyle/>
          <a:p>
            <a:r>
              <a:rPr lang="en-US" dirty="0"/>
              <a:t>Now we need to calculate</a:t>
            </a:r>
          </a:p>
          <a:p>
            <a:r>
              <a:rPr lang="en-US" dirty="0"/>
              <a:t>a score to determine how </a:t>
            </a:r>
          </a:p>
          <a:p>
            <a:r>
              <a:rPr lang="en-US" dirty="0"/>
              <a:t>much focus to place on other</a:t>
            </a:r>
          </a:p>
          <a:p>
            <a:r>
              <a:rPr lang="en-US" dirty="0"/>
              <a:t>Parts of the input.</a:t>
            </a:r>
          </a:p>
        </p:txBody>
      </p:sp>
      <p:pic>
        <p:nvPicPr>
          <p:cNvPr id="2" name="Picture 1"/>
          <p:cNvPicPr>
            <a:picLocks noChangeAspect="1"/>
          </p:cNvPicPr>
          <p:nvPr/>
        </p:nvPicPr>
        <p:blipFill>
          <a:blip r:embed="rId3"/>
          <a:stretch>
            <a:fillRect/>
          </a:stretch>
        </p:blipFill>
        <p:spPr>
          <a:xfrm>
            <a:off x="3416419" y="1386625"/>
            <a:ext cx="8699500" cy="4546600"/>
          </a:xfrm>
          <a:prstGeom prst="rect">
            <a:avLst/>
          </a:prstGeom>
        </p:spPr>
      </p:pic>
    </p:spTree>
    <p:extLst>
      <p:ext uri="{BB962C8B-B14F-4D97-AF65-F5344CB8AC3E}">
        <p14:creationId xmlns:p14="http://schemas.microsoft.com/office/powerpoint/2010/main" val="87546679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85147" y="1093726"/>
            <a:ext cx="2334995" cy="581057"/>
          </a:xfrm>
          <a:prstGeom prst="rect">
            <a:avLst/>
          </a:prstGeom>
        </p:spPr>
        <p:txBody>
          <a:bodyPr wrap="square">
            <a:spAutoFit/>
          </a:bodyPr>
          <a:lstStyle/>
          <a:p>
            <a:pPr>
              <a:lnSpc>
                <a:spcPct val="150000"/>
              </a:lnSpc>
            </a:pPr>
            <a:r>
              <a:rPr lang="en-CA" altLang="zh-CN" sz="2400" dirty="0">
                <a:solidFill>
                  <a:srgbClr val="FF0000"/>
                </a:solidFill>
                <a:latin typeface="Microsoft YaHei" panose="020B0503020204020204" pitchFamily="34" charset="-122"/>
                <a:ea typeface="Microsoft YaHei" panose="020B0503020204020204" pitchFamily="34" charset="-122"/>
              </a:rPr>
              <a:t>Self Attention</a:t>
            </a:r>
            <a:endParaRPr lang="en-US" altLang="zh-CN" sz="2400" dirty="0">
              <a:solidFill>
                <a:srgbClr val="FF0000"/>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pic>
        <p:nvPicPr>
          <p:cNvPr id="6" name="Picture 5"/>
          <p:cNvPicPr>
            <a:picLocks noChangeAspect="1"/>
          </p:cNvPicPr>
          <p:nvPr/>
        </p:nvPicPr>
        <p:blipFill>
          <a:blip r:embed="rId3"/>
          <a:stretch>
            <a:fillRect/>
          </a:stretch>
        </p:blipFill>
        <p:spPr>
          <a:xfrm>
            <a:off x="4594776" y="0"/>
            <a:ext cx="7216048" cy="6858000"/>
          </a:xfrm>
          <a:prstGeom prst="rect">
            <a:avLst/>
          </a:prstGeom>
        </p:spPr>
      </p:pic>
      <p:sp>
        <p:nvSpPr>
          <p:cNvPr id="7" name="TextBox 6"/>
          <p:cNvSpPr txBox="1"/>
          <p:nvPr/>
        </p:nvSpPr>
        <p:spPr>
          <a:xfrm>
            <a:off x="6791775" y="5696434"/>
            <a:ext cx="2055371" cy="400110"/>
          </a:xfrm>
          <a:prstGeom prst="rect">
            <a:avLst/>
          </a:prstGeom>
          <a:noFill/>
        </p:spPr>
        <p:txBody>
          <a:bodyPr wrap="none" rtlCol="0">
            <a:spAutoFit/>
          </a:bodyPr>
          <a:lstStyle/>
          <a:p>
            <a:r>
              <a:rPr lang="en-US" sz="2000" dirty="0"/>
              <a:t>z</a:t>
            </a:r>
            <a:r>
              <a:rPr lang="en-US" sz="2000" baseline="-25000" dirty="0"/>
              <a:t>1</a:t>
            </a:r>
            <a:r>
              <a:rPr lang="en-US" sz="2000" dirty="0"/>
              <a:t>= 0.88v</a:t>
            </a:r>
            <a:r>
              <a:rPr lang="en-US" sz="2000" baseline="-25000" dirty="0"/>
              <a:t>1</a:t>
            </a:r>
            <a:r>
              <a:rPr lang="en-US" sz="2000" dirty="0"/>
              <a:t>+ 0.12v</a:t>
            </a:r>
            <a:r>
              <a:rPr lang="en-US" sz="2000" baseline="-25000" dirty="0"/>
              <a:t>2</a:t>
            </a:r>
            <a:endParaRPr lang="en-US" sz="2000" dirty="0"/>
          </a:p>
        </p:txBody>
      </p:sp>
      <p:pic>
        <p:nvPicPr>
          <p:cNvPr id="8" name="Picture 7"/>
          <p:cNvPicPr>
            <a:picLocks noChangeAspect="1"/>
          </p:cNvPicPr>
          <p:nvPr/>
        </p:nvPicPr>
        <p:blipFill>
          <a:blip r:embed="rId4"/>
          <a:stretch>
            <a:fillRect/>
          </a:stretch>
        </p:blipFill>
        <p:spPr>
          <a:xfrm>
            <a:off x="-309038" y="3239967"/>
            <a:ext cx="5102998" cy="1994340"/>
          </a:xfrm>
          <a:prstGeom prst="rect">
            <a:avLst/>
          </a:prstGeom>
        </p:spPr>
      </p:pic>
      <p:sp>
        <p:nvSpPr>
          <p:cNvPr id="9" name="TextBox 8"/>
          <p:cNvSpPr txBox="1"/>
          <p:nvPr/>
        </p:nvSpPr>
        <p:spPr>
          <a:xfrm>
            <a:off x="142143" y="2636396"/>
            <a:ext cx="1221308" cy="461665"/>
          </a:xfrm>
          <a:prstGeom prst="rect">
            <a:avLst/>
          </a:prstGeom>
          <a:noFill/>
        </p:spPr>
        <p:txBody>
          <a:bodyPr wrap="none" rtlCol="0">
            <a:spAutoFit/>
          </a:bodyPr>
          <a:lstStyle/>
          <a:p>
            <a:r>
              <a:rPr lang="en-US" sz="2400" dirty="0"/>
              <a:t>Formula</a:t>
            </a:r>
          </a:p>
        </p:txBody>
      </p:sp>
      <p:sp>
        <p:nvSpPr>
          <p:cNvPr id="2" name="TextBox 1"/>
          <p:cNvSpPr txBox="1"/>
          <p:nvPr/>
        </p:nvSpPr>
        <p:spPr>
          <a:xfrm>
            <a:off x="142143" y="5465602"/>
            <a:ext cx="4237057" cy="461665"/>
          </a:xfrm>
          <a:prstGeom prst="rect">
            <a:avLst/>
          </a:prstGeom>
          <a:noFill/>
        </p:spPr>
        <p:txBody>
          <a:bodyPr wrap="none" rtlCol="0">
            <a:spAutoFit/>
          </a:bodyPr>
          <a:lstStyle/>
          <a:p>
            <a:r>
              <a:rPr lang="en-US" sz="2400" dirty="0" err="1"/>
              <a:t>d</a:t>
            </a:r>
            <a:r>
              <a:rPr lang="en-US" sz="2400" baseline="-25000" dirty="0" err="1"/>
              <a:t>k</a:t>
            </a:r>
            <a:r>
              <a:rPr lang="en-US" sz="2400" dirty="0"/>
              <a:t>=64 is dimension of key vector</a:t>
            </a:r>
          </a:p>
        </p:txBody>
      </p:sp>
      <p:sp>
        <p:nvSpPr>
          <p:cNvPr id="3" name="TextBox 2"/>
          <p:cNvSpPr txBox="1"/>
          <p:nvPr/>
        </p:nvSpPr>
        <p:spPr>
          <a:xfrm>
            <a:off x="7023208" y="5119210"/>
            <a:ext cx="300082" cy="369332"/>
          </a:xfrm>
          <a:prstGeom prst="rect">
            <a:avLst/>
          </a:prstGeom>
          <a:noFill/>
        </p:spPr>
        <p:txBody>
          <a:bodyPr wrap="none" rtlCol="0">
            <a:spAutoFit/>
          </a:bodyPr>
          <a:lstStyle/>
          <a:p>
            <a:r>
              <a:rPr lang="en-US" dirty="0"/>
              <a:t>~</a:t>
            </a:r>
          </a:p>
        </p:txBody>
      </p:sp>
      <p:sp>
        <p:nvSpPr>
          <p:cNvPr id="20" name="TextBox 19"/>
          <p:cNvSpPr txBox="1"/>
          <p:nvPr/>
        </p:nvSpPr>
        <p:spPr>
          <a:xfrm>
            <a:off x="9176741" y="5118843"/>
            <a:ext cx="300082" cy="369332"/>
          </a:xfrm>
          <a:prstGeom prst="rect">
            <a:avLst/>
          </a:prstGeom>
          <a:noFill/>
        </p:spPr>
        <p:txBody>
          <a:bodyPr wrap="none" rtlCol="0">
            <a:spAutoFit/>
          </a:bodyPr>
          <a:lstStyle/>
          <a:p>
            <a:r>
              <a:rPr lang="en-US" dirty="0"/>
              <a:t>~</a:t>
            </a:r>
          </a:p>
        </p:txBody>
      </p:sp>
      <p:sp>
        <p:nvSpPr>
          <p:cNvPr id="5" name="TextBox 4">
            <a:extLst>
              <a:ext uri="{FF2B5EF4-FFF2-40B4-BE49-F238E27FC236}">
                <a16:creationId xmlns:a16="http://schemas.microsoft.com/office/drawing/2014/main" id="{B9A4051B-F9F8-894D-B80C-06D6F416B831}"/>
              </a:ext>
            </a:extLst>
          </p:cNvPr>
          <p:cNvSpPr txBox="1"/>
          <p:nvPr/>
        </p:nvSpPr>
        <p:spPr>
          <a:xfrm>
            <a:off x="1992087" y="2918275"/>
            <a:ext cx="752129" cy="369332"/>
          </a:xfrm>
          <a:prstGeom prst="rect">
            <a:avLst/>
          </a:prstGeom>
          <a:noFill/>
        </p:spPr>
        <p:txBody>
          <a:bodyPr wrap="none" rtlCol="0">
            <a:spAutoFit/>
          </a:bodyPr>
          <a:lstStyle/>
          <a:p>
            <a:r>
              <a:rPr lang="en-US" dirty="0"/>
              <a:t>64x64</a:t>
            </a:r>
          </a:p>
        </p:txBody>
      </p:sp>
      <p:sp>
        <p:nvSpPr>
          <p:cNvPr id="22" name="TextBox 21">
            <a:extLst>
              <a:ext uri="{FF2B5EF4-FFF2-40B4-BE49-F238E27FC236}">
                <a16:creationId xmlns:a16="http://schemas.microsoft.com/office/drawing/2014/main" id="{899EF356-343F-D34E-952A-1D196FE77235}"/>
              </a:ext>
            </a:extLst>
          </p:cNvPr>
          <p:cNvSpPr txBox="1"/>
          <p:nvPr/>
        </p:nvSpPr>
        <p:spPr>
          <a:xfrm>
            <a:off x="3472905" y="2984348"/>
            <a:ext cx="869149" cy="369332"/>
          </a:xfrm>
          <a:prstGeom prst="rect">
            <a:avLst/>
          </a:prstGeom>
          <a:noFill/>
        </p:spPr>
        <p:txBody>
          <a:bodyPr wrap="none" rtlCol="0">
            <a:spAutoFit/>
          </a:bodyPr>
          <a:lstStyle/>
          <a:p>
            <a:r>
              <a:rPr lang="en-US" dirty="0"/>
              <a:t>64x512</a:t>
            </a:r>
          </a:p>
        </p:txBody>
      </p:sp>
    </p:spTree>
    <p:extLst>
      <p:ext uri="{BB962C8B-B14F-4D97-AF65-F5344CB8AC3E}">
        <p14:creationId xmlns:p14="http://schemas.microsoft.com/office/powerpoint/2010/main" val="418828292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80773" y="1247678"/>
            <a:ext cx="2575341" cy="581057"/>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Multiple heads</a:t>
            </a:r>
            <a:endParaRPr lang="en-US" altLang="zh-CN" sz="2400" dirty="0">
              <a:solidFill>
                <a:srgbClr val="2E4864"/>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sp>
        <p:nvSpPr>
          <p:cNvPr id="9" name="TextBox 8"/>
          <p:cNvSpPr txBox="1"/>
          <p:nvPr/>
        </p:nvSpPr>
        <p:spPr>
          <a:xfrm>
            <a:off x="192417" y="1962954"/>
            <a:ext cx="3078665" cy="3416320"/>
          </a:xfrm>
          <a:prstGeom prst="rect">
            <a:avLst/>
          </a:prstGeom>
          <a:noFill/>
        </p:spPr>
        <p:txBody>
          <a:bodyPr wrap="square" rtlCol="0">
            <a:spAutoFit/>
          </a:bodyPr>
          <a:lstStyle/>
          <a:p>
            <a:pPr marL="457200" indent="-457200">
              <a:buAutoNum type="arabicPeriod"/>
            </a:pPr>
            <a:r>
              <a:rPr lang="en-US" sz="2400" dirty="0"/>
              <a:t>It expands the model’s ability to focus on different positions.</a:t>
            </a:r>
          </a:p>
          <a:p>
            <a:pPr marL="457200" indent="-457200">
              <a:buAutoNum type="arabicPeriod"/>
            </a:pPr>
            <a:r>
              <a:rPr lang="en-US" sz="2400" dirty="0"/>
              <a:t>It gives the attention layer multiple “representation subspaces”</a:t>
            </a:r>
          </a:p>
        </p:txBody>
      </p:sp>
      <p:pic>
        <p:nvPicPr>
          <p:cNvPr id="2" name="Picture 1"/>
          <p:cNvPicPr>
            <a:picLocks noChangeAspect="1"/>
          </p:cNvPicPr>
          <p:nvPr/>
        </p:nvPicPr>
        <p:blipFill>
          <a:blip r:embed="rId3"/>
          <a:stretch>
            <a:fillRect/>
          </a:stretch>
        </p:blipFill>
        <p:spPr>
          <a:xfrm>
            <a:off x="3266690" y="1326749"/>
            <a:ext cx="8925311" cy="4234701"/>
          </a:xfrm>
          <a:prstGeom prst="rect">
            <a:avLst/>
          </a:prstGeom>
        </p:spPr>
      </p:pic>
    </p:spTree>
    <p:extLst>
      <p:ext uri="{BB962C8B-B14F-4D97-AF65-F5344CB8AC3E}">
        <p14:creationId xmlns:p14="http://schemas.microsoft.com/office/powerpoint/2010/main" val="349139586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664162"/>
            <a:ext cx="1805792" cy="3351046"/>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The output is expecting only a 2x4 matrix, hence, </a:t>
            </a:r>
            <a:endParaRPr lang="en-US" altLang="zh-CN" sz="2400" dirty="0">
              <a:solidFill>
                <a:srgbClr val="2E4864"/>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pic>
        <p:nvPicPr>
          <p:cNvPr id="20" name="Picture 19"/>
          <p:cNvPicPr>
            <a:picLocks noChangeAspect="1"/>
          </p:cNvPicPr>
          <p:nvPr/>
        </p:nvPicPr>
        <p:blipFill>
          <a:blip r:embed="rId3"/>
          <a:stretch>
            <a:fillRect/>
          </a:stretch>
        </p:blipFill>
        <p:spPr>
          <a:xfrm>
            <a:off x="1679454" y="891270"/>
            <a:ext cx="10672731" cy="5904230"/>
          </a:xfrm>
          <a:prstGeom prst="rect">
            <a:avLst/>
          </a:prstGeom>
        </p:spPr>
      </p:pic>
      <p:sp>
        <p:nvSpPr>
          <p:cNvPr id="2" name="TextBox 1">
            <a:extLst>
              <a:ext uri="{FF2B5EF4-FFF2-40B4-BE49-F238E27FC236}">
                <a16:creationId xmlns:a16="http://schemas.microsoft.com/office/drawing/2014/main" id="{2D86372D-C606-414F-992A-1DE892411C83}"/>
              </a:ext>
            </a:extLst>
          </p:cNvPr>
          <p:cNvSpPr txBox="1"/>
          <p:nvPr/>
        </p:nvSpPr>
        <p:spPr>
          <a:xfrm>
            <a:off x="119742" y="6217173"/>
            <a:ext cx="9883603" cy="369332"/>
          </a:xfrm>
          <a:prstGeom prst="rect">
            <a:avLst/>
          </a:prstGeom>
          <a:noFill/>
        </p:spPr>
        <p:txBody>
          <a:bodyPr wrap="none" rtlCol="0">
            <a:spAutoFit/>
          </a:bodyPr>
          <a:lstStyle/>
          <a:p>
            <a:r>
              <a:rPr lang="en-US" dirty="0"/>
              <a:t>If you want some more intuition on attention: watch https://</a:t>
            </a:r>
            <a:r>
              <a:rPr lang="en-US" dirty="0" err="1"/>
              <a:t>www.youtube.com</a:t>
            </a:r>
            <a:r>
              <a:rPr lang="en-US" dirty="0"/>
              <a:t>/</a:t>
            </a:r>
            <a:r>
              <a:rPr lang="en-US" dirty="0" err="1"/>
              <a:t>watch?v</a:t>
            </a:r>
            <a:r>
              <a:rPr lang="en-US" dirty="0"/>
              <a:t>=-9vVhYEXeyQ</a:t>
            </a:r>
          </a:p>
        </p:txBody>
      </p:sp>
      <p:sp>
        <p:nvSpPr>
          <p:cNvPr id="3" name="TextBox 2">
            <a:extLst>
              <a:ext uri="{FF2B5EF4-FFF2-40B4-BE49-F238E27FC236}">
                <a16:creationId xmlns:a16="http://schemas.microsoft.com/office/drawing/2014/main" id="{B241F903-E1C3-3D49-8D9A-F8B78D575ADF}"/>
              </a:ext>
            </a:extLst>
          </p:cNvPr>
          <p:cNvSpPr txBox="1"/>
          <p:nvPr/>
        </p:nvSpPr>
        <p:spPr>
          <a:xfrm>
            <a:off x="10199288" y="3474053"/>
            <a:ext cx="418704" cy="369332"/>
          </a:xfrm>
          <a:prstGeom prst="rect">
            <a:avLst/>
          </a:prstGeom>
          <a:noFill/>
        </p:spPr>
        <p:txBody>
          <a:bodyPr wrap="none" rtlCol="0">
            <a:spAutoFit/>
          </a:bodyPr>
          <a:lstStyle/>
          <a:p>
            <a:r>
              <a:rPr lang="en-US" dirty="0"/>
              <a:t>24</a:t>
            </a:r>
          </a:p>
        </p:txBody>
      </p:sp>
      <p:sp>
        <p:nvSpPr>
          <p:cNvPr id="5" name="TextBox 4">
            <a:extLst>
              <a:ext uri="{FF2B5EF4-FFF2-40B4-BE49-F238E27FC236}">
                <a16:creationId xmlns:a16="http://schemas.microsoft.com/office/drawing/2014/main" id="{537A77B8-80F0-9942-AABA-042BEE26177B}"/>
              </a:ext>
            </a:extLst>
          </p:cNvPr>
          <p:cNvSpPr txBox="1"/>
          <p:nvPr/>
        </p:nvSpPr>
        <p:spPr>
          <a:xfrm>
            <a:off x="10874829" y="984269"/>
            <a:ext cx="301686" cy="369332"/>
          </a:xfrm>
          <a:prstGeom prst="rect">
            <a:avLst/>
          </a:prstGeom>
          <a:noFill/>
        </p:spPr>
        <p:txBody>
          <a:bodyPr wrap="none" rtlCol="0">
            <a:spAutoFit/>
          </a:bodyPr>
          <a:lstStyle/>
          <a:p>
            <a:r>
              <a:rPr lang="en-US" dirty="0"/>
              <a:t>4</a:t>
            </a:r>
          </a:p>
        </p:txBody>
      </p:sp>
    </p:spTree>
    <p:extLst>
      <p:ext uri="{BB962C8B-B14F-4D97-AF65-F5344CB8AC3E}">
        <p14:creationId xmlns:p14="http://schemas.microsoft.com/office/powerpoint/2010/main" val="411817193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520658" y="630008"/>
            <a:ext cx="7523491" cy="615553"/>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Representing the input order (positional encoding) </a:t>
            </a:r>
            <a:endParaRPr lang="en-US" altLang="zh-CN" sz="2400" dirty="0">
              <a:solidFill>
                <a:srgbClr val="2E4864"/>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sp>
        <p:nvSpPr>
          <p:cNvPr id="2" name="TextBox 1"/>
          <p:cNvSpPr txBox="1"/>
          <p:nvPr/>
        </p:nvSpPr>
        <p:spPr>
          <a:xfrm>
            <a:off x="671500" y="1347060"/>
            <a:ext cx="11520500" cy="1938992"/>
          </a:xfrm>
          <a:prstGeom prst="rect">
            <a:avLst/>
          </a:prstGeom>
          <a:noFill/>
        </p:spPr>
        <p:txBody>
          <a:bodyPr wrap="square" rtlCol="0">
            <a:spAutoFit/>
          </a:bodyPr>
          <a:lstStyle/>
          <a:p>
            <a:r>
              <a:rPr lang="en-US" sz="2400" dirty="0"/>
              <a:t>The transformer adds a vector to each input embedding. These vectors follow a specific pattern that the model learns, which helps it determine the position of each word, or the distance between different words in the sequence. The intuition here is that adding these values to the </a:t>
            </a:r>
            <a:r>
              <a:rPr lang="en-US" sz="2400" dirty="0" err="1"/>
              <a:t>embedings</a:t>
            </a:r>
            <a:r>
              <a:rPr lang="en-US" sz="2400" dirty="0"/>
              <a:t> provides meaningful distances between the embedding vectors once they’re projected into Q/K/V vectors and during dot-product attention.</a:t>
            </a:r>
          </a:p>
        </p:txBody>
      </p:sp>
      <p:pic>
        <p:nvPicPr>
          <p:cNvPr id="3" name="Picture 2"/>
          <p:cNvPicPr>
            <a:picLocks noChangeAspect="1"/>
          </p:cNvPicPr>
          <p:nvPr/>
        </p:nvPicPr>
        <p:blipFill>
          <a:blip r:embed="rId3"/>
          <a:stretch>
            <a:fillRect/>
          </a:stretch>
        </p:blipFill>
        <p:spPr>
          <a:xfrm>
            <a:off x="5101645" y="3361780"/>
            <a:ext cx="6339930" cy="3496220"/>
          </a:xfrm>
          <a:prstGeom prst="rect">
            <a:avLst/>
          </a:prstGeom>
        </p:spPr>
      </p:pic>
      <p:sp>
        <p:nvSpPr>
          <p:cNvPr id="5" name="TextBox 4"/>
          <p:cNvSpPr txBox="1"/>
          <p:nvPr/>
        </p:nvSpPr>
        <p:spPr>
          <a:xfrm>
            <a:off x="175214" y="4387579"/>
            <a:ext cx="4690887" cy="923330"/>
          </a:xfrm>
          <a:prstGeom prst="rect">
            <a:avLst/>
          </a:prstGeom>
          <a:noFill/>
        </p:spPr>
        <p:txBody>
          <a:bodyPr wrap="square" rtlCol="0">
            <a:spAutoFit/>
          </a:bodyPr>
          <a:lstStyle/>
          <a:p>
            <a:r>
              <a:rPr lang="en-US" dirty="0">
                <a:solidFill>
                  <a:srgbClr val="FF0000"/>
                </a:solidFill>
              </a:rPr>
              <a:t>More on positional encoding: https://</a:t>
            </a:r>
            <a:r>
              <a:rPr lang="en-US" dirty="0" err="1">
                <a:solidFill>
                  <a:srgbClr val="FF0000"/>
                </a:solidFill>
              </a:rPr>
              <a:t>kazemnejad.com</a:t>
            </a:r>
            <a:r>
              <a:rPr lang="en-US" dirty="0">
                <a:solidFill>
                  <a:srgbClr val="FF0000"/>
                </a:solidFill>
              </a:rPr>
              <a:t>/blog/</a:t>
            </a:r>
            <a:r>
              <a:rPr lang="en-US" dirty="0" err="1">
                <a:solidFill>
                  <a:srgbClr val="FF0000"/>
                </a:solidFill>
              </a:rPr>
              <a:t>transformer_architecture_positional_encoding</a:t>
            </a:r>
            <a:r>
              <a:rPr lang="en-US" dirty="0">
                <a:solidFill>
                  <a:srgbClr val="FF0000"/>
                </a:solidFill>
              </a:rPr>
              <a:t>/  </a:t>
            </a:r>
          </a:p>
        </p:txBody>
      </p:sp>
    </p:spTree>
    <p:extLst>
      <p:ext uri="{BB962C8B-B14F-4D97-AF65-F5344CB8AC3E}">
        <p14:creationId xmlns:p14="http://schemas.microsoft.com/office/powerpoint/2010/main" val="293680480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69194" y="1091736"/>
            <a:ext cx="4425582" cy="615553"/>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Add and Normalize </a:t>
            </a:r>
            <a:endParaRPr lang="en-US" altLang="zh-CN" sz="2400" dirty="0">
              <a:solidFill>
                <a:srgbClr val="2E4864"/>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sp>
        <p:nvSpPr>
          <p:cNvPr id="2" name="TextBox 1"/>
          <p:cNvSpPr txBox="1"/>
          <p:nvPr/>
        </p:nvSpPr>
        <p:spPr>
          <a:xfrm>
            <a:off x="169194" y="1982108"/>
            <a:ext cx="4718189" cy="1938992"/>
          </a:xfrm>
          <a:prstGeom prst="rect">
            <a:avLst/>
          </a:prstGeom>
          <a:noFill/>
        </p:spPr>
        <p:txBody>
          <a:bodyPr wrap="square" rtlCol="0">
            <a:spAutoFit/>
          </a:bodyPr>
          <a:lstStyle/>
          <a:p>
            <a:r>
              <a:rPr lang="en-US" sz="2400" dirty="0"/>
              <a:t>In order to regulate the computation, this is a normalization layer so that each feature (column) have the same average and deviation. </a:t>
            </a:r>
          </a:p>
        </p:txBody>
      </p:sp>
      <p:pic>
        <p:nvPicPr>
          <p:cNvPr id="5" name="Picture 4"/>
          <p:cNvPicPr>
            <a:picLocks noChangeAspect="1"/>
          </p:cNvPicPr>
          <p:nvPr/>
        </p:nvPicPr>
        <p:blipFill>
          <a:blip r:embed="rId3"/>
          <a:stretch>
            <a:fillRect/>
          </a:stretch>
        </p:blipFill>
        <p:spPr>
          <a:xfrm>
            <a:off x="4925863" y="0"/>
            <a:ext cx="7331676" cy="6858000"/>
          </a:xfrm>
          <a:prstGeom prst="rect">
            <a:avLst/>
          </a:prstGeom>
        </p:spPr>
      </p:pic>
    </p:spTree>
    <p:extLst>
      <p:ext uri="{BB962C8B-B14F-4D97-AF65-F5344CB8AC3E}">
        <p14:creationId xmlns:p14="http://schemas.microsoft.com/office/powerpoint/2010/main" val="1366796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989034" y="2578226"/>
            <a:ext cx="2235676" cy="2235676"/>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4" name="椭圆 23"/>
          <p:cNvSpPr/>
          <p:nvPr/>
        </p:nvSpPr>
        <p:spPr>
          <a:xfrm>
            <a:off x="2249135" y="2824389"/>
            <a:ext cx="1743351" cy="174335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文本框 5"/>
          <p:cNvSpPr txBox="1">
            <a:spLocks noChangeArrowheads="1"/>
          </p:cNvSpPr>
          <p:nvPr/>
        </p:nvSpPr>
        <p:spPr bwMode="auto">
          <a:xfrm>
            <a:off x="2550929" y="3142065"/>
            <a:ext cx="1097576" cy="1077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6400" b="1" dirty="0">
                <a:solidFill>
                  <a:schemeClr val="bg1"/>
                </a:solidFill>
                <a:latin typeface="方正兰亭黑_GBK"/>
                <a:ea typeface="方正兰亭黑_GBK"/>
              </a:rPr>
              <a:t>02</a:t>
            </a:r>
            <a:endParaRPr lang="zh-CN" altLang="en-US" sz="6400" b="1" dirty="0">
              <a:solidFill>
                <a:schemeClr val="bg1"/>
              </a:solidFill>
              <a:latin typeface="方正兰亭黑_GBK"/>
              <a:ea typeface="方正兰亭黑_GBK"/>
            </a:endParaRPr>
          </a:p>
        </p:txBody>
      </p:sp>
      <p:cxnSp>
        <p:nvCxnSpPr>
          <p:cNvPr id="3" name="直接连接符 2"/>
          <p:cNvCxnSpPr/>
          <p:nvPr/>
        </p:nvCxnSpPr>
        <p:spPr>
          <a:xfrm>
            <a:off x="4869389" y="3491025"/>
            <a:ext cx="45587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772663" y="4233362"/>
            <a:ext cx="1482077" cy="407489"/>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mj-lt"/>
              </a:rPr>
              <a:t>LECTURE TWO</a:t>
            </a:r>
            <a:endParaRPr lang="zh-CN" altLang="en-US" sz="1600" dirty="0">
              <a:latin typeface="+mj-lt"/>
            </a:endParaRPr>
          </a:p>
        </p:txBody>
      </p:sp>
      <p:sp>
        <p:nvSpPr>
          <p:cNvPr id="25" name="椭圆 24"/>
          <p:cNvSpPr/>
          <p:nvPr/>
        </p:nvSpPr>
        <p:spPr>
          <a:xfrm>
            <a:off x="3697242" y="2592797"/>
            <a:ext cx="520689" cy="520689"/>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6" name="椭圆 25"/>
          <p:cNvSpPr/>
          <p:nvPr/>
        </p:nvSpPr>
        <p:spPr>
          <a:xfrm>
            <a:off x="1889481" y="3015197"/>
            <a:ext cx="382375" cy="38237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8" name="椭圆 27"/>
          <p:cNvSpPr/>
          <p:nvPr/>
        </p:nvSpPr>
        <p:spPr>
          <a:xfrm>
            <a:off x="1698293" y="4863033"/>
            <a:ext cx="213793" cy="21379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9" name="椭圆 28"/>
          <p:cNvSpPr/>
          <p:nvPr/>
        </p:nvSpPr>
        <p:spPr>
          <a:xfrm>
            <a:off x="2249135" y="4410935"/>
            <a:ext cx="294040" cy="29404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0" name="椭圆 29"/>
          <p:cNvSpPr/>
          <p:nvPr/>
        </p:nvSpPr>
        <p:spPr>
          <a:xfrm>
            <a:off x="4021772" y="3972331"/>
            <a:ext cx="304395" cy="30439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1" name="椭圆 30"/>
          <p:cNvSpPr/>
          <p:nvPr/>
        </p:nvSpPr>
        <p:spPr>
          <a:xfrm>
            <a:off x="3786429" y="4799329"/>
            <a:ext cx="206056" cy="20605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2" name="椭圆 31"/>
          <p:cNvSpPr/>
          <p:nvPr/>
        </p:nvSpPr>
        <p:spPr>
          <a:xfrm>
            <a:off x="1669784" y="3972331"/>
            <a:ext cx="132944" cy="132944"/>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 name="Rectangle 1"/>
          <p:cNvSpPr/>
          <p:nvPr/>
        </p:nvSpPr>
        <p:spPr>
          <a:xfrm>
            <a:off x="4773179" y="2767216"/>
            <a:ext cx="5765871" cy="646331"/>
          </a:xfrm>
          <a:prstGeom prst="rect">
            <a:avLst/>
          </a:prstGeom>
        </p:spPr>
        <p:txBody>
          <a:bodyPr wrap="none">
            <a:spAutoFit/>
          </a:bodyPr>
          <a:lstStyle/>
          <a:p>
            <a:r>
              <a:rPr lang="en-CA" altLang="zh-CN" sz="3600" dirty="0">
                <a:solidFill>
                  <a:srgbClr val="2E4864"/>
                </a:solidFill>
                <a:latin typeface="Microsoft YaHei" panose="020B0503020204020204" pitchFamily="34" charset="-122"/>
                <a:ea typeface="Microsoft YaHei" panose="020B0503020204020204" pitchFamily="34" charset="-122"/>
              </a:rPr>
              <a:t>Attention and Transformers</a:t>
            </a:r>
            <a:endParaRPr lang="zh-CN" altLang="en-US" sz="3600" dirty="0">
              <a:solidFill>
                <a:srgbClr val="2E4864"/>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70382660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671500" y="1039411"/>
            <a:ext cx="4425582" cy="615553"/>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Layer Normalization (Hinton) </a:t>
            </a:r>
            <a:endParaRPr lang="en-US" altLang="zh-CN" sz="2400" dirty="0">
              <a:solidFill>
                <a:srgbClr val="2E4864"/>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sp>
        <p:nvSpPr>
          <p:cNvPr id="2" name="TextBox 1"/>
          <p:cNvSpPr txBox="1"/>
          <p:nvPr/>
        </p:nvSpPr>
        <p:spPr>
          <a:xfrm>
            <a:off x="209700" y="1885889"/>
            <a:ext cx="5078235" cy="830997"/>
          </a:xfrm>
          <a:prstGeom prst="rect">
            <a:avLst/>
          </a:prstGeom>
          <a:noFill/>
        </p:spPr>
        <p:txBody>
          <a:bodyPr wrap="square" rtlCol="0">
            <a:spAutoFit/>
          </a:bodyPr>
          <a:lstStyle/>
          <a:p>
            <a:r>
              <a:rPr lang="en-US" sz="2400" dirty="0"/>
              <a:t>Layer normalization normalizes the inputs across the features.</a:t>
            </a:r>
          </a:p>
        </p:txBody>
      </p:sp>
      <p:pic>
        <p:nvPicPr>
          <p:cNvPr id="5" name="Picture 4"/>
          <p:cNvPicPr>
            <a:picLocks noChangeAspect="1"/>
          </p:cNvPicPr>
          <p:nvPr/>
        </p:nvPicPr>
        <p:blipFill>
          <a:blip r:embed="rId3"/>
          <a:stretch>
            <a:fillRect/>
          </a:stretch>
        </p:blipFill>
        <p:spPr>
          <a:xfrm>
            <a:off x="5792200" y="1506822"/>
            <a:ext cx="6399800" cy="4641296"/>
          </a:xfrm>
          <a:prstGeom prst="rect">
            <a:avLst/>
          </a:prstGeom>
        </p:spPr>
      </p:pic>
      <p:pic>
        <p:nvPicPr>
          <p:cNvPr id="6" name="Picture 5" descr="Screen Shot 2020-01-12 at 1.13.24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2954538"/>
            <a:ext cx="5792200" cy="3399991"/>
          </a:xfrm>
          <a:prstGeom prst="rect">
            <a:avLst/>
          </a:prstGeom>
        </p:spPr>
      </p:pic>
    </p:spTree>
    <p:extLst>
      <p:ext uri="{BB962C8B-B14F-4D97-AF65-F5344CB8AC3E}">
        <p14:creationId xmlns:p14="http://schemas.microsoft.com/office/powerpoint/2010/main" val="156003332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100970" y="-143689"/>
            <a:ext cx="5308774" cy="789960"/>
          </a:xfrm>
          <a:prstGeom prst="rect">
            <a:avLst/>
          </a:prstGeom>
        </p:spPr>
        <p:txBody>
          <a:bodyPr wrap="square">
            <a:spAutoFit/>
          </a:bodyPr>
          <a:lstStyle/>
          <a:p>
            <a:pPr>
              <a:lnSpc>
                <a:spcPct val="150000"/>
              </a:lnSpc>
            </a:pPr>
            <a:r>
              <a:rPr lang="en-CA" altLang="zh-CN" sz="3200" dirty="0">
                <a:solidFill>
                  <a:srgbClr val="FF0000"/>
                </a:solidFill>
                <a:latin typeface="Microsoft YaHei" panose="020B0503020204020204" pitchFamily="34" charset="-122"/>
                <a:ea typeface="Microsoft YaHei" panose="020B0503020204020204" pitchFamily="34" charset="-122"/>
              </a:rPr>
              <a:t>The complete transformer</a:t>
            </a:r>
            <a:endParaRPr lang="en-US" altLang="zh-CN" sz="3200" dirty="0">
              <a:solidFill>
                <a:srgbClr val="FF0000"/>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pic>
        <p:nvPicPr>
          <p:cNvPr id="5" name="Picture 4"/>
          <p:cNvPicPr>
            <a:picLocks noChangeAspect="1"/>
          </p:cNvPicPr>
          <p:nvPr/>
        </p:nvPicPr>
        <p:blipFill>
          <a:blip r:embed="rId3"/>
          <a:stretch>
            <a:fillRect/>
          </a:stretch>
        </p:blipFill>
        <p:spPr>
          <a:xfrm>
            <a:off x="2076204" y="774762"/>
            <a:ext cx="10144835" cy="5764274"/>
          </a:xfrm>
          <a:prstGeom prst="rect">
            <a:avLst/>
          </a:prstGeom>
        </p:spPr>
      </p:pic>
      <p:sp>
        <p:nvSpPr>
          <p:cNvPr id="6" name="TextBox 5"/>
          <p:cNvSpPr txBox="1"/>
          <p:nvPr/>
        </p:nvSpPr>
        <p:spPr>
          <a:xfrm>
            <a:off x="-41571" y="1443252"/>
            <a:ext cx="2292846" cy="3416320"/>
          </a:xfrm>
          <a:prstGeom prst="rect">
            <a:avLst/>
          </a:prstGeom>
          <a:noFill/>
        </p:spPr>
        <p:txBody>
          <a:bodyPr wrap="square" rtlCol="0">
            <a:spAutoFit/>
          </a:bodyPr>
          <a:lstStyle/>
          <a:p>
            <a:r>
              <a:rPr lang="en-US" sz="2400" dirty="0">
                <a:solidFill>
                  <a:srgbClr val="FF0000"/>
                </a:solidFill>
              </a:rPr>
              <a:t>The encoder-decoder attention </a:t>
            </a:r>
            <a:r>
              <a:rPr lang="en-US" sz="2400" dirty="0"/>
              <a:t>is just like self attention, except it uses K, V from the top of encoder output, and its own Q</a:t>
            </a:r>
          </a:p>
        </p:txBody>
      </p:sp>
    </p:spTree>
    <p:extLst>
      <p:ext uri="{BB962C8B-B14F-4D97-AF65-F5344CB8AC3E}">
        <p14:creationId xmlns:p14="http://schemas.microsoft.com/office/powerpoint/2010/main" val="194916303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82051" y="1401502"/>
            <a:ext cx="8718406" cy="2797048"/>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Note: In decoder, the input is “</a:t>
            </a:r>
            <a:r>
              <a:rPr lang="en-CA" altLang="zh-CN" sz="2400" dirty="0" err="1">
                <a:solidFill>
                  <a:srgbClr val="2E4864"/>
                </a:solidFill>
                <a:latin typeface="Microsoft YaHei" panose="020B0503020204020204" pitchFamily="34" charset="-122"/>
                <a:ea typeface="Microsoft YaHei" panose="020B0503020204020204" pitchFamily="34" charset="-122"/>
              </a:rPr>
              <a:t>incomplete”when</a:t>
            </a:r>
            <a:r>
              <a:rPr lang="en-CA" altLang="zh-CN" sz="2400" dirty="0">
                <a:solidFill>
                  <a:srgbClr val="2E4864"/>
                </a:solidFill>
                <a:latin typeface="Microsoft YaHei" panose="020B0503020204020204" pitchFamily="34" charset="-122"/>
                <a:ea typeface="Microsoft YaHei" panose="020B0503020204020204" pitchFamily="34" charset="-122"/>
              </a:rPr>
              <a:t> calculating self-attention.</a:t>
            </a:r>
          </a:p>
          <a:p>
            <a:pPr>
              <a:lnSpc>
                <a:spcPct val="150000"/>
              </a:lnSpc>
            </a:pPr>
            <a:endParaRPr lang="en-CA" altLang="zh-CN" sz="2400" dirty="0">
              <a:solidFill>
                <a:srgbClr val="2E4864"/>
              </a:solidFill>
              <a:latin typeface="Microsoft YaHei" panose="020B0503020204020204" pitchFamily="34" charset="-122"/>
              <a:ea typeface="Microsoft YaHei" panose="020B0503020204020204" pitchFamily="34" charset="-122"/>
            </a:endParaRPr>
          </a:p>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The solution is to set future unknown values with “-</a:t>
            </a:r>
            <a:r>
              <a:rPr lang="en-CA" altLang="zh-CN" sz="2400" dirty="0" err="1">
                <a:solidFill>
                  <a:srgbClr val="2E4864"/>
                </a:solidFill>
                <a:latin typeface="Microsoft YaHei" panose="020B0503020204020204" pitchFamily="34" charset="-122"/>
                <a:ea typeface="Microsoft YaHei" panose="020B0503020204020204" pitchFamily="34" charset="-122"/>
              </a:rPr>
              <a:t>inf</a:t>
            </a:r>
            <a:r>
              <a:rPr lang="en-CA" altLang="zh-CN" sz="2400" dirty="0">
                <a:solidFill>
                  <a:srgbClr val="2E4864"/>
                </a:solidFill>
                <a:latin typeface="Microsoft YaHei" panose="020B0503020204020204" pitchFamily="34" charset="-122"/>
                <a:ea typeface="Microsoft YaHei" panose="020B0503020204020204" pitchFamily="34" charset="-122"/>
              </a:rPr>
              <a:t>”.</a:t>
            </a:r>
          </a:p>
          <a:p>
            <a:pPr>
              <a:lnSpc>
                <a:spcPct val="150000"/>
              </a:lnSpc>
            </a:pPr>
            <a:endParaRPr lang="en-CA" altLang="zh-CN" sz="2400" dirty="0">
              <a:solidFill>
                <a:srgbClr val="2E4864"/>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spTree>
    <p:extLst>
      <p:ext uri="{BB962C8B-B14F-4D97-AF65-F5344CB8AC3E}">
        <p14:creationId xmlns:p14="http://schemas.microsoft.com/office/powerpoint/2010/main" val="131310000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82052" y="1401502"/>
            <a:ext cx="2056348" cy="2243050"/>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Decoder's</a:t>
            </a:r>
          </a:p>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Output</a:t>
            </a:r>
          </a:p>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Linear</a:t>
            </a:r>
          </a:p>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Layer</a:t>
            </a:r>
            <a:endParaRPr lang="en-US" altLang="zh-CN" sz="2400" dirty="0">
              <a:solidFill>
                <a:srgbClr val="2E4864"/>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pic>
        <p:nvPicPr>
          <p:cNvPr id="3" name="Picture 2"/>
          <p:cNvPicPr>
            <a:picLocks noChangeAspect="1"/>
          </p:cNvPicPr>
          <p:nvPr/>
        </p:nvPicPr>
        <p:blipFill>
          <a:blip r:embed="rId3"/>
          <a:stretch>
            <a:fillRect/>
          </a:stretch>
        </p:blipFill>
        <p:spPr>
          <a:xfrm>
            <a:off x="2572514" y="647952"/>
            <a:ext cx="9619486" cy="6210048"/>
          </a:xfrm>
          <a:prstGeom prst="rect">
            <a:avLst/>
          </a:prstGeom>
        </p:spPr>
      </p:pic>
    </p:spTree>
    <p:extLst>
      <p:ext uri="{BB962C8B-B14F-4D97-AF65-F5344CB8AC3E}">
        <p14:creationId xmlns:p14="http://schemas.microsoft.com/office/powerpoint/2010/main" val="148125680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82052" y="1401502"/>
            <a:ext cx="1843378" cy="2277547"/>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Decoder’s</a:t>
            </a:r>
          </a:p>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Output</a:t>
            </a:r>
          </a:p>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Linear</a:t>
            </a:r>
          </a:p>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Layer</a:t>
            </a:r>
            <a:endParaRPr lang="en-US" altLang="zh-CN" sz="2400" dirty="0">
              <a:solidFill>
                <a:srgbClr val="2E4864"/>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pic>
        <p:nvPicPr>
          <p:cNvPr id="5" name="Picture 4" descr="Screen Shot 2020-01-18 at 11.10.3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68" y="720712"/>
            <a:ext cx="12192000" cy="6186089"/>
          </a:xfrm>
          <a:prstGeom prst="rect">
            <a:avLst/>
          </a:prstGeom>
        </p:spPr>
      </p:pic>
      <p:sp>
        <p:nvSpPr>
          <p:cNvPr id="6" name="TextBox 5"/>
          <p:cNvSpPr txBox="1"/>
          <p:nvPr/>
        </p:nvSpPr>
        <p:spPr>
          <a:xfrm>
            <a:off x="10063383" y="2828834"/>
            <a:ext cx="2124500" cy="830997"/>
          </a:xfrm>
          <a:prstGeom prst="rect">
            <a:avLst/>
          </a:prstGeom>
          <a:noFill/>
        </p:spPr>
        <p:txBody>
          <a:bodyPr wrap="none" rtlCol="0">
            <a:spAutoFit/>
          </a:bodyPr>
          <a:lstStyle/>
          <a:p>
            <a:r>
              <a:rPr lang="en-US" sz="2400" dirty="0"/>
              <a:t>But what about</a:t>
            </a:r>
          </a:p>
          <a:p>
            <a:r>
              <a:rPr lang="en-US" sz="2400" dirty="0"/>
              <a:t>Self-attention?</a:t>
            </a:r>
          </a:p>
        </p:txBody>
      </p:sp>
      <p:sp>
        <p:nvSpPr>
          <p:cNvPr id="7" name="TextBox 6"/>
          <p:cNvSpPr txBox="1"/>
          <p:nvPr/>
        </p:nvSpPr>
        <p:spPr>
          <a:xfrm>
            <a:off x="4979616" y="178074"/>
            <a:ext cx="1821532" cy="461665"/>
          </a:xfrm>
          <a:prstGeom prst="rect">
            <a:avLst/>
          </a:prstGeom>
          <a:noFill/>
        </p:spPr>
        <p:txBody>
          <a:bodyPr wrap="none" rtlCol="0">
            <a:spAutoFit/>
          </a:bodyPr>
          <a:lstStyle/>
          <a:p>
            <a:r>
              <a:rPr lang="en-US" sz="2400" dirty="0"/>
              <a:t>How it works</a:t>
            </a:r>
          </a:p>
        </p:txBody>
      </p:sp>
    </p:spTree>
    <p:extLst>
      <p:ext uri="{BB962C8B-B14F-4D97-AF65-F5344CB8AC3E}">
        <p14:creationId xmlns:p14="http://schemas.microsoft.com/office/powerpoint/2010/main" val="300369823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23222" y="926463"/>
            <a:ext cx="5159547" cy="615553"/>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Training and the Loss Function</a:t>
            </a: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sp>
        <p:nvSpPr>
          <p:cNvPr id="6" name="TextBox 5"/>
          <p:cNvSpPr txBox="1"/>
          <p:nvPr/>
        </p:nvSpPr>
        <p:spPr>
          <a:xfrm>
            <a:off x="9678549" y="2905808"/>
            <a:ext cx="2513451" cy="3785652"/>
          </a:xfrm>
          <a:prstGeom prst="rect">
            <a:avLst/>
          </a:prstGeom>
          <a:noFill/>
        </p:spPr>
        <p:txBody>
          <a:bodyPr wrap="square" rtlCol="0">
            <a:spAutoFit/>
          </a:bodyPr>
          <a:lstStyle/>
          <a:p>
            <a:r>
              <a:rPr lang="en-US" sz="2400" dirty="0"/>
              <a:t>We can use cross</a:t>
            </a:r>
          </a:p>
          <a:p>
            <a:r>
              <a:rPr lang="en-US" sz="2400" dirty="0"/>
              <a:t>Entropy.</a:t>
            </a:r>
          </a:p>
          <a:p>
            <a:endParaRPr lang="en-US" sz="2400" dirty="0"/>
          </a:p>
          <a:p>
            <a:r>
              <a:rPr lang="en-US" sz="2400" dirty="0"/>
              <a:t>We can also optimize two words at a time: using BEAM search: keep a few alternatives for the first word.</a:t>
            </a:r>
          </a:p>
        </p:txBody>
      </p:sp>
      <p:pic>
        <p:nvPicPr>
          <p:cNvPr id="2" name="Picture 1"/>
          <p:cNvPicPr>
            <a:picLocks noChangeAspect="1"/>
          </p:cNvPicPr>
          <p:nvPr/>
        </p:nvPicPr>
        <p:blipFill>
          <a:blip r:embed="rId3"/>
          <a:stretch>
            <a:fillRect/>
          </a:stretch>
        </p:blipFill>
        <p:spPr>
          <a:xfrm>
            <a:off x="970298" y="1699422"/>
            <a:ext cx="8436495" cy="4600505"/>
          </a:xfrm>
          <a:prstGeom prst="rect">
            <a:avLst/>
          </a:prstGeom>
        </p:spPr>
      </p:pic>
    </p:spTree>
    <p:extLst>
      <p:ext uri="{BB962C8B-B14F-4D97-AF65-F5344CB8AC3E}">
        <p14:creationId xmlns:p14="http://schemas.microsoft.com/office/powerpoint/2010/main" val="327912960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sp>
        <p:nvSpPr>
          <p:cNvPr id="20" name="Title 1"/>
          <p:cNvSpPr txBox="1">
            <a:spLocks/>
          </p:cNvSpPr>
          <p:nvPr/>
        </p:nvSpPr>
        <p:spPr>
          <a:xfrm>
            <a:off x="1392291" y="1044178"/>
            <a:ext cx="9902565" cy="7402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Arial" charset="0"/>
                <a:cs typeface="Arial" charset="0"/>
              </a:rPr>
              <a:t>Cross Entropy and KL (</a:t>
            </a:r>
            <a:r>
              <a:rPr lang="en-US" sz="3200" dirty="0" err="1">
                <a:latin typeface="Arial" charset="0"/>
                <a:cs typeface="Arial" charset="0"/>
              </a:rPr>
              <a:t>Kullback-Leibler</a:t>
            </a:r>
            <a:r>
              <a:rPr lang="en-US" sz="3200" dirty="0">
                <a:latin typeface="Arial" charset="0"/>
                <a:cs typeface="Arial" charset="0"/>
              </a:rPr>
              <a:t>) divergence</a:t>
            </a:r>
          </a:p>
        </p:txBody>
      </p:sp>
      <p:sp>
        <p:nvSpPr>
          <p:cNvPr id="22" name="Content Placeholder 2"/>
          <p:cNvSpPr txBox="1">
            <a:spLocks/>
          </p:cNvSpPr>
          <p:nvPr/>
        </p:nvSpPr>
        <p:spPr>
          <a:xfrm>
            <a:off x="478798" y="2195020"/>
            <a:ext cx="11446231" cy="42901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rgbClr val="FF0000"/>
                </a:solidFill>
                <a:latin typeface="Arial" charset="0"/>
                <a:cs typeface="Arial" charset="0"/>
              </a:rPr>
              <a:t>Entropy</a:t>
            </a:r>
            <a:r>
              <a:rPr lang="en-US" sz="2400" dirty="0">
                <a:latin typeface="Arial" charset="0"/>
                <a:cs typeface="Arial" charset="0"/>
              </a:rPr>
              <a:t>: E(P) = - </a:t>
            </a:r>
            <a:r>
              <a:rPr lang="en-US" sz="2400" dirty="0" err="1">
                <a:latin typeface="Arial" charset="0"/>
                <a:cs typeface="Arial" charset="0"/>
              </a:rPr>
              <a:t>Σ</a:t>
            </a:r>
            <a:r>
              <a:rPr lang="en-US" sz="2400" baseline="-25000" dirty="0" err="1">
                <a:latin typeface="Arial" charset="0"/>
                <a:cs typeface="Arial" charset="0"/>
              </a:rPr>
              <a:t>i</a:t>
            </a:r>
            <a:r>
              <a:rPr lang="en-US" sz="2400" dirty="0" err="1">
                <a:latin typeface="Arial" charset="0"/>
                <a:cs typeface="Arial" charset="0"/>
              </a:rPr>
              <a:t>P</a:t>
            </a:r>
            <a:r>
              <a:rPr lang="en-US" sz="2400" dirty="0">
                <a:latin typeface="Arial" charset="0"/>
                <a:cs typeface="Arial" charset="0"/>
              </a:rPr>
              <a:t>(</a:t>
            </a:r>
            <a:r>
              <a:rPr lang="en-US" sz="2400" dirty="0" err="1">
                <a:latin typeface="Arial" charset="0"/>
                <a:cs typeface="Arial" charset="0"/>
              </a:rPr>
              <a:t>i</a:t>
            </a:r>
            <a:r>
              <a:rPr lang="en-US" sz="2400" dirty="0">
                <a:latin typeface="Arial" charset="0"/>
                <a:cs typeface="Arial" charset="0"/>
              </a:rPr>
              <a:t>)</a:t>
            </a:r>
            <a:r>
              <a:rPr lang="en-US" sz="2400" dirty="0" err="1">
                <a:latin typeface="Arial" charset="0"/>
                <a:cs typeface="Arial" charset="0"/>
              </a:rPr>
              <a:t>logP</a:t>
            </a:r>
            <a:r>
              <a:rPr lang="en-US" sz="2400" dirty="0">
                <a:latin typeface="Arial" charset="0"/>
                <a:cs typeface="Arial" charset="0"/>
              </a:rPr>
              <a:t>(</a:t>
            </a:r>
            <a:r>
              <a:rPr lang="en-US" sz="2400" dirty="0" err="1">
                <a:latin typeface="Arial" charset="0"/>
                <a:cs typeface="Arial" charset="0"/>
              </a:rPr>
              <a:t>i</a:t>
            </a:r>
            <a:r>
              <a:rPr lang="en-US" sz="2400" dirty="0">
                <a:latin typeface="Arial" charset="0"/>
                <a:cs typeface="Arial" charset="0"/>
              </a:rPr>
              <a:t>) - expected prefix-free code length (also optimal)</a:t>
            </a:r>
          </a:p>
          <a:p>
            <a:r>
              <a:rPr lang="en-US" sz="2400" dirty="0">
                <a:solidFill>
                  <a:srgbClr val="FF0000"/>
                </a:solidFill>
                <a:latin typeface="Arial" charset="0"/>
                <a:cs typeface="Arial" charset="0"/>
              </a:rPr>
              <a:t>Cross Entropy</a:t>
            </a:r>
            <a:r>
              <a:rPr lang="en-US" sz="2400" dirty="0">
                <a:latin typeface="Arial" charset="0"/>
                <a:cs typeface="Arial" charset="0"/>
              </a:rPr>
              <a:t>: C(P) = - </a:t>
            </a:r>
            <a:r>
              <a:rPr lang="en-US" sz="2400" dirty="0" err="1">
                <a:latin typeface="Arial" charset="0"/>
                <a:cs typeface="Arial" charset="0"/>
              </a:rPr>
              <a:t>Σ</a:t>
            </a:r>
            <a:r>
              <a:rPr lang="en-US" sz="2400" baseline="-25000" dirty="0" err="1">
                <a:latin typeface="Arial" charset="0"/>
                <a:cs typeface="Arial" charset="0"/>
              </a:rPr>
              <a:t>i</a:t>
            </a:r>
            <a:r>
              <a:rPr lang="en-US" sz="2400" dirty="0" err="1">
                <a:latin typeface="Arial" charset="0"/>
                <a:cs typeface="Arial" charset="0"/>
              </a:rPr>
              <a:t>P</a:t>
            </a:r>
            <a:r>
              <a:rPr lang="en-US" sz="2400" dirty="0">
                <a:latin typeface="Arial" charset="0"/>
                <a:cs typeface="Arial" charset="0"/>
              </a:rPr>
              <a:t>(</a:t>
            </a:r>
            <a:r>
              <a:rPr lang="en-US" sz="2400" dirty="0" err="1">
                <a:latin typeface="Arial" charset="0"/>
                <a:cs typeface="Arial" charset="0"/>
              </a:rPr>
              <a:t>i</a:t>
            </a:r>
            <a:r>
              <a:rPr lang="en-US" sz="2400" dirty="0">
                <a:latin typeface="Arial" charset="0"/>
                <a:cs typeface="Arial" charset="0"/>
              </a:rPr>
              <a:t>) log Q(</a:t>
            </a:r>
            <a:r>
              <a:rPr lang="en-US" sz="2400" dirty="0" err="1">
                <a:latin typeface="Arial" charset="0"/>
                <a:cs typeface="Arial" charset="0"/>
              </a:rPr>
              <a:t>i</a:t>
            </a:r>
            <a:r>
              <a:rPr lang="en-US" sz="2400" dirty="0">
                <a:latin typeface="Arial" charset="0"/>
                <a:cs typeface="Arial" charset="0"/>
              </a:rPr>
              <a:t>) – expected coding </a:t>
            </a:r>
          </a:p>
          <a:p>
            <a:pPr>
              <a:buFont typeface="Wingdings" charset="0"/>
              <a:buNone/>
            </a:pPr>
            <a:r>
              <a:rPr lang="en-US" sz="2400" dirty="0">
                <a:latin typeface="Arial" charset="0"/>
                <a:cs typeface="Arial" charset="0"/>
              </a:rPr>
              <a:t>                                                                   length using optimal code for Q</a:t>
            </a:r>
          </a:p>
          <a:p>
            <a:r>
              <a:rPr lang="en-US" sz="2400" dirty="0">
                <a:solidFill>
                  <a:srgbClr val="FF0000"/>
                </a:solidFill>
                <a:latin typeface="Arial" charset="0"/>
                <a:cs typeface="Arial" charset="0"/>
              </a:rPr>
              <a:t>KL divergence:</a:t>
            </a:r>
          </a:p>
          <a:p>
            <a:pPr marL="0" indent="0">
              <a:buNone/>
            </a:pPr>
            <a:r>
              <a:rPr lang="en-US" sz="2400" dirty="0">
                <a:solidFill>
                  <a:srgbClr val="FF0000"/>
                </a:solidFill>
                <a:latin typeface="Arial" charset="0"/>
                <a:cs typeface="Arial" charset="0"/>
              </a:rPr>
              <a:t>      D</a:t>
            </a:r>
            <a:r>
              <a:rPr lang="en-US" sz="2400" baseline="-25000" dirty="0">
                <a:solidFill>
                  <a:srgbClr val="FF0000"/>
                </a:solidFill>
                <a:latin typeface="Arial" charset="0"/>
                <a:cs typeface="Arial" charset="0"/>
              </a:rPr>
              <a:t>KL</a:t>
            </a:r>
            <a:r>
              <a:rPr lang="en-US" sz="2400" dirty="0">
                <a:solidFill>
                  <a:srgbClr val="FF0000"/>
                </a:solidFill>
                <a:latin typeface="Arial" charset="0"/>
                <a:cs typeface="Arial" charset="0"/>
              </a:rPr>
              <a:t>(P || Q) </a:t>
            </a:r>
            <a:r>
              <a:rPr lang="en-US" sz="2400" dirty="0">
                <a:latin typeface="Arial" charset="0"/>
                <a:cs typeface="Arial" charset="0"/>
              </a:rPr>
              <a:t>= </a:t>
            </a:r>
            <a:r>
              <a:rPr lang="en-US" sz="2400" dirty="0" err="1">
                <a:latin typeface="Arial" charset="0"/>
                <a:cs typeface="Arial" charset="0"/>
              </a:rPr>
              <a:t>Σ</a:t>
            </a:r>
            <a:r>
              <a:rPr lang="en-US" sz="2400" baseline="-25000" dirty="0" err="1">
                <a:latin typeface="Arial" charset="0"/>
                <a:cs typeface="Arial" charset="0"/>
              </a:rPr>
              <a:t>i</a:t>
            </a:r>
            <a:r>
              <a:rPr lang="en-US" sz="2400" dirty="0" err="1">
                <a:latin typeface="Arial" charset="0"/>
                <a:cs typeface="Arial" charset="0"/>
              </a:rPr>
              <a:t>P</a:t>
            </a:r>
            <a:r>
              <a:rPr lang="en-US" sz="2400" dirty="0">
                <a:latin typeface="Arial" charset="0"/>
                <a:cs typeface="Arial" charset="0"/>
              </a:rPr>
              <a:t>(</a:t>
            </a:r>
            <a:r>
              <a:rPr lang="en-US" sz="2400" dirty="0" err="1">
                <a:latin typeface="Arial" charset="0"/>
                <a:cs typeface="Arial" charset="0"/>
              </a:rPr>
              <a:t>i</a:t>
            </a:r>
            <a:r>
              <a:rPr lang="en-US" sz="2400" dirty="0">
                <a:latin typeface="Arial" charset="0"/>
                <a:cs typeface="Arial" charset="0"/>
              </a:rPr>
              <a:t>)log[P(</a:t>
            </a:r>
            <a:r>
              <a:rPr lang="en-US" sz="2400" dirty="0" err="1">
                <a:latin typeface="Arial" charset="0"/>
                <a:cs typeface="Arial" charset="0"/>
              </a:rPr>
              <a:t>i</a:t>
            </a:r>
            <a:r>
              <a:rPr lang="en-US" sz="2400" dirty="0">
                <a:latin typeface="Arial" charset="0"/>
                <a:cs typeface="Arial" charset="0"/>
              </a:rPr>
              <a:t>)/Q(</a:t>
            </a:r>
            <a:r>
              <a:rPr lang="en-US" sz="2400" dirty="0" err="1">
                <a:latin typeface="Arial" charset="0"/>
                <a:cs typeface="Arial" charset="0"/>
              </a:rPr>
              <a:t>i</a:t>
            </a:r>
            <a:r>
              <a:rPr lang="en-US" sz="2400" dirty="0">
                <a:latin typeface="Arial" charset="0"/>
                <a:cs typeface="Arial" charset="0"/>
              </a:rPr>
              <a:t>)] = </a:t>
            </a:r>
            <a:r>
              <a:rPr lang="en-US" sz="2400" dirty="0" err="1">
                <a:latin typeface="Arial" charset="0"/>
                <a:cs typeface="Arial" charset="0"/>
              </a:rPr>
              <a:t>Σ</a:t>
            </a:r>
            <a:r>
              <a:rPr lang="en-US" sz="2400" baseline="-25000" dirty="0" err="1">
                <a:latin typeface="Arial" charset="0"/>
                <a:cs typeface="Arial" charset="0"/>
              </a:rPr>
              <a:t>i</a:t>
            </a:r>
            <a:r>
              <a:rPr lang="en-US" sz="2400" dirty="0" err="1">
                <a:latin typeface="Arial" charset="0"/>
                <a:cs typeface="Arial" charset="0"/>
              </a:rPr>
              <a:t>P</a:t>
            </a:r>
            <a:r>
              <a:rPr lang="en-US" sz="2400" dirty="0">
                <a:latin typeface="Arial" charset="0"/>
                <a:cs typeface="Arial" charset="0"/>
              </a:rPr>
              <a:t>(</a:t>
            </a:r>
            <a:r>
              <a:rPr lang="en-US" sz="2400" dirty="0" err="1">
                <a:latin typeface="Arial" charset="0"/>
                <a:cs typeface="Arial" charset="0"/>
              </a:rPr>
              <a:t>i</a:t>
            </a:r>
            <a:r>
              <a:rPr lang="en-US" sz="2400" dirty="0">
                <a:latin typeface="Arial" charset="0"/>
                <a:cs typeface="Arial" charset="0"/>
              </a:rPr>
              <a:t>)[</a:t>
            </a:r>
            <a:r>
              <a:rPr lang="en-US" sz="2400" dirty="0" err="1">
                <a:latin typeface="Arial" charset="0"/>
                <a:cs typeface="Arial" charset="0"/>
              </a:rPr>
              <a:t>logP</a:t>
            </a:r>
            <a:r>
              <a:rPr lang="en-US" sz="2400" dirty="0">
                <a:latin typeface="Arial" charset="0"/>
                <a:cs typeface="Arial" charset="0"/>
              </a:rPr>
              <a:t>(</a:t>
            </a:r>
            <a:r>
              <a:rPr lang="en-US" sz="2400" dirty="0" err="1">
                <a:latin typeface="Arial" charset="0"/>
                <a:cs typeface="Arial" charset="0"/>
              </a:rPr>
              <a:t>i</a:t>
            </a:r>
            <a:r>
              <a:rPr lang="en-US" sz="2400" dirty="0">
                <a:latin typeface="Arial" charset="0"/>
                <a:cs typeface="Arial" charset="0"/>
              </a:rPr>
              <a:t>) – </a:t>
            </a:r>
            <a:r>
              <a:rPr lang="en-US" sz="2400" dirty="0" err="1">
                <a:latin typeface="Arial" charset="0"/>
                <a:cs typeface="Arial" charset="0"/>
              </a:rPr>
              <a:t>logQ</a:t>
            </a:r>
            <a:r>
              <a:rPr lang="en-US" sz="2400" dirty="0">
                <a:latin typeface="Arial" charset="0"/>
                <a:cs typeface="Arial" charset="0"/>
              </a:rPr>
              <a:t>(</a:t>
            </a:r>
            <a:r>
              <a:rPr lang="en-US" sz="2400" dirty="0" err="1">
                <a:latin typeface="Arial" charset="0"/>
                <a:cs typeface="Arial" charset="0"/>
              </a:rPr>
              <a:t>i</a:t>
            </a:r>
            <a:r>
              <a:rPr lang="en-US" sz="2400" dirty="0">
                <a:latin typeface="Arial" charset="0"/>
                <a:cs typeface="Arial" charset="0"/>
              </a:rPr>
              <a:t>)], extra bits to code   </a:t>
            </a:r>
          </a:p>
          <a:p>
            <a:pPr marL="0" indent="0">
              <a:buNone/>
            </a:pPr>
            <a:r>
              <a:rPr lang="en-US" sz="2400" dirty="0">
                <a:latin typeface="Arial" charset="0"/>
                <a:cs typeface="Arial" charset="0"/>
              </a:rPr>
              <a:t>                                                           using Q rather than P</a:t>
            </a:r>
          </a:p>
          <a:p>
            <a:pPr marL="0" indent="0">
              <a:buNone/>
            </a:pPr>
            <a:endParaRPr lang="en-US" sz="2400" dirty="0">
              <a:latin typeface="Arial" charset="0"/>
              <a:cs typeface="Arial" charset="0"/>
            </a:endParaRPr>
          </a:p>
          <a:p>
            <a:pPr marL="0" indent="0">
              <a:buNone/>
            </a:pPr>
            <a:endParaRPr lang="en-US" sz="2400" dirty="0">
              <a:latin typeface="Arial" charset="0"/>
              <a:cs typeface="Arial" charset="0"/>
            </a:endParaRPr>
          </a:p>
          <a:p>
            <a:r>
              <a:rPr lang="en-US" sz="2400" dirty="0">
                <a:solidFill>
                  <a:srgbClr val="FF0000"/>
                </a:solidFill>
                <a:latin typeface="Arial" charset="0"/>
                <a:cs typeface="Arial" charset="0"/>
              </a:rPr>
              <a:t>JSD</a:t>
            </a:r>
            <a:r>
              <a:rPr lang="en-US" sz="2400" dirty="0">
                <a:latin typeface="Arial" charset="0"/>
                <a:cs typeface="Arial" charset="0"/>
              </a:rPr>
              <a:t>(P||Q) = ½ D</a:t>
            </a:r>
            <a:r>
              <a:rPr lang="en-US" sz="2400" baseline="-25000" dirty="0">
                <a:latin typeface="Arial" charset="0"/>
                <a:cs typeface="Arial" charset="0"/>
              </a:rPr>
              <a:t>KL</a:t>
            </a:r>
            <a:r>
              <a:rPr lang="en-US" sz="2400" dirty="0">
                <a:latin typeface="Arial" charset="0"/>
                <a:cs typeface="Arial" charset="0"/>
              </a:rPr>
              <a:t>(P||M)+ ½ D</a:t>
            </a:r>
            <a:r>
              <a:rPr lang="en-US" sz="2400" baseline="-25000" dirty="0">
                <a:latin typeface="Arial" charset="0"/>
                <a:cs typeface="Arial" charset="0"/>
              </a:rPr>
              <a:t>KL</a:t>
            </a:r>
            <a:r>
              <a:rPr lang="en-US" sz="2400" dirty="0">
                <a:latin typeface="Arial" charset="0"/>
                <a:cs typeface="Arial" charset="0"/>
              </a:rPr>
              <a:t>(Q||M), M= ½ (P+Q), symmetric KL</a:t>
            </a:r>
            <a:endParaRPr lang="en-US" sz="1800" dirty="0">
              <a:latin typeface="Arial" charset="0"/>
              <a:cs typeface="Arial" charset="0"/>
            </a:endParaRPr>
          </a:p>
          <a:p>
            <a:pPr>
              <a:buFont typeface="Wingdings" charset="0"/>
              <a:buNone/>
            </a:pPr>
            <a:r>
              <a:rPr lang="en-US" sz="2000" dirty="0">
                <a:latin typeface="Arial" charset="0"/>
                <a:cs typeface="Arial" charset="0"/>
              </a:rPr>
              <a:t>* JSD = Jensen-Shannon </a:t>
            </a:r>
            <a:r>
              <a:rPr lang="en-US" sz="2000" dirty="0" err="1">
                <a:latin typeface="Arial" charset="0"/>
                <a:cs typeface="Arial" charset="0"/>
              </a:rPr>
              <a:t>Divergency</a:t>
            </a:r>
            <a:r>
              <a:rPr lang="en-US" sz="2000" dirty="0">
                <a:latin typeface="Arial" charset="0"/>
                <a:cs typeface="Arial" charset="0"/>
              </a:rPr>
              <a:t> </a:t>
            </a:r>
          </a:p>
        </p:txBody>
      </p:sp>
    </p:spTree>
    <p:extLst>
      <p:ext uri="{BB962C8B-B14F-4D97-AF65-F5344CB8AC3E}">
        <p14:creationId xmlns:p14="http://schemas.microsoft.com/office/powerpoint/2010/main" val="68924224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85147" y="1228434"/>
            <a:ext cx="10155777" cy="615553"/>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Transformer Results</a:t>
            </a:r>
            <a:endParaRPr lang="en-US" altLang="zh-CN" sz="2400" dirty="0">
              <a:solidFill>
                <a:srgbClr val="2E4864"/>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pic>
        <p:nvPicPr>
          <p:cNvPr id="5" name="Picture 4"/>
          <p:cNvPicPr>
            <a:picLocks noChangeAspect="1"/>
          </p:cNvPicPr>
          <p:nvPr/>
        </p:nvPicPr>
        <p:blipFill>
          <a:blip r:embed="rId3"/>
          <a:stretch>
            <a:fillRect/>
          </a:stretch>
        </p:blipFill>
        <p:spPr>
          <a:xfrm>
            <a:off x="2527300" y="2258707"/>
            <a:ext cx="7137400" cy="3225800"/>
          </a:xfrm>
          <a:prstGeom prst="rect">
            <a:avLst/>
          </a:prstGeom>
        </p:spPr>
      </p:pic>
    </p:spTree>
    <p:extLst>
      <p:ext uri="{BB962C8B-B14F-4D97-AF65-F5344CB8AC3E}">
        <p14:creationId xmlns:p14="http://schemas.microsoft.com/office/powerpoint/2010/main" val="165968783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043244" y="-38488"/>
            <a:ext cx="5308774" cy="662489"/>
          </a:xfrm>
          <a:prstGeom prst="rect">
            <a:avLst/>
          </a:prstGeom>
        </p:spPr>
        <p:txBody>
          <a:bodyPr wrap="square">
            <a:spAutoFit/>
          </a:bodyPr>
          <a:lstStyle/>
          <a:p>
            <a:pPr>
              <a:lnSpc>
                <a:spcPct val="150000"/>
              </a:lnSpc>
            </a:pPr>
            <a:r>
              <a:rPr lang="en-CA" altLang="zh-CN" sz="2800" dirty="0">
                <a:latin typeface="Microsoft YaHei" panose="020B0503020204020204" pitchFamily="34" charset="-122"/>
                <a:ea typeface="Microsoft YaHei" panose="020B0503020204020204" pitchFamily="34" charset="-122"/>
              </a:rPr>
              <a:t>Next Lecture</a:t>
            </a:r>
            <a:r>
              <a:rPr lang="en-CA" altLang="zh-CN" sz="2800">
                <a:latin typeface="Microsoft YaHei" panose="020B0503020204020204" pitchFamily="34" charset="-122"/>
                <a:ea typeface="Microsoft YaHei" panose="020B0503020204020204" pitchFamily="34" charset="-122"/>
              </a:rPr>
              <a:t>: Pretraining</a:t>
            </a:r>
            <a:endParaRPr lang="en-US" altLang="zh-CN" sz="2800" dirty="0">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pic>
        <p:nvPicPr>
          <p:cNvPr id="5" name="Picture 4"/>
          <p:cNvPicPr>
            <a:picLocks noChangeAspect="1"/>
          </p:cNvPicPr>
          <p:nvPr/>
        </p:nvPicPr>
        <p:blipFill>
          <a:blip r:embed="rId3"/>
          <a:stretch>
            <a:fillRect/>
          </a:stretch>
        </p:blipFill>
        <p:spPr>
          <a:xfrm>
            <a:off x="2116583" y="891269"/>
            <a:ext cx="7485011" cy="4252967"/>
          </a:xfrm>
          <a:prstGeom prst="rect">
            <a:avLst/>
          </a:prstGeom>
        </p:spPr>
      </p:pic>
      <p:cxnSp>
        <p:nvCxnSpPr>
          <p:cNvPr id="3" name="Straight Arrow Connector 2"/>
          <p:cNvCxnSpPr/>
          <p:nvPr/>
        </p:nvCxnSpPr>
        <p:spPr>
          <a:xfrm flipH="1">
            <a:off x="2943975" y="5388257"/>
            <a:ext cx="684000" cy="5472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347480" y="5869346"/>
            <a:ext cx="1136850" cy="646331"/>
          </a:xfrm>
          <a:prstGeom prst="rect">
            <a:avLst/>
          </a:prstGeom>
          <a:noFill/>
        </p:spPr>
        <p:txBody>
          <a:bodyPr wrap="none" rtlCol="0">
            <a:spAutoFit/>
          </a:bodyPr>
          <a:lstStyle/>
          <a:p>
            <a:r>
              <a:rPr lang="en-US" sz="3600" dirty="0"/>
              <a:t>BERT</a:t>
            </a:r>
          </a:p>
        </p:txBody>
      </p:sp>
      <p:cxnSp>
        <p:nvCxnSpPr>
          <p:cNvPr id="20" name="Straight Arrow Connector 19"/>
          <p:cNvCxnSpPr/>
          <p:nvPr/>
        </p:nvCxnSpPr>
        <p:spPr>
          <a:xfrm>
            <a:off x="7878849" y="5267057"/>
            <a:ext cx="876109" cy="547200"/>
          </a:xfrm>
          <a:prstGeom prst="straightConnector1">
            <a:avLst/>
          </a:prstGeom>
          <a:ln>
            <a:solidFill>
              <a:srgbClr val="FF0000"/>
            </a:solidFill>
            <a:tailEnd type="arrow"/>
          </a:ln>
          <a:scene3d>
            <a:camera prst="orthographicFront">
              <a:rot lat="0" lon="21594000" rev="0"/>
            </a:camera>
            <a:lightRig rig="threePt" dir="t"/>
          </a:scene3d>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8370127" y="5869347"/>
            <a:ext cx="939380" cy="646331"/>
          </a:xfrm>
          <a:prstGeom prst="rect">
            <a:avLst/>
          </a:prstGeom>
          <a:noFill/>
        </p:spPr>
        <p:txBody>
          <a:bodyPr wrap="none" rtlCol="0">
            <a:spAutoFit/>
          </a:bodyPr>
          <a:lstStyle/>
          <a:p>
            <a:r>
              <a:rPr lang="en-US" sz="3600" dirty="0"/>
              <a:t>GPT</a:t>
            </a:r>
          </a:p>
        </p:txBody>
      </p:sp>
    </p:spTree>
    <p:extLst>
      <p:ext uri="{BB962C8B-B14F-4D97-AF65-F5344CB8AC3E}">
        <p14:creationId xmlns:p14="http://schemas.microsoft.com/office/powerpoint/2010/main" val="359018579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947781" y="712705"/>
            <a:ext cx="10155777" cy="615553"/>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Literature &amp; Resources for Transformers</a:t>
            </a:r>
            <a:endParaRPr lang="en-US" altLang="zh-CN" sz="2400" dirty="0">
              <a:solidFill>
                <a:srgbClr val="2E4864"/>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0" name="TextBox 4">
            <a:extLst>
              <a:ext uri="{FF2B5EF4-FFF2-40B4-BE49-F238E27FC236}">
                <a16:creationId xmlns:a16="http://schemas.microsoft.com/office/drawing/2014/main" id="{3ACCDF74-7CFE-6146-A057-9802E8750827}"/>
              </a:ext>
            </a:extLst>
          </p:cNvPr>
          <p:cNvSpPr txBox="1">
            <a:spLocks noChangeArrowheads="1"/>
          </p:cNvSpPr>
          <p:nvPr/>
        </p:nvSpPr>
        <p:spPr bwMode="auto">
          <a:xfrm>
            <a:off x="1303741" y="1536086"/>
            <a:ext cx="9536975" cy="41928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indent="0" eaLnBrk="1" hangingPunct="1">
              <a:lnSpc>
                <a:spcPct val="150000"/>
              </a:lnSpc>
              <a:defRPr/>
            </a:pPr>
            <a:r>
              <a:rPr lang="en-CA" altLang="zh-CN" sz="2000" dirty="0" err="1">
                <a:solidFill>
                  <a:srgbClr val="000000"/>
                </a:solidFill>
                <a:latin typeface="Microsoft YaHei" panose="020B0503020204020204" pitchFamily="34" charset="-122"/>
                <a:ea typeface="Microsoft YaHei" panose="020B0503020204020204" pitchFamily="34" charset="-122"/>
              </a:rPr>
              <a:t>Vaswani</a:t>
            </a:r>
            <a:r>
              <a:rPr lang="en-CA" altLang="zh-CN" sz="2000" dirty="0">
                <a:solidFill>
                  <a:srgbClr val="000000"/>
                </a:solidFill>
                <a:latin typeface="Microsoft YaHei" panose="020B0503020204020204" pitchFamily="34" charset="-122"/>
                <a:ea typeface="Microsoft YaHei" panose="020B0503020204020204" pitchFamily="34" charset="-122"/>
              </a:rPr>
              <a:t> et al. Attention is all you need. 2017.</a:t>
            </a:r>
          </a:p>
          <a:p>
            <a:pPr marL="0" indent="0" eaLnBrk="1" hangingPunct="1">
              <a:lnSpc>
                <a:spcPct val="150000"/>
              </a:lnSpc>
              <a:defRPr/>
            </a:pPr>
            <a:endParaRPr lang="en-CA" altLang="zh-CN" sz="2000" dirty="0">
              <a:solidFill>
                <a:srgbClr val="000000"/>
              </a:solidFill>
              <a:latin typeface="Microsoft YaHei" panose="020B0503020204020204" pitchFamily="34" charset="-122"/>
              <a:ea typeface="Microsoft YaHei" panose="020B0503020204020204" pitchFamily="34" charset="-122"/>
            </a:endParaRPr>
          </a:p>
          <a:p>
            <a:pPr marL="0" indent="0" eaLnBrk="1" hangingPunct="1">
              <a:lnSpc>
                <a:spcPct val="150000"/>
              </a:lnSpc>
              <a:defRPr/>
            </a:pPr>
            <a:r>
              <a:rPr lang="en-CA" altLang="zh-CN" sz="2000" dirty="0">
                <a:solidFill>
                  <a:srgbClr val="000000"/>
                </a:solidFill>
                <a:latin typeface="Microsoft YaHei" panose="020B0503020204020204" pitchFamily="34" charset="-122"/>
                <a:ea typeface="Microsoft YaHei" panose="020B0503020204020204" pitchFamily="34" charset="-122"/>
              </a:rPr>
              <a:t>Resources: </a:t>
            </a:r>
          </a:p>
          <a:p>
            <a:pPr marL="0" indent="0" eaLnBrk="1" hangingPunct="1">
              <a:lnSpc>
                <a:spcPct val="150000"/>
              </a:lnSpc>
              <a:defRPr/>
            </a:pPr>
            <a:r>
              <a:rPr lang="en-CA" altLang="zh-CN" sz="2000" dirty="0">
                <a:solidFill>
                  <a:srgbClr val="000000"/>
                </a:solidFill>
                <a:latin typeface="Microsoft YaHei" panose="020B0503020204020204" pitchFamily="34" charset="-122"/>
                <a:ea typeface="Microsoft YaHei" panose="020B0503020204020204" pitchFamily="34" charset="-122"/>
                <a:hlinkClick r:id="rId3"/>
              </a:rPr>
              <a:t>https://nlp.seas.harvard.edu/2018/04/03/attention.html</a:t>
            </a:r>
            <a:r>
              <a:rPr lang="en-CA" altLang="zh-CN" sz="2000" dirty="0">
                <a:solidFill>
                  <a:srgbClr val="000000"/>
                </a:solidFill>
                <a:latin typeface="Microsoft YaHei" panose="020B0503020204020204" pitchFamily="34" charset="-122"/>
                <a:ea typeface="Microsoft YaHei" panose="020B0503020204020204" pitchFamily="34" charset="-122"/>
              </a:rPr>
              <a:t>  (Excellent explanation of transformer model with codes.)</a:t>
            </a:r>
          </a:p>
          <a:p>
            <a:pPr marL="0" indent="0" eaLnBrk="1" hangingPunct="1">
              <a:lnSpc>
                <a:spcPct val="150000"/>
              </a:lnSpc>
              <a:defRPr/>
            </a:pPr>
            <a:r>
              <a:rPr lang="en-CA" altLang="zh-CN" sz="2000" dirty="0">
                <a:solidFill>
                  <a:srgbClr val="000000"/>
                </a:solidFill>
                <a:latin typeface="Microsoft YaHei" panose="020B0503020204020204" pitchFamily="34" charset="-122"/>
                <a:ea typeface="Microsoft YaHei" panose="020B0503020204020204" pitchFamily="34" charset="-122"/>
              </a:rPr>
              <a:t>Jay </a:t>
            </a:r>
            <a:r>
              <a:rPr lang="en-CA" altLang="zh-CN" sz="2000" dirty="0" err="1">
                <a:solidFill>
                  <a:srgbClr val="000000"/>
                </a:solidFill>
                <a:latin typeface="Microsoft YaHei" panose="020B0503020204020204" pitchFamily="34" charset="-122"/>
                <a:ea typeface="Microsoft YaHei" panose="020B0503020204020204" pitchFamily="34" charset="-122"/>
              </a:rPr>
              <a:t>Alammar</a:t>
            </a:r>
            <a:r>
              <a:rPr lang="en-CA" altLang="zh-CN" sz="2000" dirty="0">
                <a:solidFill>
                  <a:srgbClr val="000000"/>
                </a:solidFill>
                <a:latin typeface="Microsoft YaHei" panose="020B0503020204020204" pitchFamily="34" charset="-122"/>
                <a:ea typeface="Microsoft YaHei" panose="020B0503020204020204" pitchFamily="34" charset="-122"/>
              </a:rPr>
              <a:t>, The illustrated transformer (from which I borrowed many pictures): </a:t>
            </a:r>
          </a:p>
          <a:p>
            <a:pPr marL="0" indent="0" eaLnBrk="1" hangingPunct="1">
              <a:lnSpc>
                <a:spcPct val="150000"/>
              </a:lnSpc>
              <a:defRPr/>
            </a:pPr>
            <a:r>
              <a:rPr lang="en-CA" altLang="zh-CN" sz="2000" dirty="0">
                <a:solidFill>
                  <a:srgbClr val="000000"/>
                </a:solidFill>
                <a:latin typeface="Microsoft YaHei" panose="020B0503020204020204" pitchFamily="34" charset="-122"/>
                <a:ea typeface="Microsoft YaHei" panose="020B0503020204020204" pitchFamily="34" charset="-122"/>
                <a:hlinkClick r:id="rId4"/>
              </a:rPr>
              <a:t>http://jalammar.github.io/illustrated-transformer/</a:t>
            </a:r>
            <a:endParaRPr lang="en-CA" altLang="zh-CN" sz="2000" dirty="0">
              <a:solidFill>
                <a:srgbClr val="000000"/>
              </a:solidFill>
              <a:latin typeface="Microsoft YaHei" panose="020B0503020204020204" pitchFamily="34" charset="-122"/>
              <a:ea typeface="Microsoft YaHei" panose="020B0503020204020204" pitchFamily="34" charset="-122"/>
            </a:endParaRPr>
          </a:p>
          <a:p>
            <a:pPr marL="0" indent="-37017325" eaLnBrk="1" hangingPunct="1">
              <a:lnSpc>
                <a:spcPct val="150000"/>
              </a:lnSpc>
              <a:defRPr/>
            </a:pPr>
            <a:r>
              <a:rPr lang="en-CA" altLang="zh-CN" sz="2000" dirty="0">
                <a:solidFill>
                  <a:srgbClr val="2E4864"/>
                </a:solidFill>
                <a:latin typeface="Microsoft YaHei" panose="020B0503020204020204" pitchFamily="34" charset="-122"/>
                <a:ea typeface="Microsoft YaHei" panose="020B0503020204020204" pitchFamily="34" charset="-122"/>
              </a:rPr>
              <a:t>           </a:t>
            </a:r>
            <a:endParaRPr lang="en-CA" altLang="zh-CN" sz="2000" dirty="0">
              <a:solidFill>
                <a:srgbClr val="FF0000"/>
              </a:solidFill>
              <a:latin typeface="Microsoft YaHei" panose="020B0503020204020204" pitchFamily="34" charset="-122"/>
              <a:ea typeface="Microsoft YaHei" panose="020B0503020204020204" pitchFamily="34" charset="-122"/>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spTree>
    <p:extLst>
      <p:ext uri="{BB962C8B-B14F-4D97-AF65-F5344CB8AC3E}">
        <p14:creationId xmlns:p14="http://schemas.microsoft.com/office/powerpoint/2010/main" val="190678086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85147" y="1228434"/>
            <a:ext cx="10155777" cy="581057"/>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Plan: </a:t>
            </a:r>
            <a:r>
              <a:rPr lang="en-CA" altLang="zh-CN" dirty="0">
                <a:solidFill>
                  <a:srgbClr val="2E4864"/>
                </a:solidFill>
                <a:latin typeface="Microsoft YaHei" panose="020B0503020204020204" pitchFamily="34" charset="-122"/>
                <a:ea typeface="Microsoft YaHei" panose="020B0503020204020204" pitchFamily="34" charset="-122"/>
              </a:rPr>
              <a:t>We trace back history to see how attention and transformers have emerged</a:t>
            </a:r>
            <a:endParaRPr lang="en-US" altLang="zh-CN" sz="2400" dirty="0">
              <a:solidFill>
                <a:srgbClr val="2E4864"/>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0" name="TextBox 4">
            <a:extLst>
              <a:ext uri="{FF2B5EF4-FFF2-40B4-BE49-F238E27FC236}">
                <a16:creationId xmlns:a16="http://schemas.microsoft.com/office/drawing/2014/main" id="{3ACCDF74-7CFE-6146-A057-9802E8750827}"/>
              </a:ext>
            </a:extLst>
          </p:cNvPr>
          <p:cNvSpPr txBox="1">
            <a:spLocks noChangeArrowheads="1"/>
          </p:cNvSpPr>
          <p:nvPr/>
        </p:nvSpPr>
        <p:spPr bwMode="auto">
          <a:xfrm>
            <a:off x="1603949" y="2239346"/>
            <a:ext cx="9536975" cy="41928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150000"/>
              </a:lnSpc>
              <a:buAutoNum type="arabicPeriod"/>
              <a:defRPr/>
            </a:pPr>
            <a:r>
              <a:rPr lang="en-CA" altLang="zh-CN" sz="2000" dirty="0">
                <a:solidFill>
                  <a:srgbClr val="2E4864"/>
                </a:solidFill>
                <a:latin typeface="Microsoft YaHei" panose="020B0503020204020204" pitchFamily="34" charset="-122"/>
                <a:ea typeface="Microsoft YaHei" panose="020B0503020204020204" pitchFamily="34" charset="-122"/>
              </a:rPr>
              <a:t>Basic models, related to transduction models and attention.</a:t>
            </a:r>
          </a:p>
          <a:p>
            <a:pPr eaLnBrk="1" hangingPunct="1">
              <a:lnSpc>
                <a:spcPct val="150000"/>
              </a:lnSpc>
              <a:buAutoNum type="arabicPeriod"/>
              <a:defRPr/>
            </a:pPr>
            <a:r>
              <a:rPr lang="en-CA" altLang="zh-CN" sz="2000" dirty="0">
                <a:solidFill>
                  <a:srgbClr val="2E4864"/>
                </a:solidFill>
                <a:latin typeface="Microsoft YaHei" panose="020B0503020204020204" pitchFamily="34" charset="-122"/>
                <a:ea typeface="Microsoft YaHei" panose="020B0503020204020204" pitchFamily="34" charset="-122"/>
              </a:rPr>
              <a:t>Encoder-Decoder model, using recurrent networks such as LSTM.</a:t>
            </a:r>
          </a:p>
          <a:p>
            <a:pPr eaLnBrk="1" hangingPunct="1">
              <a:lnSpc>
                <a:spcPct val="150000"/>
              </a:lnSpc>
              <a:buAutoNum type="arabicPeriod"/>
              <a:defRPr/>
            </a:pPr>
            <a:r>
              <a:rPr lang="en-CA" altLang="zh-CN" sz="2000" dirty="0">
                <a:solidFill>
                  <a:srgbClr val="2E4864"/>
                </a:solidFill>
                <a:latin typeface="Microsoft YaHei" panose="020B0503020204020204" pitchFamily="34" charset="-122"/>
                <a:ea typeface="Microsoft YaHei" panose="020B0503020204020204" pitchFamily="34" charset="-122"/>
              </a:rPr>
              <a:t>Transformer models are general models sufficient for almost all biotech applications (graph models may be treated to be special cases too).</a:t>
            </a:r>
          </a:p>
          <a:p>
            <a:pPr eaLnBrk="1" hangingPunct="1">
              <a:lnSpc>
                <a:spcPct val="150000"/>
              </a:lnSpc>
              <a:buAutoNum type="arabicPeriod"/>
              <a:defRPr/>
            </a:pPr>
            <a:r>
              <a:rPr lang="en-CA" altLang="zh-CN" sz="2000" dirty="0">
                <a:solidFill>
                  <a:srgbClr val="2E4864"/>
                </a:solidFill>
                <a:latin typeface="Microsoft YaHei" panose="020B0503020204020204" pitchFamily="34" charset="-122"/>
                <a:ea typeface="Microsoft YaHei" panose="020B0503020204020204" pitchFamily="34" charset="-122"/>
              </a:rPr>
              <a:t>For example, DeepMind AlphaFold2 uses depends on a transformer architecture to train an end-to-end model.</a:t>
            </a:r>
          </a:p>
          <a:p>
            <a:pPr eaLnBrk="1" hangingPunct="1">
              <a:lnSpc>
                <a:spcPct val="150000"/>
              </a:lnSpc>
              <a:buAutoNum type="arabicPeriod"/>
              <a:defRPr/>
            </a:pPr>
            <a:r>
              <a:rPr lang="en-CA" altLang="zh-CN" sz="2000" dirty="0">
                <a:solidFill>
                  <a:srgbClr val="2E4864"/>
                </a:solidFill>
                <a:latin typeface="Microsoft YaHei" panose="020B0503020204020204" pitchFamily="34" charset="-122"/>
                <a:ea typeface="Microsoft YaHei" panose="020B0503020204020204" pitchFamily="34" charset="-122"/>
              </a:rPr>
              <a:t>The transformer model also makes it easy for large scale biological data (pre)training.</a:t>
            </a:r>
          </a:p>
          <a:p>
            <a:pPr eaLnBrk="1" hangingPunct="1">
              <a:lnSpc>
                <a:spcPct val="150000"/>
              </a:lnSpc>
              <a:buAutoNum type="arabicPeriod"/>
              <a:defRPr/>
            </a:pPr>
            <a:endParaRPr lang="en-CA" altLang="zh-CN" sz="2000" dirty="0">
              <a:solidFill>
                <a:srgbClr val="2E4864"/>
              </a:solidFill>
              <a:latin typeface="Microsoft YaHei" panose="020B0503020204020204" pitchFamily="34" charset="-122"/>
              <a:ea typeface="Microsoft YaHei" panose="020B0503020204020204" pitchFamily="34" charset="-122"/>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spTree>
    <p:extLst>
      <p:ext uri="{BB962C8B-B14F-4D97-AF65-F5344CB8AC3E}">
        <p14:creationId xmlns:p14="http://schemas.microsoft.com/office/powerpoint/2010/main" val="99891728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85147" y="1093726"/>
            <a:ext cx="10155777" cy="615553"/>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1. Fully connected network, </a:t>
            </a:r>
            <a:r>
              <a:rPr lang="en-CA" altLang="zh-CN" sz="2400" dirty="0" err="1">
                <a:solidFill>
                  <a:srgbClr val="2E4864"/>
                </a:solidFill>
                <a:latin typeface="Microsoft YaHei" panose="020B0503020204020204" pitchFamily="34" charset="-122"/>
                <a:ea typeface="Microsoft YaHei" panose="020B0503020204020204" pitchFamily="34" charset="-122"/>
              </a:rPr>
              <a:t>feedforward</a:t>
            </a:r>
            <a:r>
              <a:rPr lang="en-CA" altLang="zh-CN" sz="2400" dirty="0">
                <a:solidFill>
                  <a:srgbClr val="2E4864"/>
                </a:solidFill>
                <a:latin typeface="Microsoft YaHei" panose="020B0503020204020204" pitchFamily="34" charset="-122"/>
                <a:ea typeface="Microsoft YaHei" panose="020B0503020204020204" pitchFamily="34" charset="-122"/>
              </a:rPr>
              <a:t> network</a:t>
            </a:r>
            <a:endParaRPr lang="en-US" altLang="zh-CN" sz="2400" dirty="0">
              <a:solidFill>
                <a:srgbClr val="2E4864"/>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pic>
        <p:nvPicPr>
          <p:cNvPr id="22" name="Picture 21"/>
          <p:cNvPicPr>
            <a:picLocks noChangeAspect="1"/>
          </p:cNvPicPr>
          <p:nvPr/>
        </p:nvPicPr>
        <p:blipFill>
          <a:blip r:embed="rId3"/>
          <a:srcRect/>
          <a:stretch>
            <a:fillRect/>
          </a:stretch>
        </p:blipFill>
        <p:spPr bwMode="auto">
          <a:xfrm>
            <a:off x="1142145" y="2348071"/>
            <a:ext cx="7035800" cy="3810000"/>
          </a:xfrm>
          <a:prstGeom prst="rect">
            <a:avLst/>
          </a:prstGeom>
          <a:noFill/>
          <a:ln w="9525">
            <a:noFill/>
            <a:miter lim="800000"/>
            <a:headEnd/>
            <a:tailEnd/>
          </a:ln>
        </p:spPr>
      </p:pic>
      <p:sp>
        <p:nvSpPr>
          <p:cNvPr id="2" name="TextBox 1"/>
          <p:cNvSpPr txBox="1"/>
          <p:nvPr/>
        </p:nvSpPr>
        <p:spPr>
          <a:xfrm>
            <a:off x="9005097" y="2367315"/>
            <a:ext cx="3131236" cy="830997"/>
          </a:xfrm>
          <a:prstGeom prst="rect">
            <a:avLst/>
          </a:prstGeom>
          <a:noFill/>
        </p:spPr>
        <p:txBody>
          <a:bodyPr wrap="none" rtlCol="0">
            <a:spAutoFit/>
          </a:bodyPr>
          <a:lstStyle/>
          <a:p>
            <a:r>
              <a:rPr lang="en-US" sz="2400" dirty="0"/>
              <a:t>To learn the weights on</a:t>
            </a:r>
          </a:p>
          <a:p>
            <a:r>
              <a:rPr lang="en-US" sz="2400" dirty="0"/>
              <a:t>the edges</a:t>
            </a:r>
          </a:p>
        </p:txBody>
      </p:sp>
    </p:spTree>
    <p:extLst>
      <p:ext uri="{BB962C8B-B14F-4D97-AF65-F5344CB8AC3E}">
        <p14:creationId xmlns:p14="http://schemas.microsoft.com/office/powerpoint/2010/main" val="328855318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85147" y="1035994"/>
            <a:ext cx="10155777" cy="615553"/>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2. CNN</a:t>
            </a:r>
            <a:endParaRPr lang="en-US" altLang="zh-CN" sz="2400" dirty="0">
              <a:solidFill>
                <a:srgbClr val="2E4864"/>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0" name="TextBox 4">
            <a:extLst>
              <a:ext uri="{FF2B5EF4-FFF2-40B4-BE49-F238E27FC236}">
                <a16:creationId xmlns:a16="http://schemas.microsoft.com/office/drawing/2014/main" id="{3ACCDF74-7CFE-6146-A057-9802E8750827}"/>
              </a:ext>
            </a:extLst>
          </p:cNvPr>
          <p:cNvSpPr txBox="1">
            <a:spLocks noChangeArrowheads="1"/>
          </p:cNvSpPr>
          <p:nvPr/>
        </p:nvSpPr>
        <p:spPr bwMode="auto">
          <a:xfrm>
            <a:off x="1303741" y="1815978"/>
            <a:ext cx="9536975"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2000" dirty="0"/>
              <a:t>A CNN is a neural network with some convolutional layers </a:t>
            </a:r>
          </a:p>
          <a:p>
            <a:pPr eaLnBrk="1" hangingPunct="1"/>
            <a:r>
              <a:rPr lang="en-US" sz="2000" dirty="0"/>
              <a:t>(and some other layers).  A convolutional layer has a number </a:t>
            </a:r>
          </a:p>
          <a:p>
            <a:pPr eaLnBrk="1" hangingPunct="1"/>
            <a:r>
              <a:rPr lang="en-US" sz="2000" dirty="0"/>
              <a:t>of filters that do convolutional operation. </a:t>
            </a: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pic>
        <p:nvPicPr>
          <p:cNvPr id="2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124200"/>
            <a:ext cx="3848100" cy="3162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 name="TextBox 4"/>
          <p:cNvSpPr txBox="1">
            <a:spLocks noChangeArrowheads="1"/>
          </p:cNvSpPr>
          <p:nvPr/>
        </p:nvSpPr>
        <p:spPr bwMode="auto">
          <a:xfrm>
            <a:off x="4419600" y="5486400"/>
            <a:ext cx="838200" cy="369888"/>
          </a:xfrm>
          <a:prstGeom prst="rect">
            <a:avLst/>
          </a:prstGeom>
          <a:solidFill>
            <a:srgbClr val="FFFF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a:t>A filter</a:t>
            </a:r>
          </a:p>
        </p:txBody>
      </p:sp>
    </p:spTree>
    <p:extLst>
      <p:ext uri="{BB962C8B-B14F-4D97-AF65-F5344CB8AC3E}">
        <p14:creationId xmlns:p14="http://schemas.microsoft.com/office/powerpoint/2010/main" val="68202344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graphicFrame>
        <p:nvGraphicFramePr>
          <p:cNvPr id="33" name="內容版面配置區 3"/>
          <p:cNvGraphicFramePr>
            <a:graphicFrameLocks/>
          </p:cNvGraphicFramePr>
          <p:nvPr>
            <p:extLst>
              <p:ext uri="{D42A27DB-BD31-4B8C-83A1-F6EECF244321}">
                <p14:modId xmlns:p14="http://schemas.microsoft.com/office/powerpoint/2010/main" val="1078547331"/>
              </p:ext>
            </p:extLst>
          </p:nvPr>
        </p:nvGraphicFramePr>
        <p:xfrm>
          <a:off x="1516063" y="2046288"/>
          <a:ext cx="2873375" cy="2743200"/>
        </p:xfrm>
        <a:graphic>
          <a:graphicData uri="http://schemas.openxmlformats.org/drawingml/2006/table">
            <a:tbl>
              <a:tblPr/>
              <a:tblGrid>
                <a:gridCol w="479425">
                  <a:extLst>
                    <a:ext uri="{9D8B030D-6E8A-4147-A177-3AD203B41FA5}">
                      <a16:colId xmlns:a16="http://schemas.microsoft.com/office/drawing/2014/main" val="20000"/>
                    </a:ext>
                  </a:extLst>
                </a:gridCol>
                <a:gridCol w="477837">
                  <a:extLst>
                    <a:ext uri="{9D8B030D-6E8A-4147-A177-3AD203B41FA5}">
                      <a16:colId xmlns:a16="http://schemas.microsoft.com/office/drawing/2014/main" val="20001"/>
                    </a:ext>
                  </a:extLst>
                </a:gridCol>
                <a:gridCol w="479425">
                  <a:extLst>
                    <a:ext uri="{9D8B030D-6E8A-4147-A177-3AD203B41FA5}">
                      <a16:colId xmlns:a16="http://schemas.microsoft.com/office/drawing/2014/main" val="20002"/>
                    </a:ext>
                  </a:extLst>
                </a:gridCol>
                <a:gridCol w="479425">
                  <a:extLst>
                    <a:ext uri="{9D8B030D-6E8A-4147-A177-3AD203B41FA5}">
                      <a16:colId xmlns:a16="http://schemas.microsoft.com/office/drawing/2014/main" val="20003"/>
                    </a:ext>
                  </a:extLst>
                </a:gridCol>
                <a:gridCol w="477838">
                  <a:extLst>
                    <a:ext uri="{9D8B030D-6E8A-4147-A177-3AD203B41FA5}">
                      <a16:colId xmlns:a16="http://schemas.microsoft.com/office/drawing/2014/main" val="20004"/>
                    </a:ext>
                  </a:extLst>
                </a:gridCol>
                <a:gridCol w="479425">
                  <a:extLst>
                    <a:ext uri="{9D8B030D-6E8A-4147-A177-3AD203B41FA5}">
                      <a16:colId xmlns:a16="http://schemas.microsoft.com/office/drawing/2014/main" val="20005"/>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dirty="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dirty="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4" name="文字方塊 4"/>
          <p:cNvSpPr txBox="1">
            <a:spLocks noChangeArrowheads="1"/>
          </p:cNvSpPr>
          <p:nvPr/>
        </p:nvSpPr>
        <p:spPr bwMode="auto">
          <a:xfrm>
            <a:off x="1779588" y="5037138"/>
            <a:ext cx="2346325"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altLang="zh-TW" dirty="0"/>
              <a:t>Input</a:t>
            </a:r>
            <a:endParaRPr lang="zh-TW" altLang="en-US" dirty="0"/>
          </a:p>
        </p:txBody>
      </p:sp>
      <p:graphicFrame>
        <p:nvGraphicFramePr>
          <p:cNvPr id="35" name="表格 5"/>
          <p:cNvGraphicFramePr>
            <a:graphicFrameLocks noGrp="1"/>
          </p:cNvGraphicFramePr>
          <p:nvPr>
            <p:extLst>
              <p:ext uri="{D42A27DB-BD31-4B8C-83A1-F6EECF244321}">
                <p14:modId xmlns:p14="http://schemas.microsoft.com/office/powerpoint/2010/main" val="983850116"/>
              </p:ext>
            </p:extLst>
          </p:nvPr>
        </p:nvGraphicFramePr>
        <p:xfrm>
          <a:off x="5789613" y="1716088"/>
          <a:ext cx="1622425" cy="1371600"/>
        </p:xfrm>
        <a:graphic>
          <a:graphicData uri="http://schemas.openxmlformats.org/drawingml/2006/table">
            <a:tbl>
              <a:tblPr/>
              <a:tblGrid>
                <a:gridCol w="541337">
                  <a:extLst>
                    <a:ext uri="{9D8B030D-6E8A-4147-A177-3AD203B41FA5}">
                      <a16:colId xmlns:a16="http://schemas.microsoft.com/office/drawing/2014/main" val="20000"/>
                    </a:ext>
                  </a:extLst>
                </a:gridCol>
                <a:gridCol w="539750">
                  <a:extLst>
                    <a:ext uri="{9D8B030D-6E8A-4147-A177-3AD203B41FA5}">
                      <a16:colId xmlns:a16="http://schemas.microsoft.com/office/drawing/2014/main" val="20001"/>
                    </a:ext>
                  </a:extLst>
                </a:gridCol>
                <a:gridCol w="541338">
                  <a:extLst>
                    <a:ext uri="{9D8B030D-6E8A-4147-A177-3AD203B41FA5}">
                      <a16:colId xmlns:a16="http://schemas.microsoft.com/office/drawing/2014/main" val="20002"/>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extLst>
                  <a:ext uri="{0D108BD9-81ED-4DB2-BD59-A6C34878D82A}">
                    <a16:rowId xmlns:a16="http://schemas.microsoft.com/office/drawing/2014/main" val="10002"/>
                  </a:ext>
                </a:extLst>
              </a:tr>
            </a:tbl>
          </a:graphicData>
        </a:graphic>
      </p:graphicFrame>
      <p:sp>
        <p:nvSpPr>
          <p:cNvPr id="36" name="文字方塊 6"/>
          <p:cNvSpPr txBox="1">
            <a:spLocks noChangeArrowheads="1"/>
          </p:cNvSpPr>
          <p:nvPr/>
        </p:nvSpPr>
        <p:spPr bwMode="auto">
          <a:xfrm>
            <a:off x="7321550" y="2068513"/>
            <a:ext cx="1447800"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altLang="zh-TW"/>
              <a:t>Filter 1</a:t>
            </a:r>
            <a:endParaRPr lang="zh-TW" altLang="en-US"/>
          </a:p>
        </p:txBody>
      </p:sp>
      <p:graphicFrame>
        <p:nvGraphicFramePr>
          <p:cNvPr id="37" name="表格 7"/>
          <p:cNvGraphicFramePr>
            <a:graphicFrameLocks noGrp="1"/>
          </p:cNvGraphicFramePr>
          <p:nvPr>
            <p:extLst>
              <p:ext uri="{D42A27DB-BD31-4B8C-83A1-F6EECF244321}">
                <p14:modId xmlns:p14="http://schemas.microsoft.com/office/powerpoint/2010/main" val="120890021"/>
              </p:ext>
            </p:extLst>
          </p:nvPr>
        </p:nvGraphicFramePr>
        <p:xfrm>
          <a:off x="5789613" y="3341688"/>
          <a:ext cx="1622425" cy="1371600"/>
        </p:xfrm>
        <a:graphic>
          <a:graphicData uri="http://schemas.openxmlformats.org/drawingml/2006/table">
            <a:tbl>
              <a:tblPr/>
              <a:tblGrid>
                <a:gridCol w="541337">
                  <a:extLst>
                    <a:ext uri="{9D8B030D-6E8A-4147-A177-3AD203B41FA5}">
                      <a16:colId xmlns:a16="http://schemas.microsoft.com/office/drawing/2014/main" val="20000"/>
                    </a:ext>
                  </a:extLst>
                </a:gridCol>
                <a:gridCol w="539750">
                  <a:extLst>
                    <a:ext uri="{9D8B030D-6E8A-4147-A177-3AD203B41FA5}">
                      <a16:colId xmlns:a16="http://schemas.microsoft.com/office/drawing/2014/main" val="20001"/>
                    </a:ext>
                  </a:extLst>
                </a:gridCol>
                <a:gridCol w="541338">
                  <a:extLst>
                    <a:ext uri="{9D8B030D-6E8A-4147-A177-3AD203B41FA5}">
                      <a16:colId xmlns:a16="http://schemas.microsoft.com/office/drawing/2014/main" val="20002"/>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extLst>
                  <a:ext uri="{0D108BD9-81ED-4DB2-BD59-A6C34878D82A}">
                    <a16:rowId xmlns:a16="http://schemas.microsoft.com/office/drawing/2014/main" val="10002"/>
                  </a:ext>
                </a:extLst>
              </a:tr>
            </a:tbl>
          </a:graphicData>
        </a:graphic>
      </p:graphicFrame>
      <p:sp>
        <p:nvSpPr>
          <p:cNvPr id="38" name="文字方塊 8"/>
          <p:cNvSpPr txBox="1">
            <a:spLocks noChangeArrowheads="1"/>
          </p:cNvSpPr>
          <p:nvPr/>
        </p:nvSpPr>
        <p:spPr bwMode="auto">
          <a:xfrm>
            <a:off x="7321550" y="3679825"/>
            <a:ext cx="14478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altLang="zh-TW"/>
              <a:t>Filter 2</a:t>
            </a:r>
            <a:endParaRPr lang="zh-TW" altLang="en-US"/>
          </a:p>
        </p:txBody>
      </p:sp>
      <p:sp>
        <p:nvSpPr>
          <p:cNvPr id="39" name="文字方塊 9"/>
          <p:cNvSpPr txBox="1">
            <a:spLocks noChangeArrowheads="1"/>
          </p:cNvSpPr>
          <p:nvPr/>
        </p:nvSpPr>
        <p:spPr bwMode="auto">
          <a:xfrm rot="5400000">
            <a:off x="6360319" y="4882357"/>
            <a:ext cx="708025" cy="522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2800" b="1"/>
              <a:t>……</a:t>
            </a:r>
            <a:endParaRPr lang="zh-TW" altLang="en-US" sz="2800" b="1"/>
          </a:p>
        </p:txBody>
      </p:sp>
      <p:sp>
        <p:nvSpPr>
          <p:cNvPr id="40" name="文字方塊 12"/>
          <p:cNvSpPr txBox="1">
            <a:spLocks noChangeArrowheads="1"/>
          </p:cNvSpPr>
          <p:nvPr/>
        </p:nvSpPr>
        <p:spPr bwMode="auto">
          <a:xfrm>
            <a:off x="5743575" y="5497513"/>
            <a:ext cx="3556000" cy="831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a:t>Each filter detects a small pattern (3 x 3). </a:t>
            </a:r>
            <a:endParaRPr lang="zh-TW" altLang="en-US"/>
          </a:p>
        </p:txBody>
      </p:sp>
      <p:sp>
        <p:nvSpPr>
          <p:cNvPr id="41" name="文字方塊 10"/>
          <p:cNvSpPr txBox="1">
            <a:spLocks noChangeArrowheads="1"/>
          </p:cNvSpPr>
          <p:nvPr/>
        </p:nvSpPr>
        <p:spPr bwMode="auto">
          <a:xfrm>
            <a:off x="4806950" y="735470"/>
            <a:ext cx="3962400" cy="831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b="1" dirty="0">
                <a:solidFill>
                  <a:srgbClr val="FF0000"/>
                </a:solidFill>
              </a:rPr>
              <a:t>These are the network parameters to be learned.</a:t>
            </a:r>
            <a:endParaRPr lang="zh-TW" altLang="en-US" b="1" dirty="0">
              <a:solidFill>
                <a:srgbClr val="FF0000"/>
              </a:solidFill>
            </a:endParaRPr>
          </a:p>
        </p:txBody>
      </p:sp>
      <p:sp>
        <p:nvSpPr>
          <p:cNvPr id="2" name="TextBox 1"/>
          <p:cNvSpPr txBox="1"/>
          <p:nvPr/>
        </p:nvSpPr>
        <p:spPr>
          <a:xfrm>
            <a:off x="710996" y="1131312"/>
            <a:ext cx="3414917" cy="584776"/>
          </a:xfrm>
          <a:prstGeom prst="rect">
            <a:avLst/>
          </a:prstGeom>
          <a:noFill/>
        </p:spPr>
        <p:txBody>
          <a:bodyPr wrap="none" rtlCol="0">
            <a:spAutoFit/>
          </a:bodyPr>
          <a:lstStyle/>
          <a:p>
            <a:r>
              <a:rPr lang="en-US" sz="3200" dirty="0"/>
              <a:t>Convolutional layer</a:t>
            </a:r>
          </a:p>
        </p:txBody>
      </p:sp>
    </p:spTree>
    <p:extLst>
      <p:ext uri="{BB962C8B-B14F-4D97-AF65-F5344CB8AC3E}">
        <p14:creationId xmlns:p14="http://schemas.microsoft.com/office/powerpoint/2010/main" val="423284191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6" grpId="0"/>
      <p:bldP spid="38" grpId="0"/>
      <p:bldP spid="39" grpId="0"/>
      <p:bldP spid="40" grpId="0"/>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txBox="1">
            <a:spLocks/>
          </p:cNvSpPr>
          <p:nvPr/>
        </p:nvSpPr>
        <p:spPr>
          <a:xfrm>
            <a:off x="1853161" y="809500"/>
            <a:ext cx="333375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latin typeface="Arial" charset="0"/>
              </a:rPr>
              <a:t>Convolution</a:t>
            </a:r>
          </a:p>
          <a:p>
            <a:r>
              <a:rPr lang="en-US" altLang="zh-TW" dirty="0">
                <a:latin typeface="Arial" charset="0"/>
              </a:rPr>
              <a:t>Operation</a:t>
            </a:r>
            <a:endParaRPr lang="zh-TW" altLang="en-US" dirty="0">
              <a:latin typeface="Arial" charset="0"/>
            </a:endParaRPr>
          </a:p>
        </p:txBody>
      </p:sp>
      <p:graphicFrame>
        <p:nvGraphicFramePr>
          <p:cNvPr id="3" name="內容版面配置區 3"/>
          <p:cNvGraphicFramePr>
            <a:graphicFrameLocks/>
          </p:cNvGraphicFramePr>
          <p:nvPr>
            <p:extLst>
              <p:ext uri="{D42A27DB-BD31-4B8C-83A1-F6EECF244321}">
                <p14:modId xmlns:p14="http://schemas.microsoft.com/office/powerpoint/2010/main" val="2773495403"/>
              </p:ext>
            </p:extLst>
          </p:nvPr>
        </p:nvGraphicFramePr>
        <p:xfrm>
          <a:off x="2313536" y="2937545"/>
          <a:ext cx="2873375" cy="2743200"/>
        </p:xfrm>
        <a:graphic>
          <a:graphicData uri="http://schemas.openxmlformats.org/drawingml/2006/table">
            <a:tbl>
              <a:tblPr/>
              <a:tblGrid>
                <a:gridCol w="479425">
                  <a:extLst>
                    <a:ext uri="{9D8B030D-6E8A-4147-A177-3AD203B41FA5}">
                      <a16:colId xmlns:a16="http://schemas.microsoft.com/office/drawing/2014/main" val="20000"/>
                    </a:ext>
                  </a:extLst>
                </a:gridCol>
                <a:gridCol w="477837">
                  <a:extLst>
                    <a:ext uri="{9D8B030D-6E8A-4147-A177-3AD203B41FA5}">
                      <a16:colId xmlns:a16="http://schemas.microsoft.com/office/drawing/2014/main" val="20001"/>
                    </a:ext>
                  </a:extLst>
                </a:gridCol>
                <a:gridCol w="479425">
                  <a:extLst>
                    <a:ext uri="{9D8B030D-6E8A-4147-A177-3AD203B41FA5}">
                      <a16:colId xmlns:a16="http://schemas.microsoft.com/office/drawing/2014/main" val="20002"/>
                    </a:ext>
                  </a:extLst>
                </a:gridCol>
                <a:gridCol w="479425">
                  <a:extLst>
                    <a:ext uri="{9D8B030D-6E8A-4147-A177-3AD203B41FA5}">
                      <a16:colId xmlns:a16="http://schemas.microsoft.com/office/drawing/2014/main" val="20003"/>
                    </a:ext>
                  </a:extLst>
                </a:gridCol>
                <a:gridCol w="477838">
                  <a:extLst>
                    <a:ext uri="{9D8B030D-6E8A-4147-A177-3AD203B41FA5}">
                      <a16:colId xmlns:a16="http://schemas.microsoft.com/office/drawing/2014/main" val="20004"/>
                    </a:ext>
                  </a:extLst>
                </a:gridCol>
                <a:gridCol w="479425">
                  <a:extLst>
                    <a:ext uri="{9D8B030D-6E8A-4147-A177-3AD203B41FA5}">
                      <a16:colId xmlns:a16="http://schemas.microsoft.com/office/drawing/2014/main" val="20005"/>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 name="文字方塊 4"/>
          <p:cNvSpPr txBox="1">
            <a:spLocks noChangeArrowheads="1"/>
          </p:cNvSpPr>
          <p:nvPr/>
        </p:nvSpPr>
        <p:spPr bwMode="auto">
          <a:xfrm>
            <a:off x="2577061" y="5928395"/>
            <a:ext cx="2346325"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altLang="zh-TW" dirty="0"/>
              <a:t>Input</a:t>
            </a:r>
            <a:endParaRPr lang="zh-TW" altLang="en-US" dirty="0"/>
          </a:p>
        </p:txBody>
      </p:sp>
      <p:graphicFrame>
        <p:nvGraphicFramePr>
          <p:cNvPr id="5" name="表格 5"/>
          <p:cNvGraphicFramePr>
            <a:graphicFrameLocks noGrp="1"/>
          </p:cNvGraphicFramePr>
          <p:nvPr>
            <p:extLst>
              <p:ext uri="{D42A27DB-BD31-4B8C-83A1-F6EECF244321}">
                <p14:modId xmlns:p14="http://schemas.microsoft.com/office/powerpoint/2010/main" val="1456448943"/>
              </p:ext>
            </p:extLst>
          </p:nvPr>
        </p:nvGraphicFramePr>
        <p:xfrm>
          <a:off x="6891886" y="1016670"/>
          <a:ext cx="1622425" cy="1371600"/>
        </p:xfrm>
        <a:graphic>
          <a:graphicData uri="http://schemas.openxmlformats.org/drawingml/2006/table">
            <a:tbl>
              <a:tblPr/>
              <a:tblGrid>
                <a:gridCol w="541337">
                  <a:extLst>
                    <a:ext uri="{9D8B030D-6E8A-4147-A177-3AD203B41FA5}">
                      <a16:colId xmlns:a16="http://schemas.microsoft.com/office/drawing/2014/main" val="20000"/>
                    </a:ext>
                  </a:extLst>
                </a:gridCol>
                <a:gridCol w="539750">
                  <a:extLst>
                    <a:ext uri="{9D8B030D-6E8A-4147-A177-3AD203B41FA5}">
                      <a16:colId xmlns:a16="http://schemas.microsoft.com/office/drawing/2014/main" val="20001"/>
                    </a:ext>
                  </a:extLst>
                </a:gridCol>
                <a:gridCol w="541338">
                  <a:extLst>
                    <a:ext uri="{9D8B030D-6E8A-4147-A177-3AD203B41FA5}">
                      <a16:colId xmlns:a16="http://schemas.microsoft.com/office/drawing/2014/main" val="20002"/>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extLst>
                  <a:ext uri="{0D108BD9-81ED-4DB2-BD59-A6C34878D82A}">
                    <a16:rowId xmlns:a16="http://schemas.microsoft.com/office/drawing/2014/main" val="10002"/>
                  </a:ext>
                </a:extLst>
              </a:tr>
            </a:tbl>
          </a:graphicData>
        </a:graphic>
      </p:graphicFrame>
      <p:sp>
        <p:nvSpPr>
          <p:cNvPr id="6" name="文字方塊 6"/>
          <p:cNvSpPr txBox="1">
            <a:spLocks noChangeArrowheads="1"/>
          </p:cNvSpPr>
          <p:nvPr/>
        </p:nvSpPr>
        <p:spPr bwMode="auto">
          <a:xfrm>
            <a:off x="8514311" y="1472282"/>
            <a:ext cx="14478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altLang="zh-TW"/>
              <a:t>Filter 1</a:t>
            </a:r>
            <a:endParaRPr lang="zh-TW" altLang="en-US"/>
          </a:p>
        </p:txBody>
      </p:sp>
      <p:sp>
        <p:nvSpPr>
          <p:cNvPr id="7" name="矩形 2"/>
          <p:cNvSpPr/>
          <p:nvPr/>
        </p:nvSpPr>
        <p:spPr>
          <a:xfrm>
            <a:off x="2313536" y="2937545"/>
            <a:ext cx="1416050" cy="13827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TW" altLang="en-US">
              <a:solidFill>
                <a:srgbClr val="FFFFFF"/>
              </a:solidFill>
              <a:latin typeface="Arial" charset="0"/>
              <a:ea typeface="ＭＳ Ｐゴシック" charset="0"/>
              <a:cs typeface="Arial" charset="0"/>
            </a:endParaRPr>
          </a:p>
        </p:txBody>
      </p:sp>
      <p:sp>
        <p:nvSpPr>
          <p:cNvPr id="8" name="橢圓 11"/>
          <p:cNvSpPr/>
          <p:nvPr/>
        </p:nvSpPr>
        <p:spPr>
          <a:xfrm>
            <a:off x="6050511" y="3326482"/>
            <a:ext cx="719137" cy="720725"/>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r>
              <a:rPr lang="en-US" altLang="zh-TW" sz="2400">
                <a:solidFill>
                  <a:srgbClr val="000000"/>
                </a:solidFill>
                <a:latin typeface="Arial" charset="0"/>
                <a:ea typeface="ＭＳ Ｐゴシック" charset="0"/>
                <a:cs typeface="Arial" charset="0"/>
              </a:rPr>
              <a:t>3</a:t>
            </a:r>
            <a:endParaRPr lang="zh-TW" altLang="en-US" sz="2400">
              <a:solidFill>
                <a:srgbClr val="000000"/>
              </a:solidFill>
              <a:latin typeface="Arial" charset="0"/>
              <a:ea typeface="ＭＳ Ｐゴシック" charset="0"/>
              <a:cs typeface="Arial" charset="0"/>
            </a:endParaRPr>
          </a:p>
        </p:txBody>
      </p:sp>
      <p:sp>
        <p:nvSpPr>
          <p:cNvPr id="9" name="橢圓 12"/>
          <p:cNvSpPr/>
          <p:nvPr/>
        </p:nvSpPr>
        <p:spPr>
          <a:xfrm>
            <a:off x="6891886" y="3326482"/>
            <a:ext cx="719137" cy="720725"/>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r>
              <a:rPr lang="en-US" altLang="zh-TW" sz="2400">
                <a:solidFill>
                  <a:srgbClr val="000000"/>
                </a:solidFill>
                <a:latin typeface="Arial" charset="0"/>
                <a:ea typeface="ＭＳ Ｐゴシック" charset="0"/>
                <a:cs typeface="Arial" charset="0"/>
              </a:rPr>
              <a:t>-1</a:t>
            </a:r>
            <a:endParaRPr lang="zh-TW" altLang="en-US" sz="2400">
              <a:solidFill>
                <a:srgbClr val="000000"/>
              </a:solidFill>
              <a:latin typeface="Arial" charset="0"/>
              <a:ea typeface="ＭＳ Ｐゴシック" charset="0"/>
              <a:cs typeface="Arial" charset="0"/>
            </a:endParaRPr>
          </a:p>
        </p:txBody>
      </p:sp>
      <p:sp>
        <p:nvSpPr>
          <p:cNvPr id="10" name="矩形 27"/>
          <p:cNvSpPr/>
          <p:nvPr/>
        </p:nvSpPr>
        <p:spPr>
          <a:xfrm>
            <a:off x="2812011" y="2937545"/>
            <a:ext cx="1417637" cy="13827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TW" altLang="en-US">
              <a:solidFill>
                <a:srgbClr val="FFFFFF"/>
              </a:solidFill>
              <a:latin typeface="Arial" charset="0"/>
              <a:ea typeface="ＭＳ Ｐゴシック" charset="0"/>
              <a:cs typeface="Arial" charset="0"/>
            </a:endParaRPr>
          </a:p>
        </p:txBody>
      </p:sp>
      <p:sp>
        <p:nvSpPr>
          <p:cNvPr id="11" name="矩形 33"/>
          <p:cNvSpPr>
            <a:spLocks noChangeArrowheads="1"/>
          </p:cNvSpPr>
          <p:nvPr/>
        </p:nvSpPr>
        <p:spPr bwMode="auto">
          <a:xfrm>
            <a:off x="2494511" y="2270795"/>
            <a:ext cx="1208087"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altLang="zh-TW" sz="2400"/>
              <a:t>s</a:t>
            </a:r>
            <a:r>
              <a:rPr lang="zh-TW" altLang="en-US" sz="2400"/>
              <a:t>tride</a:t>
            </a:r>
            <a:r>
              <a:rPr lang="en-US" altLang="zh-TW" sz="2400"/>
              <a:t>=1</a:t>
            </a:r>
            <a:endParaRPr lang="zh-TW" altLang="en-US" sz="2400"/>
          </a:p>
        </p:txBody>
      </p:sp>
      <p:cxnSp>
        <p:nvCxnSpPr>
          <p:cNvPr id="12" name="Straight Arrow Connector 11"/>
          <p:cNvCxnSpPr/>
          <p:nvPr/>
        </p:nvCxnSpPr>
        <p:spPr>
          <a:xfrm>
            <a:off x="5290098" y="3663032"/>
            <a:ext cx="6858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a:spLocks noChangeArrowheads="1"/>
          </p:cNvSpPr>
          <p:nvPr/>
        </p:nvSpPr>
        <p:spPr bwMode="auto">
          <a:xfrm>
            <a:off x="5213898" y="2977232"/>
            <a:ext cx="954088"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Dot </a:t>
            </a:r>
          </a:p>
          <a:p>
            <a:pPr eaLnBrk="1" hangingPunct="1"/>
            <a:r>
              <a:rPr lang="en-US" sz="1800"/>
              <a:t>product</a:t>
            </a:r>
          </a:p>
        </p:txBody>
      </p:sp>
    </p:spTree>
    <p:extLst>
      <p:ext uri="{BB962C8B-B14F-4D97-AF65-F5344CB8AC3E}">
        <p14:creationId xmlns:p14="http://schemas.microsoft.com/office/powerpoint/2010/main" val="253215859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9" grpId="0" animBg="1"/>
      <p:bldP spid="10" grpId="0" animBg="1"/>
      <p:bldP spid="11"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a:off x="2604537"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1772278" y="371223"/>
            <a:ext cx="41289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sp>
        <p:nvSpPr>
          <p:cNvPr id="22" name="標題 1"/>
          <p:cNvSpPr txBox="1">
            <a:spLocks/>
          </p:cNvSpPr>
          <p:nvPr/>
        </p:nvSpPr>
        <p:spPr>
          <a:xfrm>
            <a:off x="1731312" y="820098"/>
            <a:ext cx="3598629" cy="7771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latin typeface="Arial" charset="0"/>
              </a:rPr>
              <a:t>Convolution</a:t>
            </a:r>
            <a:endParaRPr lang="zh-TW" altLang="en-US" dirty="0">
              <a:latin typeface="Arial" charset="0"/>
            </a:endParaRPr>
          </a:p>
        </p:txBody>
      </p:sp>
      <p:graphicFrame>
        <p:nvGraphicFramePr>
          <p:cNvPr id="23" name="內容版面配置區 3"/>
          <p:cNvGraphicFramePr>
            <a:graphicFrameLocks/>
          </p:cNvGraphicFramePr>
          <p:nvPr>
            <p:extLst>
              <p:ext uri="{D42A27DB-BD31-4B8C-83A1-F6EECF244321}">
                <p14:modId xmlns:p14="http://schemas.microsoft.com/office/powerpoint/2010/main" val="2118415609"/>
              </p:ext>
            </p:extLst>
          </p:nvPr>
        </p:nvGraphicFramePr>
        <p:xfrm>
          <a:off x="2198084" y="2398713"/>
          <a:ext cx="2873375" cy="2743200"/>
        </p:xfrm>
        <a:graphic>
          <a:graphicData uri="http://schemas.openxmlformats.org/drawingml/2006/table">
            <a:tbl>
              <a:tblPr/>
              <a:tblGrid>
                <a:gridCol w="479425">
                  <a:extLst>
                    <a:ext uri="{9D8B030D-6E8A-4147-A177-3AD203B41FA5}">
                      <a16:colId xmlns:a16="http://schemas.microsoft.com/office/drawing/2014/main" val="20000"/>
                    </a:ext>
                  </a:extLst>
                </a:gridCol>
                <a:gridCol w="477837">
                  <a:extLst>
                    <a:ext uri="{9D8B030D-6E8A-4147-A177-3AD203B41FA5}">
                      <a16:colId xmlns:a16="http://schemas.microsoft.com/office/drawing/2014/main" val="20001"/>
                    </a:ext>
                  </a:extLst>
                </a:gridCol>
                <a:gridCol w="479425">
                  <a:extLst>
                    <a:ext uri="{9D8B030D-6E8A-4147-A177-3AD203B41FA5}">
                      <a16:colId xmlns:a16="http://schemas.microsoft.com/office/drawing/2014/main" val="20002"/>
                    </a:ext>
                  </a:extLst>
                </a:gridCol>
                <a:gridCol w="479425">
                  <a:extLst>
                    <a:ext uri="{9D8B030D-6E8A-4147-A177-3AD203B41FA5}">
                      <a16:colId xmlns:a16="http://schemas.microsoft.com/office/drawing/2014/main" val="20003"/>
                    </a:ext>
                  </a:extLst>
                </a:gridCol>
                <a:gridCol w="477838">
                  <a:extLst>
                    <a:ext uri="{9D8B030D-6E8A-4147-A177-3AD203B41FA5}">
                      <a16:colId xmlns:a16="http://schemas.microsoft.com/office/drawing/2014/main" val="20004"/>
                    </a:ext>
                  </a:extLst>
                </a:gridCol>
                <a:gridCol w="479425">
                  <a:extLst>
                    <a:ext uri="{9D8B030D-6E8A-4147-A177-3AD203B41FA5}">
                      <a16:colId xmlns:a16="http://schemas.microsoft.com/office/drawing/2014/main" val="20005"/>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5" name="文字方塊 4"/>
          <p:cNvSpPr txBox="1">
            <a:spLocks noChangeArrowheads="1"/>
          </p:cNvSpPr>
          <p:nvPr/>
        </p:nvSpPr>
        <p:spPr bwMode="auto">
          <a:xfrm>
            <a:off x="2461609" y="5389563"/>
            <a:ext cx="2346325"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altLang="zh-TW" dirty="0"/>
              <a:t>Input</a:t>
            </a:r>
            <a:endParaRPr lang="zh-TW" altLang="en-US" dirty="0"/>
          </a:p>
        </p:txBody>
      </p:sp>
      <p:graphicFrame>
        <p:nvGraphicFramePr>
          <p:cNvPr id="26" name="表格 5"/>
          <p:cNvGraphicFramePr>
            <a:graphicFrameLocks noGrp="1"/>
          </p:cNvGraphicFramePr>
          <p:nvPr>
            <p:extLst>
              <p:ext uri="{D42A27DB-BD31-4B8C-83A1-F6EECF244321}">
                <p14:modId xmlns:p14="http://schemas.microsoft.com/office/powerpoint/2010/main" val="2370328152"/>
              </p:ext>
            </p:extLst>
          </p:nvPr>
        </p:nvGraphicFramePr>
        <p:xfrm>
          <a:off x="6776434" y="477838"/>
          <a:ext cx="1622425" cy="1371600"/>
        </p:xfrm>
        <a:graphic>
          <a:graphicData uri="http://schemas.openxmlformats.org/drawingml/2006/table">
            <a:tbl>
              <a:tblPr/>
              <a:tblGrid>
                <a:gridCol w="541337">
                  <a:extLst>
                    <a:ext uri="{9D8B030D-6E8A-4147-A177-3AD203B41FA5}">
                      <a16:colId xmlns:a16="http://schemas.microsoft.com/office/drawing/2014/main" val="20000"/>
                    </a:ext>
                  </a:extLst>
                </a:gridCol>
                <a:gridCol w="539750">
                  <a:extLst>
                    <a:ext uri="{9D8B030D-6E8A-4147-A177-3AD203B41FA5}">
                      <a16:colId xmlns:a16="http://schemas.microsoft.com/office/drawing/2014/main" val="20001"/>
                    </a:ext>
                  </a:extLst>
                </a:gridCol>
                <a:gridCol w="541338">
                  <a:extLst>
                    <a:ext uri="{9D8B030D-6E8A-4147-A177-3AD203B41FA5}">
                      <a16:colId xmlns:a16="http://schemas.microsoft.com/office/drawing/2014/main" val="20002"/>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extLst>
                  <a:ext uri="{0D108BD9-81ED-4DB2-BD59-A6C34878D82A}">
                    <a16:rowId xmlns:a16="http://schemas.microsoft.com/office/drawing/2014/main" val="10002"/>
                  </a:ext>
                </a:extLst>
              </a:tr>
            </a:tbl>
          </a:graphicData>
        </a:graphic>
      </p:graphicFrame>
      <p:sp>
        <p:nvSpPr>
          <p:cNvPr id="27" name="文字方塊 6"/>
          <p:cNvSpPr txBox="1">
            <a:spLocks noChangeArrowheads="1"/>
          </p:cNvSpPr>
          <p:nvPr/>
        </p:nvSpPr>
        <p:spPr bwMode="auto">
          <a:xfrm>
            <a:off x="8398859" y="933450"/>
            <a:ext cx="14478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altLang="zh-TW"/>
              <a:t>Filter 1</a:t>
            </a:r>
            <a:endParaRPr lang="zh-TW" altLang="en-US"/>
          </a:p>
        </p:txBody>
      </p:sp>
      <p:sp>
        <p:nvSpPr>
          <p:cNvPr id="28" name="矩形 2"/>
          <p:cNvSpPr/>
          <p:nvPr/>
        </p:nvSpPr>
        <p:spPr>
          <a:xfrm>
            <a:off x="2198084" y="2398713"/>
            <a:ext cx="1416050" cy="13827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TW" altLang="en-US">
              <a:solidFill>
                <a:srgbClr val="FFFFFF"/>
              </a:solidFill>
              <a:latin typeface="Arial" charset="0"/>
              <a:ea typeface="ＭＳ Ｐゴシック" charset="0"/>
              <a:cs typeface="Arial" charset="0"/>
            </a:endParaRPr>
          </a:p>
        </p:txBody>
      </p:sp>
      <p:sp>
        <p:nvSpPr>
          <p:cNvPr id="29" name="橢圓 11"/>
          <p:cNvSpPr/>
          <p:nvPr/>
        </p:nvSpPr>
        <p:spPr>
          <a:xfrm>
            <a:off x="5935059" y="2787650"/>
            <a:ext cx="719137" cy="720725"/>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r>
              <a:rPr lang="en-US" altLang="zh-TW" sz="2400">
                <a:solidFill>
                  <a:srgbClr val="000000"/>
                </a:solidFill>
                <a:latin typeface="Arial" charset="0"/>
                <a:ea typeface="ＭＳ Ｐゴシック" charset="0"/>
                <a:cs typeface="Arial" charset="0"/>
              </a:rPr>
              <a:t>3</a:t>
            </a:r>
            <a:endParaRPr lang="zh-TW" altLang="en-US" sz="2400">
              <a:solidFill>
                <a:srgbClr val="000000"/>
              </a:solidFill>
              <a:latin typeface="Arial" charset="0"/>
              <a:ea typeface="ＭＳ Ｐゴシック" charset="0"/>
              <a:cs typeface="Arial" charset="0"/>
            </a:endParaRPr>
          </a:p>
        </p:txBody>
      </p:sp>
      <p:sp>
        <p:nvSpPr>
          <p:cNvPr id="30" name="橢圓 12"/>
          <p:cNvSpPr/>
          <p:nvPr/>
        </p:nvSpPr>
        <p:spPr>
          <a:xfrm>
            <a:off x="6776434" y="2787650"/>
            <a:ext cx="719137" cy="720725"/>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r>
              <a:rPr lang="en-US" altLang="zh-TW" sz="2400">
                <a:solidFill>
                  <a:srgbClr val="000000"/>
                </a:solidFill>
                <a:latin typeface="Arial" charset="0"/>
                <a:ea typeface="ＭＳ Ｐゴシック" charset="0"/>
                <a:cs typeface="Arial" charset="0"/>
              </a:rPr>
              <a:t>-1</a:t>
            </a:r>
            <a:endParaRPr lang="zh-TW" altLang="en-US" sz="2400">
              <a:solidFill>
                <a:srgbClr val="000000"/>
              </a:solidFill>
              <a:latin typeface="Arial" charset="0"/>
              <a:ea typeface="ＭＳ Ｐゴシック" charset="0"/>
              <a:cs typeface="Arial" charset="0"/>
            </a:endParaRPr>
          </a:p>
        </p:txBody>
      </p:sp>
      <p:sp>
        <p:nvSpPr>
          <p:cNvPr id="31" name="橢圓 13"/>
          <p:cNvSpPr/>
          <p:nvPr/>
        </p:nvSpPr>
        <p:spPr>
          <a:xfrm>
            <a:off x="7617809" y="2787650"/>
            <a:ext cx="720725" cy="720725"/>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r>
              <a:rPr lang="en-US" altLang="zh-TW" sz="2400">
                <a:solidFill>
                  <a:srgbClr val="000000"/>
                </a:solidFill>
                <a:latin typeface="Arial" charset="0"/>
                <a:ea typeface="ＭＳ Ｐゴシック" charset="0"/>
                <a:cs typeface="Arial" charset="0"/>
              </a:rPr>
              <a:t>-3</a:t>
            </a:r>
            <a:endParaRPr lang="zh-TW" altLang="en-US" sz="2400">
              <a:solidFill>
                <a:srgbClr val="000000"/>
              </a:solidFill>
              <a:latin typeface="Arial" charset="0"/>
              <a:ea typeface="ＭＳ Ｐゴシック" charset="0"/>
              <a:cs typeface="Arial" charset="0"/>
            </a:endParaRPr>
          </a:p>
        </p:txBody>
      </p:sp>
      <p:sp>
        <p:nvSpPr>
          <p:cNvPr id="32" name="橢圓 14"/>
          <p:cNvSpPr/>
          <p:nvPr/>
        </p:nvSpPr>
        <p:spPr>
          <a:xfrm>
            <a:off x="8459184" y="2787650"/>
            <a:ext cx="720725" cy="720725"/>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r>
              <a:rPr lang="en-US" altLang="zh-TW" sz="2400">
                <a:solidFill>
                  <a:srgbClr val="000000"/>
                </a:solidFill>
                <a:latin typeface="Arial" charset="0"/>
                <a:ea typeface="ＭＳ Ｐゴシック" charset="0"/>
                <a:cs typeface="Arial" charset="0"/>
              </a:rPr>
              <a:t>-1</a:t>
            </a:r>
            <a:endParaRPr lang="zh-TW" altLang="en-US" sz="2400">
              <a:solidFill>
                <a:srgbClr val="000000"/>
              </a:solidFill>
              <a:latin typeface="Arial" charset="0"/>
              <a:ea typeface="ＭＳ Ｐゴシック" charset="0"/>
              <a:cs typeface="Arial" charset="0"/>
            </a:endParaRPr>
          </a:p>
        </p:txBody>
      </p:sp>
      <p:sp>
        <p:nvSpPr>
          <p:cNvPr id="33" name="橢圓 15"/>
          <p:cNvSpPr/>
          <p:nvPr/>
        </p:nvSpPr>
        <p:spPr>
          <a:xfrm>
            <a:off x="5935059" y="3587750"/>
            <a:ext cx="719137" cy="720725"/>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r>
              <a:rPr lang="en-US" altLang="zh-TW" sz="2400">
                <a:solidFill>
                  <a:srgbClr val="000000"/>
                </a:solidFill>
                <a:latin typeface="Arial" charset="0"/>
                <a:ea typeface="ＭＳ Ｐゴシック" charset="0"/>
                <a:cs typeface="Arial" charset="0"/>
              </a:rPr>
              <a:t>-3</a:t>
            </a:r>
            <a:endParaRPr lang="zh-TW" altLang="en-US" sz="2400">
              <a:solidFill>
                <a:srgbClr val="000000"/>
              </a:solidFill>
              <a:latin typeface="Arial" charset="0"/>
              <a:ea typeface="ＭＳ Ｐゴシック" charset="0"/>
              <a:cs typeface="Arial" charset="0"/>
            </a:endParaRPr>
          </a:p>
        </p:txBody>
      </p:sp>
      <p:sp>
        <p:nvSpPr>
          <p:cNvPr id="34" name="橢圓 16"/>
          <p:cNvSpPr/>
          <p:nvPr/>
        </p:nvSpPr>
        <p:spPr>
          <a:xfrm>
            <a:off x="6776434" y="3587750"/>
            <a:ext cx="719137" cy="720725"/>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r>
              <a:rPr lang="en-US" altLang="zh-TW" sz="2400">
                <a:solidFill>
                  <a:srgbClr val="000000"/>
                </a:solidFill>
                <a:latin typeface="Arial" charset="0"/>
                <a:ea typeface="ＭＳ Ｐゴシック" charset="0"/>
                <a:cs typeface="Arial" charset="0"/>
              </a:rPr>
              <a:t>1</a:t>
            </a:r>
            <a:endParaRPr lang="zh-TW" altLang="en-US" sz="2400">
              <a:solidFill>
                <a:srgbClr val="000000"/>
              </a:solidFill>
              <a:latin typeface="Arial" charset="0"/>
              <a:ea typeface="ＭＳ Ｐゴシック" charset="0"/>
              <a:cs typeface="Arial" charset="0"/>
            </a:endParaRPr>
          </a:p>
        </p:txBody>
      </p:sp>
      <p:sp>
        <p:nvSpPr>
          <p:cNvPr id="35" name="橢圓 17"/>
          <p:cNvSpPr/>
          <p:nvPr/>
        </p:nvSpPr>
        <p:spPr>
          <a:xfrm>
            <a:off x="7617809" y="3587750"/>
            <a:ext cx="720725" cy="720725"/>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r>
              <a:rPr lang="en-US" altLang="zh-TW" sz="2400">
                <a:solidFill>
                  <a:srgbClr val="000000"/>
                </a:solidFill>
                <a:latin typeface="Arial" charset="0"/>
                <a:ea typeface="ＭＳ Ｐゴシック" charset="0"/>
                <a:cs typeface="Arial" charset="0"/>
              </a:rPr>
              <a:t>0</a:t>
            </a:r>
            <a:endParaRPr lang="zh-TW" altLang="en-US" sz="2400">
              <a:solidFill>
                <a:srgbClr val="000000"/>
              </a:solidFill>
              <a:latin typeface="Arial" charset="0"/>
              <a:ea typeface="ＭＳ Ｐゴシック" charset="0"/>
              <a:cs typeface="Arial" charset="0"/>
            </a:endParaRPr>
          </a:p>
        </p:txBody>
      </p:sp>
      <p:sp>
        <p:nvSpPr>
          <p:cNvPr id="36" name="橢圓 18"/>
          <p:cNvSpPr/>
          <p:nvPr/>
        </p:nvSpPr>
        <p:spPr>
          <a:xfrm>
            <a:off x="8459184" y="3587750"/>
            <a:ext cx="720725" cy="720725"/>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r>
              <a:rPr lang="en-US" altLang="zh-TW" sz="2400">
                <a:solidFill>
                  <a:srgbClr val="000000"/>
                </a:solidFill>
                <a:latin typeface="Arial" charset="0"/>
                <a:ea typeface="ＭＳ Ｐゴシック" charset="0"/>
                <a:cs typeface="Arial" charset="0"/>
              </a:rPr>
              <a:t>-3</a:t>
            </a:r>
            <a:endParaRPr lang="zh-TW" altLang="en-US" sz="2400">
              <a:solidFill>
                <a:srgbClr val="000000"/>
              </a:solidFill>
              <a:latin typeface="Arial" charset="0"/>
              <a:ea typeface="ＭＳ Ｐゴシック" charset="0"/>
              <a:cs typeface="Arial" charset="0"/>
            </a:endParaRPr>
          </a:p>
        </p:txBody>
      </p:sp>
      <p:sp>
        <p:nvSpPr>
          <p:cNvPr id="37" name="橢圓 19"/>
          <p:cNvSpPr/>
          <p:nvPr/>
        </p:nvSpPr>
        <p:spPr>
          <a:xfrm>
            <a:off x="5935059" y="4446588"/>
            <a:ext cx="719137" cy="719137"/>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r>
              <a:rPr lang="en-US" altLang="zh-TW" sz="2400">
                <a:solidFill>
                  <a:srgbClr val="000000"/>
                </a:solidFill>
                <a:latin typeface="Arial" charset="0"/>
                <a:ea typeface="ＭＳ Ｐゴシック" charset="0"/>
                <a:cs typeface="Arial" charset="0"/>
              </a:rPr>
              <a:t>-3</a:t>
            </a:r>
            <a:endParaRPr lang="zh-TW" altLang="en-US" sz="2400">
              <a:solidFill>
                <a:srgbClr val="000000"/>
              </a:solidFill>
              <a:latin typeface="Arial" charset="0"/>
              <a:ea typeface="ＭＳ Ｐゴシック" charset="0"/>
              <a:cs typeface="Arial" charset="0"/>
            </a:endParaRPr>
          </a:p>
        </p:txBody>
      </p:sp>
      <p:sp>
        <p:nvSpPr>
          <p:cNvPr id="38" name="橢圓 20"/>
          <p:cNvSpPr/>
          <p:nvPr/>
        </p:nvSpPr>
        <p:spPr>
          <a:xfrm>
            <a:off x="6776434" y="4446588"/>
            <a:ext cx="719137" cy="719137"/>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r>
              <a:rPr lang="en-US" altLang="zh-TW" sz="2400">
                <a:solidFill>
                  <a:srgbClr val="000000"/>
                </a:solidFill>
                <a:latin typeface="Arial" charset="0"/>
                <a:ea typeface="ＭＳ Ｐゴシック" charset="0"/>
                <a:cs typeface="Arial" charset="0"/>
              </a:rPr>
              <a:t>-3</a:t>
            </a:r>
            <a:endParaRPr lang="zh-TW" altLang="en-US" sz="2400">
              <a:solidFill>
                <a:srgbClr val="000000"/>
              </a:solidFill>
              <a:latin typeface="Arial" charset="0"/>
              <a:ea typeface="ＭＳ Ｐゴシック" charset="0"/>
              <a:cs typeface="Arial" charset="0"/>
            </a:endParaRPr>
          </a:p>
        </p:txBody>
      </p:sp>
      <p:sp>
        <p:nvSpPr>
          <p:cNvPr id="39" name="橢圓 21"/>
          <p:cNvSpPr/>
          <p:nvPr/>
        </p:nvSpPr>
        <p:spPr>
          <a:xfrm>
            <a:off x="7617809" y="4446588"/>
            <a:ext cx="720725" cy="719137"/>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r>
              <a:rPr lang="en-US" altLang="zh-TW" sz="2400">
                <a:solidFill>
                  <a:srgbClr val="000000"/>
                </a:solidFill>
                <a:latin typeface="Arial" charset="0"/>
                <a:ea typeface="ＭＳ Ｐゴシック" charset="0"/>
                <a:cs typeface="Arial" charset="0"/>
              </a:rPr>
              <a:t>0</a:t>
            </a:r>
            <a:endParaRPr lang="zh-TW" altLang="en-US" sz="2400">
              <a:solidFill>
                <a:srgbClr val="000000"/>
              </a:solidFill>
              <a:latin typeface="Arial" charset="0"/>
              <a:ea typeface="ＭＳ Ｐゴシック" charset="0"/>
              <a:cs typeface="Arial" charset="0"/>
            </a:endParaRPr>
          </a:p>
        </p:txBody>
      </p:sp>
      <p:sp>
        <p:nvSpPr>
          <p:cNvPr id="40" name="橢圓 22"/>
          <p:cNvSpPr/>
          <p:nvPr/>
        </p:nvSpPr>
        <p:spPr>
          <a:xfrm>
            <a:off x="8459184" y="4446588"/>
            <a:ext cx="720725" cy="719137"/>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r>
              <a:rPr lang="en-US" altLang="zh-TW" sz="2400">
                <a:solidFill>
                  <a:srgbClr val="000000"/>
                </a:solidFill>
                <a:latin typeface="Arial" charset="0"/>
                <a:ea typeface="ＭＳ Ｐゴシック" charset="0"/>
                <a:cs typeface="Arial" charset="0"/>
              </a:rPr>
              <a:t>1</a:t>
            </a:r>
            <a:endParaRPr lang="zh-TW" altLang="en-US" sz="2400">
              <a:solidFill>
                <a:srgbClr val="000000"/>
              </a:solidFill>
              <a:latin typeface="Arial" charset="0"/>
              <a:ea typeface="ＭＳ Ｐゴシック" charset="0"/>
              <a:cs typeface="Arial" charset="0"/>
            </a:endParaRPr>
          </a:p>
        </p:txBody>
      </p:sp>
      <p:sp>
        <p:nvSpPr>
          <p:cNvPr id="41" name="橢圓 23"/>
          <p:cNvSpPr/>
          <p:nvPr/>
        </p:nvSpPr>
        <p:spPr>
          <a:xfrm>
            <a:off x="5944584" y="5259388"/>
            <a:ext cx="719137" cy="720725"/>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r>
              <a:rPr lang="en-US" altLang="zh-TW" sz="2400">
                <a:solidFill>
                  <a:srgbClr val="000000"/>
                </a:solidFill>
                <a:latin typeface="Arial" charset="0"/>
                <a:ea typeface="ＭＳ Ｐゴシック" charset="0"/>
                <a:cs typeface="Arial" charset="0"/>
              </a:rPr>
              <a:t>3</a:t>
            </a:r>
            <a:endParaRPr lang="zh-TW" altLang="en-US" sz="2400">
              <a:solidFill>
                <a:srgbClr val="000000"/>
              </a:solidFill>
              <a:latin typeface="Arial" charset="0"/>
              <a:ea typeface="ＭＳ Ｐゴシック" charset="0"/>
              <a:cs typeface="Arial" charset="0"/>
            </a:endParaRPr>
          </a:p>
        </p:txBody>
      </p:sp>
      <p:sp>
        <p:nvSpPr>
          <p:cNvPr id="42" name="橢圓 24"/>
          <p:cNvSpPr/>
          <p:nvPr/>
        </p:nvSpPr>
        <p:spPr>
          <a:xfrm>
            <a:off x="6776434" y="5246688"/>
            <a:ext cx="719137" cy="719137"/>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r>
              <a:rPr lang="en-US" altLang="zh-TW" sz="2400">
                <a:solidFill>
                  <a:srgbClr val="000000"/>
                </a:solidFill>
                <a:latin typeface="Arial" charset="0"/>
                <a:ea typeface="ＭＳ Ｐゴシック" charset="0"/>
                <a:cs typeface="Arial" charset="0"/>
              </a:rPr>
              <a:t>-2</a:t>
            </a:r>
            <a:endParaRPr lang="zh-TW" altLang="en-US" sz="2400">
              <a:solidFill>
                <a:srgbClr val="000000"/>
              </a:solidFill>
              <a:latin typeface="Arial" charset="0"/>
              <a:ea typeface="ＭＳ Ｐゴシック" charset="0"/>
              <a:cs typeface="Arial" charset="0"/>
            </a:endParaRPr>
          </a:p>
        </p:txBody>
      </p:sp>
      <p:sp>
        <p:nvSpPr>
          <p:cNvPr id="43" name="橢圓 25"/>
          <p:cNvSpPr/>
          <p:nvPr/>
        </p:nvSpPr>
        <p:spPr>
          <a:xfrm>
            <a:off x="7617809" y="5246688"/>
            <a:ext cx="720725" cy="719137"/>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r>
              <a:rPr lang="en-US" altLang="zh-TW" sz="2400">
                <a:solidFill>
                  <a:srgbClr val="000000"/>
                </a:solidFill>
                <a:latin typeface="Arial" charset="0"/>
                <a:ea typeface="ＭＳ Ｐゴシック" charset="0"/>
                <a:cs typeface="Arial" charset="0"/>
              </a:rPr>
              <a:t>-2</a:t>
            </a:r>
            <a:endParaRPr lang="zh-TW" altLang="en-US" sz="2400">
              <a:solidFill>
                <a:srgbClr val="000000"/>
              </a:solidFill>
              <a:latin typeface="Arial" charset="0"/>
              <a:ea typeface="ＭＳ Ｐゴシック" charset="0"/>
              <a:cs typeface="Arial" charset="0"/>
            </a:endParaRPr>
          </a:p>
        </p:txBody>
      </p:sp>
      <p:sp>
        <p:nvSpPr>
          <p:cNvPr id="44" name="橢圓 26"/>
          <p:cNvSpPr/>
          <p:nvPr/>
        </p:nvSpPr>
        <p:spPr>
          <a:xfrm>
            <a:off x="8459184" y="5246688"/>
            <a:ext cx="720725" cy="719137"/>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r>
              <a:rPr lang="en-US" altLang="zh-TW" sz="2400">
                <a:solidFill>
                  <a:srgbClr val="000000"/>
                </a:solidFill>
                <a:latin typeface="Arial" charset="0"/>
                <a:ea typeface="ＭＳ Ｐゴシック" charset="0"/>
                <a:cs typeface="Arial" charset="0"/>
              </a:rPr>
              <a:t>-1</a:t>
            </a:r>
            <a:endParaRPr lang="zh-TW" altLang="en-US" sz="2400">
              <a:solidFill>
                <a:srgbClr val="000000"/>
              </a:solidFill>
              <a:latin typeface="Arial" charset="0"/>
              <a:ea typeface="ＭＳ Ｐゴシック" charset="0"/>
              <a:cs typeface="Arial" charset="0"/>
            </a:endParaRPr>
          </a:p>
        </p:txBody>
      </p:sp>
      <p:sp>
        <p:nvSpPr>
          <p:cNvPr id="45" name="矩形 27"/>
          <p:cNvSpPr/>
          <p:nvPr/>
        </p:nvSpPr>
        <p:spPr>
          <a:xfrm>
            <a:off x="2696559" y="2398713"/>
            <a:ext cx="1417637" cy="13827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TW" altLang="en-US">
              <a:solidFill>
                <a:srgbClr val="FFFFFF"/>
              </a:solidFill>
              <a:latin typeface="Arial" charset="0"/>
              <a:ea typeface="ＭＳ Ｐゴシック" charset="0"/>
              <a:cs typeface="Arial" charset="0"/>
            </a:endParaRPr>
          </a:p>
        </p:txBody>
      </p:sp>
      <p:sp>
        <p:nvSpPr>
          <p:cNvPr id="46" name="矩形 28"/>
          <p:cNvSpPr/>
          <p:nvPr/>
        </p:nvSpPr>
        <p:spPr>
          <a:xfrm>
            <a:off x="3142646" y="2401888"/>
            <a:ext cx="1417638" cy="13827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TW" altLang="en-US">
              <a:solidFill>
                <a:srgbClr val="FFFFFF"/>
              </a:solidFill>
              <a:latin typeface="Arial" charset="0"/>
              <a:ea typeface="ＭＳ Ｐゴシック" charset="0"/>
              <a:cs typeface="Arial" charset="0"/>
            </a:endParaRPr>
          </a:p>
        </p:txBody>
      </p:sp>
      <p:sp>
        <p:nvSpPr>
          <p:cNvPr id="47" name="矩形 29"/>
          <p:cNvSpPr/>
          <p:nvPr/>
        </p:nvSpPr>
        <p:spPr>
          <a:xfrm>
            <a:off x="3645884" y="2405063"/>
            <a:ext cx="1416050" cy="13827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TW" altLang="en-US">
              <a:solidFill>
                <a:srgbClr val="FFFFFF"/>
              </a:solidFill>
              <a:latin typeface="Arial" charset="0"/>
              <a:ea typeface="ＭＳ Ｐゴシック" charset="0"/>
              <a:cs typeface="Arial" charset="0"/>
            </a:endParaRPr>
          </a:p>
        </p:txBody>
      </p:sp>
      <p:sp>
        <p:nvSpPr>
          <p:cNvPr id="48" name="矩形 30"/>
          <p:cNvSpPr/>
          <p:nvPr/>
        </p:nvSpPr>
        <p:spPr>
          <a:xfrm>
            <a:off x="2198084" y="2809875"/>
            <a:ext cx="1416050" cy="138271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TW" altLang="en-US">
              <a:solidFill>
                <a:srgbClr val="FFFFFF"/>
              </a:solidFill>
              <a:latin typeface="Arial" charset="0"/>
              <a:ea typeface="ＭＳ Ｐゴシック" charset="0"/>
              <a:cs typeface="Arial" charset="0"/>
            </a:endParaRPr>
          </a:p>
        </p:txBody>
      </p:sp>
      <p:sp>
        <p:nvSpPr>
          <p:cNvPr id="49" name="矩形 33"/>
          <p:cNvSpPr>
            <a:spLocks noChangeArrowheads="1"/>
          </p:cNvSpPr>
          <p:nvPr/>
        </p:nvSpPr>
        <p:spPr bwMode="auto">
          <a:xfrm>
            <a:off x="2379059" y="1731963"/>
            <a:ext cx="1208087"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altLang="zh-TW" sz="2400"/>
              <a:t>s</a:t>
            </a:r>
            <a:r>
              <a:rPr lang="zh-TW" altLang="en-US" sz="2400"/>
              <a:t>tride</a:t>
            </a:r>
            <a:r>
              <a:rPr lang="en-US" altLang="zh-TW" sz="2400"/>
              <a:t>=1</a:t>
            </a:r>
            <a:endParaRPr lang="zh-TW" altLang="en-US" sz="2400"/>
          </a:p>
        </p:txBody>
      </p:sp>
      <p:sp>
        <p:nvSpPr>
          <p:cNvPr id="50" name="矩形 31"/>
          <p:cNvSpPr/>
          <p:nvPr/>
        </p:nvSpPr>
        <p:spPr>
          <a:xfrm>
            <a:off x="3645884" y="3767138"/>
            <a:ext cx="1416050" cy="13827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TW" altLang="en-US">
              <a:solidFill>
                <a:srgbClr val="FFFFFF"/>
              </a:solidFill>
              <a:latin typeface="Arial" charset="0"/>
              <a:ea typeface="ＭＳ Ｐゴシック" charset="0"/>
              <a:cs typeface="Arial" charset="0"/>
            </a:endParaRPr>
          </a:p>
        </p:txBody>
      </p:sp>
      <p:sp>
        <p:nvSpPr>
          <p:cNvPr id="51" name="矩形 7"/>
          <p:cNvSpPr/>
          <p:nvPr/>
        </p:nvSpPr>
        <p:spPr>
          <a:xfrm>
            <a:off x="6776434" y="477838"/>
            <a:ext cx="523875" cy="455612"/>
          </a:xfrm>
          <a:prstGeom prst="rect">
            <a:avLst/>
          </a:prstGeom>
          <a:noFill/>
          <a:ln w="762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TW" altLang="en-US">
              <a:solidFill>
                <a:srgbClr val="FFFFFF"/>
              </a:solidFill>
              <a:latin typeface="Arial" charset="0"/>
              <a:ea typeface="ＭＳ Ｐゴシック" charset="0"/>
              <a:cs typeface="Arial" charset="0"/>
            </a:endParaRPr>
          </a:p>
        </p:txBody>
      </p:sp>
      <p:sp>
        <p:nvSpPr>
          <p:cNvPr id="52" name="矩形 35"/>
          <p:cNvSpPr/>
          <p:nvPr/>
        </p:nvSpPr>
        <p:spPr>
          <a:xfrm>
            <a:off x="7332059" y="936625"/>
            <a:ext cx="525462" cy="455613"/>
          </a:xfrm>
          <a:prstGeom prst="rect">
            <a:avLst/>
          </a:prstGeom>
          <a:noFill/>
          <a:ln w="762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TW" altLang="en-US">
              <a:solidFill>
                <a:srgbClr val="FFFFFF"/>
              </a:solidFill>
              <a:latin typeface="Arial" charset="0"/>
              <a:ea typeface="ＭＳ Ｐゴシック" charset="0"/>
              <a:cs typeface="Arial" charset="0"/>
            </a:endParaRPr>
          </a:p>
        </p:txBody>
      </p:sp>
      <p:sp>
        <p:nvSpPr>
          <p:cNvPr id="53" name="矩形 36"/>
          <p:cNvSpPr/>
          <p:nvPr/>
        </p:nvSpPr>
        <p:spPr>
          <a:xfrm>
            <a:off x="7857521" y="1404938"/>
            <a:ext cx="523875" cy="455612"/>
          </a:xfrm>
          <a:prstGeom prst="rect">
            <a:avLst/>
          </a:prstGeom>
          <a:noFill/>
          <a:ln w="762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TW" altLang="en-US">
              <a:solidFill>
                <a:srgbClr val="FFFFFF"/>
              </a:solidFill>
              <a:latin typeface="Arial" charset="0"/>
              <a:ea typeface="ＭＳ Ｐゴシック" charset="0"/>
              <a:cs typeface="Arial" charset="0"/>
            </a:endParaRPr>
          </a:p>
        </p:txBody>
      </p:sp>
      <p:cxnSp>
        <p:nvCxnSpPr>
          <p:cNvPr id="54" name="直線接點 9"/>
          <p:cNvCxnSpPr/>
          <p:nvPr/>
        </p:nvCxnSpPr>
        <p:spPr>
          <a:xfrm>
            <a:off x="6776434" y="477838"/>
            <a:ext cx="1604962" cy="1382712"/>
          </a:xfrm>
          <a:prstGeom prst="line">
            <a:avLst/>
          </a:prstGeom>
          <a:ln w="76200">
            <a:solidFill>
              <a:srgbClr val="0000FF"/>
            </a:solidFill>
          </a:ln>
        </p:spPr>
        <p:style>
          <a:lnRef idx="1">
            <a:schemeClr val="accent1"/>
          </a:lnRef>
          <a:fillRef idx="0">
            <a:schemeClr val="accent1"/>
          </a:fillRef>
          <a:effectRef idx="0">
            <a:schemeClr val="accent1"/>
          </a:effectRef>
          <a:fontRef idx="minor">
            <a:schemeClr val="tx1"/>
          </a:fontRef>
        </p:style>
      </p:cxnSp>
      <p:sp>
        <p:nvSpPr>
          <p:cNvPr id="55" name="矩形 37"/>
          <p:cNvSpPr/>
          <p:nvPr/>
        </p:nvSpPr>
        <p:spPr>
          <a:xfrm>
            <a:off x="5925534" y="2786063"/>
            <a:ext cx="728662" cy="708025"/>
          </a:xfrm>
          <a:prstGeom prst="rect">
            <a:avLst/>
          </a:prstGeom>
          <a:noFill/>
          <a:ln w="762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TW" altLang="en-US">
              <a:solidFill>
                <a:srgbClr val="FFFFFF"/>
              </a:solidFill>
              <a:latin typeface="Arial" charset="0"/>
              <a:ea typeface="ＭＳ Ｐゴシック" charset="0"/>
              <a:cs typeface="Arial" charset="0"/>
            </a:endParaRPr>
          </a:p>
        </p:txBody>
      </p:sp>
      <p:sp>
        <p:nvSpPr>
          <p:cNvPr id="56" name="矩形 38"/>
          <p:cNvSpPr/>
          <p:nvPr/>
        </p:nvSpPr>
        <p:spPr>
          <a:xfrm>
            <a:off x="5944584" y="5262563"/>
            <a:ext cx="728662" cy="708025"/>
          </a:xfrm>
          <a:prstGeom prst="rect">
            <a:avLst/>
          </a:prstGeom>
          <a:noFill/>
          <a:ln w="762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TW" altLang="en-US">
              <a:solidFill>
                <a:srgbClr val="FFFFFF"/>
              </a:solidFill>
              <a:latin typeface="Arial" charset="0"/>
              <a:ea typeface="ＭＳ Ｐゴシック" charset="0"/>
              <a:cs typeface="Arial" charset="0"/>
            </a:endParaRPr>
          </a:p>
        </p:txBody>
      </p:sp>
      <p:cxnSp>
        <p:nvCxnSpPr>
          <p:cNvPr id="57" name="直線接點 40"/>
          <p:cNvCxnSpPr/>
          <p:nvPr/>
        </p:nvCxnSpPr>
        <p:spPr>
          <a:xfrm>
            <a:off x="2140934" y="2425700"/>
            <a:ext cx="1606550" cy="1382713"/>
          </a:xfrm>
          <a:prstGeom prst="line">
            <a:avLst/>
          </a:prstGeom>
          <a:ln w="762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8" name="直線接點 41"/>
          <p:cNvCxnSpPr/>
          <p:nvPr/>
        </p:nvCxnSpPr>
        <p:spPr>
          <a:xfrm>
            <a:off x="2093309" y="3760788"/>
            <a:ext cx="1604962" cy="1382712"/>
          </a:xfrm>
          <a:prstGeom prst="line">
            <a:avLst/>
          </a:prstGeom>
          <a:ln w="7620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778053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2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4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4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par>
                                <p:cTn id="45" presetID="1" presetClass="exit" presetSubtype="0" fill="hold" grpId="1" nodeType="withEffect">
                                  <p:stCondLst>
                                    <p:cond delay="0"/>
                                  </p:stCondLst>
                                  <p:childTnLst>
                                    <p:set>
                                      <p:cBhvr>
                                        <p:cTn id="46" dur="1" fill="hold">
                                          <p:stCondLst>
                                            <p:cond delay="0"/>
                                          </p:stCondLst>
                                        </p:cTn>
                                        <p:tgtEl>
                                          <p:spTgt spid="47"/>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3"/>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4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1"/>
                                        </p:tgtEl>
                                        <p:attrNameLst>
                                          <p:attrName>style.visibility</p:attrName>
                                        </p:attrNameLst>
                                      </p:cBhvr>
                                      <p:to>
                                        <p:strVal val="visible"/>
                                      </p:to>
                                    </p:set>
                                  </p:childTnLst>
                                </p:cTn>
                              </p:par>
                            </p:childTnLst>
                          </p:cTn>
                        </p:par>
                        <p:par>
                          <p:cTn id="91" fill="hold">
                            <p:stCondLst>
                              <p:cond delay="0"/>
                            </p:stCondLst>
                            <p:childTnLst>
                              <p:par>
                                <p:cTn id="92" presetID="1" presetClass="exit" presetSubtype="0" fill="hold" grpId="1" nodeType="afterEffect">
                                  <p:stCondLst>
                                    <p:cond delay="0"/>
                                  </p:stCondLst>
                                  <p:childTnLst>
                                    <p:set>
                                      <p:cBhvr>
                                        <p:cTn id="93" dur="1" fill="hold">
                                          <p:stCondLst>
                                            <p:cond delay="0"/>
                                          </p:stCondLst>
                                        </p:cTn>
                                        <p:tgtEl>
                                          <p:spTgt spid="50"/>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54"/>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57"/>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0"/>
                                          </p:stCondLst>
                                        </p:cTn>
                                        <p:tgtEl>
                                          <p:spTgt spid="58"/>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55"/>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5" grpId="1" animBg="1"/>
      <p:bldP spid="46" grpId="0" animBg="1"/>
      <p:bldP spid="46" grpId="1" animBg="1"/>
      <p:bldP spid="47" grpId="0" animBg="1"/>
      <p:bldP spid="47" grpId="1" animBg="1"/>
      <p:bldP spid="48" grpId="0" animBg="1"/>
      <p:bldP spid="48" grpId="1" animBg="1"/>
      <p:bldP spid="50" grpId="0" animBg="1"/>
      <p:bldP spid="50" grpId="1" animBg="1"/>
      <p:bldP spid="51" grpId="0" animBg="1"/>
      <p:bldP spid="52" grpId="0" animBg="1"/>
      <p:bldP spid="53" grpId="0" animBg="1"/>
      <p:bldP spid="55" grpId="0" animBg="1"/>
      <p:bldP spid="5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36959</TotalTime>
  <Words>1553</Words>
  <Application>Microsoft Macintosh PowerPoint</Application>
  <PresentationFormat>Widescreen</PresentationFormat>
  <Paragraphs>496</Paragraphs>
  <Slides>39</Slides>
  <Notes>38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Microsoft YaHei</vt:lpstr>
      <vt:lpstr>Microsoft YaHei</vt:lpstr>
      <vt:lpstr>方正兰亭黑_GBK</vt:lpstr>
      <vt:lpstr>Arial</vt:lpstr>
      <vt:lpstr>Calibri</vt:lpstr>
      <vt:lpstr>Calibri Light</vt:lpstr>
      <vt:lpstr>Lucida Grande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407</cp:revision>
  <cp:lastPrinted>2019-05-15T16:37:02Z</cp:lastPrinted>
  <dcterms:created xsi:type="dcterms:W3CDTF">2019-05-15T14:57:01Z</dcterms:created>
  <dcterms:modified xsi:type="dcterms:W3CDTF">2022-01-02T20:31:35Z</dcterms:modified>
</cp:coreProperties>
</file>