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9ADE-B1CD-DDD8-28DD-604FC32E686F}"/>
              </a:ext>
            </a:extLst>
          </p:cNvPr>
          <p:cNvSpPr>
            <a:spLocks noGrp="1"/>
          </p:cNvSpPr>
          <p:nvPr>
            <p:ph type="ctrTitle"/>
          </p:nvPr>
        </p:nvSpPr>
        <p:spPr>
          <a:xfrm>
            <a:off x="1651819" y="2054941"/>
            <a:ext cx="9508306" cy="1789471"/>
          </a:xfrm>
        </p:spPr>
        <p:txBody>
          <a:bodyPr/>
          <a:lstStyle/>
          <a:p>
            <a:r>
              <a:rPr lang="en-IN" b="1" dirty="0">
                <a:latin typeface="+mn-lt"/>
              </a:rPr>
              <a:t>MULTIMODAL SENTIMENT ANALYSIS</a:t>
            </a:r>
          </a:p>
        </p:txBody>
      </p:sp>
      <p:sp>
        <p:nvSpPr>
          <p:cNvPr id="3" name="Subtitle 2">
            <a:extLst>
              <a:ext uri="{FF2B5EF4-FFF2-40B4-BE49-F238E27FC236}">
                <a16:creationId xmlns:a16="http://schemas.microsoft.com/office/drawing/2014/main" id="{C80D82CA-795F-1F78-BF44-32CE05A0A0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435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9DB-CC9E-2066-BDAA-3B8626EC8A1A}"/>
              </a:ext>
            </a:extLst>
          </p:cNvPr>
          <p:cNvSpPr>
            <a:spLocks noGrp="1"/>
          </p:cNvSpPr>
          <p:nvPr>
            <p:ph type="title"/>
          </p:nvPr>
        </p:nvSpPr>
        <p:spPr>
          <a:xfrm>
            <a:off x="685800" y="304801"/>
            <a:ext cx="10131427" cy="1366684"/>
          </a:xfrm>
        </p:spPr>
        <p:txBody>
          <a:bodyPr>
            <a:normAutofit/>
          </a:bodyPr>
          <a:lstStyle/>
          <a:p>
            <a:r>
              <a:rPr lang="en-IN" sz="3600" b="1" dirty="0"/>
              <a:t>NEURON REDUCTION</a:t>
            </a:r>
          </a:p>
        </p:txBody>
      </p:sp>
      <p:graphicFrame>
        <p:nvGraphicFramePr>
          <p:cNvPr id="6" name="Table 5">
            <a:extLst>
              <a:ext uri="{FF2B5EF4-FFF2-40B4-BE49-F238E27FC236}">
                <a16:creationId xmlns:a16="http://schemas.microsoft.com/office/drawing/2014/main" id="{4240C335-C08C-22A3-A4FC-A2E759CAFF02}"/>
              </a:ext>
            </a:extLst>
          </p:cNvPr>
          <p:cNvGraphicFramePr>
            <a:graphicFrameLocks noGrp="1"/>
          </p:cNvGraphicFramePr>
          <p:nvPr>
            <p:extLst>
              <p:ext uri="{D42A27DB-BD31-4B8C-83A1-F6EECF244321}">
                <p14:modId xmlns:p14="http://schemas.microsoft.com/office/powerpoint/2010/main" val="2242683074"/>
              </p:ext>
            </p:extLst>
          </p:nvPr>
        </p:nvGraphicFramePr>
        <p:xfrm>
          <a:off x="685800" y="2960528"/>
          <a:ext cx="10131425" cy="2388220"/>
        </p:xfrm>
        <a:graphic>
          <a:graphicData uri="http://schemas.openxmlformats.org/drawingml/2006/table">
            <a:tbl>
              <a:tblPr/>
              <a:tblGrid>
                <a:gridCol w="2026285">
                  <a:extLst>
                    <a:ext uri="{9D8B030D-6E8A-4147-A177-3AD203B41FA5}">
                      <a16:colId xmlns:a16="http://schemas.microsoft.com/office/drawing/2014/main" val="2197070720"/>
                    </a:ext>
                  </a:extLst>
                </a:gridCol>
                <a:gridCol w="2026285">
                  <a:extLst>
                    <a:ext uri="{9D8B030D-6E8A-4147-A177-3AD203B41FA5}">
                      <a16:colId xmlns:a16="http://schemas.microsoft.com/office/drawing/2014/main" val="3716764938"/>
                    </a:ext>
                  </a:extLst>
                </a:gridCol>
                <a:gridCol w="2026285">
                  <a:extLst>
                    <a:ext uri="{9D8B030D-6E8A-4147-A177-3AD203B41FA5}">
                      <a16:colId xmlns:a16="http://schemas.microsoft.com/office/drawing/2014/main" val="2014840663"/>
                    </a:ext>
                  </a:extLst>
                </a:gridCol>
                <a:gridCol w="2026285">
                  <a:extLst>
                    <a:ext uri="{9D8B030D-6E8A-4147-A177-3AD203B41FA5}">
                      <a16:colId xmlns:a16="http://schemas.microsoft.com/office/drawing/2014/main" val="2988869481"/>
                    </a:ext>
                  </a:extLst>
                </a:gridCol>
                <a:gridCol w="2026285">
                  <a:extLst>
                    <a:ext uri="{9D8B030D-6E8A-4147-A177-3AD203B41FA5}">
                      <a16:colId xmlns:a16="http://schemas.microsoft.com/office/drawing/2014/main" val="2051244994"/>
                    </a:ext>
                  </a:extLst>
                </a:gridCol>
              </a:tblGrid>
              <a:tr h="434222">
                <a:tc>
                  <a:txBody>
                    <a:bodyPr/>
                    <a:lstStyle/>
                    <a:p>
                      <a:r>
                        <a:rPr lang="en-IN"/>
                        <a:t>Layer Name</a:t>
                      </a:r>
                    </a:p>
                  </a:txBody>
                  <a:tcPr anchor="ctr">
                    <a:lnL>
                      <a:noFill/>
                    </a:lnL>
                    <a:lnR>
                      <a:noFill/>
                    </a:lnR>
                    <a:lnT>
                      <a:noFill/>
                    </a:lnT>
                    <a:lnB>
                      <a:noFill/>
                    </a:lnB>
                    <a:noFill/>
                  </a:tcPr>
                </a:tc>
                <a:tc>
                  <a:txBody>
                    <a:bodyPr/>
                    <a:lstStyle/>
                    <a:p>
                      <a:r>
                        <a:rPr lang="en-IN"/>
                        <a:t>Type</a:t>
                      </a:r>
                    </a:p>
                  </a:txBody>
                  <a:tcPr anchor="ctr">
                    <a:lnL>
                      <a:noFill/>
                    </a:lnL>
                    <a:lnR>
                      <a:noFill/>
                    </a:lnR>
                    <a:lnT>
                      <a:noFill/>
                    </a:lnT>
                    <a:lnB>
                      <a:noFill/>
                    </a:lnB>
                    <a:noFill/>
                  </a:tcPr>
                </a:tc>
                <a:tc>
                  <a:txBody>
                    <a:bodyPr/>
                    <a:lstStyle/>
                    <a:p>
                      <a:r>
                        <a:rPr lang="en-IN"/>
                        <a:t>Input Neurons</a:t>
                      </a:r>
                    </a:p>
                  </a:txBody>
                  <a:tcPr anchor="ctr">
                    <a:lnL>
                      <a:noFill/>
                    </a:lnL>
                    <a:lnR>
                      <a:noFill/>
                    </a:lnR>
                    <a:lnT>
                      <a:noFill/>
                    </a:lnT>
                    <a:lnB>
                      <a:noFill/>
                    </a:lnB>
                    <a:noFill/>
                  </a:tcPr>
                </a:tc>
                <a:tc>
                  <a:txBody>
                    <a:bodyPr/>
                    <a:lstStyle/>
                    <a:p>
                      <a:r>
                        <a:rPr lang="en-IN"/>
                        <a:t>Output Neurons</a:t>
                      </a:r>
                    </a:p>
                  </a:txBody>
                  <a:tcPr anchor="ctr">
                    <a:lnL>
                      <a:noFill/>
                    </a:lnL>
                    <a:lnR>
                      <a:noFill/>
                    </a:lnR>
                    <a:lnT>
                      <a:noFill/>
                    </a:lnT>
                    <a:lnB>
                      <a:noFill/>
                    </a:lnB>
                    <a:noFill/>
                  </a:tcPr>
                </a:tc>
                <a:tc>
                  <a:txBody>
                    <a:bodyPr/>
                    <a:lstStyle/>
                    <a:p>
                      <a:r>
                        <a:rPr lang="en-IN"/>
                        <a:t>Activation Function</a:t>
                      </a:r>
                    </a:p>
                  </a:txBody>
                  <a:tcPr anchor="ctr">
                    <a:lnL>
                      <a:noFill/>
                    </a:lnL>
                    <a:lnR>
                      <a:noFill/>
                    </a:lnR>
                    <a:lnT>
                      <a:noFill/>
                    </a:lnT>
                    <a:lnB>
                      <a:noFill/>
                    </a:lnB>
                    <a:noFill/>
                  </a:tcPr>
                </a:tc>
                <a:extLst>
                  <a:ext uri="{0D108BD9-81ED-4DB2-BD59-A6C34878D82A}">
                    <a16:rowId xmlns:a16="http://schemas.microsoft.com/office/drawing/2014/main" val="213921718"/>
                  </a:ext>
                </a:extLst>
              </a:tr>
              <a:tr h="759888">
                <a:tc>
                  <a:txBody>
                    <a:bodyPr/>
                    <a:lstStyle/>
                    <a:p>
                      <a:r>
                        <a:rPr lang="en-IN" dirty="0"/>
                        <a:t>fc1</a:t>
                      </a:r>
                    </a:p>
                  </a:txBody>
                  <a:tcPr anchor="ctr">
                    <a:lnL>
                      <a:noFill/>
                    </a:lnL>
                    <a:lnR>
                      <a:noFill/>
                    </a:lnR>
                    <a:lnT>
                      <a:noFill/>
                    </a:lnT>
                    <a:lnB>
                      <a:noFill/>
                    </a:lnB>
                    <a:noFill/>
                  </a:tcPr>
                </a:tc>
                <a:tc>
                  <a:txBody>
                    <a:bodyPr/>
                    <a:lstStyle/>
                    <a:p>
                      <a:r>
                        <a:rPr lang="en-IN"/>
                        <a:t>Linear (Fully Connected)</a:t>
                      </a:r>
                    </a:p>
                  </a:txBody>
                  <a:tcPr anchor="ctr">
                    <a:lnL>
                      <a:noFill/>
                    </a:lnL>
                    <a:lnR>
                      <a:noFill/>
                    </a:lnR>
                    <a:lnT>
                      <a:noFill/>
                    </a:lnT>
                    <a:lnB>
                      <a:noFill/>
                    </a:lnB>
                    <a:noFill/>
                  </a:tcPr>
                </a:tc>
                <a:tc>
                  <a:txBody>
                    <a:bodyPr/>
                    <a:lstStyle/>
                    <a:p>
                      <a:r>
                        <a:rPr lang="en-IN"/>
                        <a:t>26</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118967590"/>
                  </a:ext>
                </a:extLst>
              </a:tr>
              <a:tr h="434222">
                <a:tc>
                  <a:txBody>
                    <a:bodyPr/>
                    <a:lstStyle/>
                    <a:p>
                      <a:r>
                        <a:rPr lang="en-IN"/>
                        <a:t>fc2</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3392230154"/>
                  </a:ext>
                </a:extLst>
              </a:tr>
              <a:tr h="759888">
                <a:tc>
                  <a:txBody>
                    <a:bodyPr/>
                    <a:lstStyle/>
                    <a:p>
                      <a:r>
                        <a:rPr lang="en-IN"/>
                        <a:t>fc3</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4</a:t>
                      </a:r>
                    </a:p>
                  </a:txBody>
                  <a:tcPr anchor="ctr">
                    <a:lnL>
                      <a:noFill/>
                    </a:lnL>
                    <a:lnR>
                      <a:noFill/>
                    </a:lnR>
                    <a:lnT>
                      <a:noFill/>
                    </a:lnT>
                    <a:lnB>
                      <a:noFill/>
                    </a:lnB>
                    <a:noFill/>
                  </a:tcPr>
                </a:tc>
                <a:tc>
                  <a:txBody>
                    <a:bodyPr/>
                    <a:lstStyle/>
                    <a:p>
                      <a:r>
                        <a:rPr lang="en-IN" dirty="0" err="1"/>
                        <a:t>Softmax</a:t>
                      </a:r>
                      <a:r>
                        <a:rPr lang="en-IN" dirty="0"/>
                        <a:t> (for probability)</a:t>
                      </a:r>
                    </a:p>
                  </a:txBody>
                  <a:tcPr anchor="ctr">
                    <a:lnL>
                      <a:noFill/>
                    </a:lnL>
                    <a:lnR>
                      <a:noFill/>
                    </a:lnR>
                    <a:lnT>
                      <a:noFill/>
                    </a:lnT>
                    <a:lnB>
                      <a:noFill/>
                    </a:lnB>
                    <a:noFill/>
                  </a:tcPr>
                </a:tc>
                <a:extLst>
                  <a:ext uri="{0D108BD9-81ED-4DB2-BD59-A6C34878D82A}">
                    <a16:rowId xmlns:a16="http://schemas.microsoft.com/office/drawing/2014/main" val="3161832457"/>
                  </a:ext>
                </a:extLst>
              </a:tr>
            </a:tbl>
          </a:graphicData>
        </a:graphic>
      </p:graphicFrame>
    </p:spTree>
    <p:extLst>
      <p:ext uri="{BB962C8B-B14F-4D97-AF65-F5344CB8AC3E}">
        <p14:creationId xmlns:p14="http://schemas.microsoft.com/office/powerpoint/2010/main" val="386793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F86D-CC64-0786-B226-FF31517FD223}"/>
              </a:ext>
            </a:extLst>
          </p:cNvPr>
          <p:cNvSpPr>
            <a:spLocks noGrp="1"/>
          </p:cNvSpPr>
          <p:nvPr>
            <p:ph type="title"/>
          </p:nvPr>
        </p:nvSpPr>
        <p:spPr>
          <a:xfrm>
            <a:off x="706121" y="333769"/>
            <a:ext cx="10131427" cy="1199534"/>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CF23A067-DCBC-840C-4F93-A127A438F181}"/>
              </a:ext>
            </a:extLst>
          </p:cNvPr>
          <p:cNvSpPr>
            <a:spLocks noGrp="1"/>
          </p:cNvSpPr>
          <p:nvPr>
            <p:ph type="body" idx="1"/>
          </p:nvPr>
        </p:nvSpPr>
        <p:spPr>
          <a:xfrm>
            <a:off x="828040" y="1625600"/>
            <a:ext cx="10131428" cy="6014719"/>
          </a:xfrm>
        </p:spPr>
        <p:txBody>
          <a:bodyPr>
            <a:normAutofit/>
          </a:bodyPr>
          <a:lstStyle/>
          <a:p>
            <a:pPr>
              <a:buNone/>
            </a:pPr>
            <a:r>
              <a:rPr lang="en-US" b="1" dirty="0"/>
              <a:t>Input Layer</a:t>
            </a:r>
          </a:p>
          <a:p>
            <a:pPr>
              <a:buFont typeface="Arial" panose="020B0604020202020204" pitchFamily="34" charset="0"/>
              <a:buChar char="•"/>
            </a:pPr>
            <a:r>
              <a:rPr lang="en-US" dirty="0"/>
              <a:t>🎥 </a:t>
            </a:r>
            <a:r>
              <a:rPr lang="en-US" b="1" dirty="0"/>
              <a:t>Input</a:t>
            </a:r>
            <a:r>
              <a:rPr lang="en-US" dirty="0"/>
              <a:t>: MP4 video file (with audio and speaker)</a:t>
            </a:r>
          </a:p>
          <a:p>
            <a:r>
              <a:rPr lang="en-US" b="1" dirty="0"/>
              <a:t>Preprocessing Layer</a:t>
            </a:r>
          </a:p>
          <a:p>
            <a:pPr>
              <a:buFont typeface="Arial" panose="020B0604020202020204" pitchFamily="34" charset="0"/>
              <a:buChar char="•"/>
            </a:pPr>
            <a:r>
              <a:rPr lang="en-US" dirty="0"/>
              <a:t>🎧 Extract </a:t>
            </a:r>
            <a:r>
              <a:rPr lang="en-US" b="1" dirty="0"/>
              <a:t>audio</a:t>
            </a:r>
            <a:r>
              <a:rPr lang="en-US" dirty="0"/>
              <a:t> from the video using </a:t>
            </a:r>
            <a:r>
              <a:rPr lang="en-US" dirty="0" err="1"/>
              <a:t>MoviePy</a:t>
            </a:r>
            <a:endParaRPr lang="en-US" dirty="0"/>
          </a:p>
          <a:p>
            <a:pPr>
              <a:buNone/>
            </a:pPr>
            <a:r>
              <a:rPr lang="en-US" b="1" dirty="0"/>
              <a:t>Feature Extraction Layer</a:t>
            </a:r>
          </a:p>
          <a:p>
            <a:pPr>
              <a:buFont typeface="Arial" panose="020B0604020202020204" pitchFamily="34" charset="0"/>
              <a:buChar char="•"/>
            </a:pPr>
            <a:r>
              <a:rPr lang="en-US" dirty="0"/>
              <a:t>🔊 </a:t>
            </a:r>
            <a:r>
              <a:rPr lang="en-US" b="1" dirty="0"/>
              <a:t>Audio Features</a:t>
            </a:r>
            <a:r>
              <a:rPr lang="en-US" dirty="0"/>
              <a:t> (</a:t>
            </a:r>
            <a:r>
              <a:rPr lang="en-US" dirty="0" err="1"/>
              <a:t>Librosa</a:t>
            </a:r>
            <a:r>
              <a:rPr lang="en-US" dirty="0"/>
              <a:t>):</a:t>
            </a:r>
          </a:p>
          <a:p>
            <a:pPr marL="742950" lvl="1" indent="-285750">
              <a:buFont typeface="Arial" panose="020B0604020202020204" pitchFamily="34" charset="0"/>
              <a:buChar char="•"/>
            </a:pPr>
            <a:r>
              <a:rPr lang="en-US" dirty="0"/>
              <a:t>MFCCs (13)</a:t>
            </a:r>
          </a:p>
          <a:p>
            <a:pPr marL="742950" lvl="1" indent="-285750">
              <a:buFont typeface="Arial" panose="020B0604020202020204" pitchFamily="34" charset="0"/>
              <a:buChar char="•"/>
            </a:pPr>
            <a:r>
              <a:rPr lang="en-US" dirty="0"/>
              <a:t>Pitch (13)</a:t>
            </a:r>
          </a:p>
          <a:p>
            <a:pPr marL="742950" lvl="1" indent="-285750">
              <a:buFont typeface="Arial" panose="020B0604020202020204" pitchFamily="34" charset="0"/>
              <a:buChar char="•"/>
            </a:pPr>
            <a:r>
              <a:rPr lang="en-US" dirty="0"/>
              <a:t>→ Combined: 26 features total</a:t>
            </a:r>
          </a:p>
          <a:p>
            <a:pPr>
              <a:buFont typeface="Arial" panose="020B0604020202020204" pitchFamily="34" charset="0"/>
              <a:buChar char="•"/>
            </a:pPr>
            <a:r>
              <a:rPr lang="en-US" dirty="0"/>
              <a:t>✍️ </a:t>
            </a:r>
            <a:r>
              <a:rPr lang="en-US" b="1" dirty="0"/>
              <a:t>Transcription</a:t>
            </a:r>
            <a:r>
              <a:rPr lang="en-US" dirty="0"/>
              <a:t> (Whisper):</a:t>
            </a:r>
          </a:p>
          <a:p>
            <a:pPr marL="742950" lvl="1" indent="-285750">
              <a:buFont typeface="Arial" panose="020B0604020202020204" pitchFamily="34" charset="0"/>
              <a:buChar char="•"/>
            </a:pPr>
            <a:r>
              <a:rPr lang="en-US" dirty="0"/>
              <a:t>Converts speech to text</a:t>
            </a:r>
          </a:p>
          <a:p>
            <a:pPr marL="742950" lvl="1" indent="-285750">
              <a:buFont typeface="Arial" panose="020B0604020202020204" pitchFamily="34" charset="0"/>
              <a:buChar char="•"/>
            </a:pPr>
            <a:r>
              <a:rPr lang="en-US" dirty="0"/>
              <a:t>Detects spoken language</a:t>
            </a:r>
          </a:p>
          <a:p>
            <a:pPr>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31" name="Rectangle 10">
            <a:extLst>
              <a:ext uri="{FF2B5EF4-FFF2-40B4-BE49-F238E27FC236}">
                <a16:creationId xmlns:a16="http://schemas.microsoft.com/office/drawing/2014/main" id="{1ED0DC04-B85E-B067-B0A7-C52211E48C91}"/>
              </a:ext>
            </a:extLst>
          </p:cNvPr>
          <p:cNvSpPr>
            <a:spLocks noChangeArrowheads="1"/>
          </p:cNvSpPr>
          <p:nvPr/>
        </p:nvSpPr>
        <p:spPr bwMode="auto">
          <a:xfrm>
            <a:off x="2590800" y="25731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BC67-F62D-86E6-C90C-B05D92908C3E}"/>
              </a:ext>
            </a:extLst>
          </p:cNvPr>
          <p:cNvSpPr>
            <a:spLocks noGrp="1"/>
          </p:cNvSpPr>
          <p:nvPr>
            <p:ph type="title"/>
          </p:nvPr>
        </p:nvSpPr>
        <p:spPr>
          <a:xfrm>
            <a:off x="685801" y="609601"/>
            <a:ext cx="10131427" cy="975359"/>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87AE2A9D-BEAB-A987-5126-D414DABA0E30}"/>
              </a:ext>
            </a:extLst>
          </p:cNvPr>
          <p:cNvSpPr>
            <a:spLocks noGrp="1"/>
          </p:cNvSpPr>
          <p:nvPr>
            <p:ph type="body" idx="1"/>
          </p:nvPr>
        </p:nvSpPr>
        <p:spPr>
          <a:xfrm>
            <a:off x="685800" y="1950720"/>
            <a:ext cx="10131428" cy="4704080"/>
          </a:xfrm>
        </p:spPr>
        <p:txBody>
          <a:bodyPr>
            <a:normAutofit/>
          </a:bodyPr>
          <a:lstStyle/>
          <a:p>
            <a:pPr>
              <a:buNone/>
            </a:pPr>
            <a:r>
              <a:rPr lang="en-US" b="1" dirty="0"/>
              <a:t>Classification Layer</a:t>
            </a:r>
          </a:p>
          <a:p>
            <a:pPr>
              <a:buFont typeface="Arial" panose="020B0604020202020204" pitchFamily="34" charset="0"/>
              <a:buChar char="•"/>
            </a:pPr>
            <a:r>
              <a:rPr lang="en-US" dirty="0"/>
              <a:t>🎯 </a:t>
            </a:r>
            <a:r>
              <a:rPr lang="en-US" b="1" dirty="0"/>
              <a:t>Emotion Detection</a:t>
            </a:r>
            <a:r>
              <a:rPr lang="en-US" dirty="0"/>
              <a:t> (from audio):</a:t>
            </a:r>
          </a:p>
          <a:p>
            <a:pPr marL="742950" lvl="1" indent="-285750">
              <a:buFont typeface="Arial" panose="020B0604020202020204" pitchFamily="34" charset="0"/>
              <a:buChar char="•"/>
            </a:pPr>
            <a:r>
              <a:rPr lang="en-US" dirty="0"/>
              <a:t>Input: 26 features</a:t>
            </a:r>
          </a:p>
          <a:p>
            <a:pPr marL="742950" lvl="1" indent="-285750">
              <a:buFont typeface="Arial" panose="020B0604020202020204" pitchFamily="34" charset="0"/>
              <a:buChar char="•"/>
            </a:pPr>
            <a:r>
              <a:rPr lang="en-US" dirty="0"/>
              <a:t>Model: SVM classifier</a:t>
            </a:r>
          </a:p>
          <a:p>
            <a:pPr marL="742950" lvl="1" indent="-285750">
              <a:buFont typeface="Arial" panose="020B0604020202020204" pitchFamily="34" charset="0"/>
              <a:buChar char="•"/>
            </a:pPr>
            <a:r>
              <a:rPr lang="en-US" dirty="0"/>
              <a:t>Output: happy, sad, angry, neutral</a:t>
            </a:r>
          </a:p>
          <a:p>
            <a:pPr>
              <a:buNone/>
            </a:pPr>
            <a:r>
              <a:rPr lang="en-US" b="1" dirty="0"/>
              <a:t>Output Layer</a:t>
            </a:r>
          </a:p>
          <a:p>
            <a:pPr>
              <a:buFont typeface="Arial" panose="020B0604020202020204" pitchFamily="34" charset="0"/>
              <a:buChar char="•"/>
            </a:pPr>
            <a:r>
              <a:rPr lang="en-US" dirty="0"/>
              <a:t>📝 Transcribed text</a:t>
            </a:r>
          </a:p>
          <a:p>
            <a:pPr>
              <a:buFont typeface="Arial" panose="020B0604020202020204" pitchFamily="34" charset="0"/>
              <a:buChar char="•"/>
            </a:pPr>
            <a:r>
              <a:rPr lang="en-US" dirty="0"/>
              <a:t>🌍 Detected language</a:t>
            </a:r>
          </a:p>
          <a:p>
            <a:pPr>
              <a:buFont typeface="Arial" panose="020B0604020202020204" pitchFamily="34" charset="0"/>
              <a:buChar char="•"/>
            </a:pPr>
            <a:r>
              <a:rPr lang="en-US" dirty="0"/>
              <a:t>😊 Predicted emotion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5239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EA9-457A-0342-0096-0896B2B050DB}"/>
              </a:ext>
            </a:extLst>
          </p:cNvPr>
          <p:cNvSpPr>
            <a:spLocks noGrp="1"/>
          </p:cNvSpPr>
          <p:nvPr>
            <p:ph type="title"/>
          </p:nvPr>
        </p:nvSpPr>
        <p:spPr>
          <a:xfrm>
            <a:off x="685801" y="609602"/>
            <a:ext cx="10131427" cy="1170038"/>
          </a:xfrm>
        </p:spPr>
        <p:txBody>
          <a:bodyPr>
            <a:normAutofit/>
          </a:bodyPr>
          <a:lstStyle/>
          <a:p>
            <a:r>
              <a:rPr lang="en-IN" sz="3600" b="1" dirty="0"/>
              <a:t>INTRODUCTION</a:t>
            </a:r>
          </a:p>
        </p:txBody>
      </p:sp>
      <p:sp>
        <p:nvSpPr>
          <p:cNvPr id="3" name="Text Placeholder 2">
            <a:extLst>
              <a:ext uri="{FF2B5EF4-FFF2-40B4-BE49-F238E27FC236}">
                <a16:creationId xmlns:a16="http://schemas.microsoft.com/office/drawing/2014/main" id="{9B7413DF-5783-EE28-C062-4C3C3F4E5A68}"/>
              </a:ext>
            </a:extLst>
          </p:cNvPr>
          <p:cNvSpPr>
            <a:spLocks noGrp="1"/>
          </p:cNvSpPr>
          <p:nvPr>
            <p:ph type="body" idx="1"/>
          </p:nvPr>
        </p:nvSpPr>
        <p:spPr>
          <a:xfrm>
            <a:off x="685800" y="1779640"/>
            <a:ext cx="10131428" cy="4468758"/>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 today’s digital world, understanding human emotions is more important than ever—especially as we interact more with machines through video calls, voice assistants, and social media. </a:t>
            </a:r>
            <a:r>
              <a:rPr lang="en-US" sz="2800" b="1" dirty="0">
                <a:latin typeface="Times New Roman" panose="02020603050405020304" pitchFamily="18" charset="0"/>
                <a:cs typeface="Times New Roman" panose="02020603050405020304" pitchFamily="18" charset="0"/>
              </a:rPr>
              <a:t>Multimodal sentiment analysis</a:t>
            </a:r>
            <a:r>
              <a:rPr lang="en-US" sz="2800" dirty="0">
                <a:latin typeface="Times New Roman" panose="02020603050405020304" pitchFamily="18" charset="0"/>
                <a:cs typeface="Times New Roman" panose="02020603050405020304" pitchFamily="18" charset="0"/>
              </a:rPr>
              <a:t>, which combines </a:t>
            </a:r>
            <a:r>
              <a:rPr lang="en-US" sz="2800" b="1" dirty="0">
                <a:latin typeface="Times New Roman" panose="02020603050405020304" pitchFamily="18" charset="0"/>
                <a:cs typeface="Times New Roman" panose="02020603050405020304" pitchFamily="18" charset="0"/>
              </a:rPr>
              <a:t>audio</a:t>
            </a:r>
            <a:r>
              <a:rPr lang="en-US" sz="2800" dirty="0">
                <a:latin typeface="Times New Roman" panose="02020603050405020304" pitchFamily="18" charset="0"/>
                <a:cs typeface="Times New Roman" panose="02020603050405020304" pitchFamily="18" charset="0"/>
              </a:rPr>
              <a:t> (voice tone) and </a:t>
            </a:r>
            <a:r>
              <a:rPr lang="en-US" sz="2800" b="1" dirty="0">
                <a:latin typeface="Times New Roman" panose="02020603050405020304" pitchFamily="18" charset="0"/>
                <a:cs typeface="Times New Roman" panose="02020603050405020304" pitchFamily="18" charset="0"/>
              </a:rPr>
              <a:t>video</a:t>
            </a:r>
            <a:r>
              <a:rPr lang="en-US" sz="2800" dirty="0">
                <a:latin typeface="Times New Roman" panose="02020603050405020304" pitchFamily="18" charset="0"/>
                <a:cs typeface="Times New Roman" panose="02020603050405020304" pitchFamily="18" charset="0"/>
              </a:rPr>
              <a:t> (facial expressions), offers a powerful way to detect emotions more accurately. By analyzing both how people speak and how they look while speaking, systems can better understand their true feelings. This technology is playing a growing role in areas like virtual communication, customer service, healthcare, and AI-driven applications.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40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F332-7591-1D99-74E9-6B65C472BF54}"/>
              </a:ext>
            </a:extLst>
          </p:cNvPr>
          <p:cNvSpPr>
            <a:spLocks noGrp="1"/>
          </p:cNvSpPr>
          <p:nvPr>
            <p:ph type="title"/>
          </p:nvPr>
        </p:nvSpPr>
        <p:spPr>
          <a:xfrm>
            <a:off x="685801" y="609602"/>
            <a:ext cx="10131427" cy="1582992"/>
          </a:xfrm>
        </p:spPr>
        <p:txBody>
          <a:bodyPr>
            <a:normAutofit/>
          </a:bodyPr>
          <a:lstStyle/>
          <a:p>
            <a:r>
              <a:rPr lang="en-IN" sz="3600" b="1" dirty="0"/>
              <a:t>MULTIMODAL</a:t>
            </a:r>
          </a:p>
        </p:txBody>
      </p:sp>
      <p:sp>
        <p:nvSpPr>
          <p:cNvPr id="3" name="Text Placeholder 2">
            <a:extLst>
              <a:ext uri="{FF2B5EF4-FFF2-40B4-BE49-F238E27FC236}">
                <a16:creationId xmlns:a16="http://schemas.microsoft.com/office/drawing/2014/main" id="{887096BA-F069-4C8A-11B1-99BC832B4255}"/>
              </a:ext>
            </a:extLst>
          </p:cNvPr>
          <p:cNvSpPr>
            <a:spLocks noGrp="1"/>
          </p:cNvSpPr>
          <p:nvPr>
            <p:ph type="body" idx="1"/>
          </p:nvPr>
        </p:nvSpPr>
        <p:spPr>
          <a:xfrm>
            <a:off x="685799" y="1091381"/>
            <a:ext cx="9952703" cy="5545393"/>
          </a:xfrm>
        </p:spPr>
        <p:txBody>
          <a:bodyPr>
            <a:normAutofit/>
          </a:bodyPr>
          <a:lstStyle/>
          <a:p>
            <a:r>
              <a:rPr lang="en-US" sz="2800" b="1" dirty="0">
                <a:latin typeface="Times New Roman" panose="02020603050405020304" pitchFamily="18" charset="0"/>
                <a:cs typeface="Times New Roman" panose="02020603050405020304" pitchFamily="18" charset="0"/>
              </a:rPr>
              <a:t>Multimodal</a:t>
            </a:r>
            <a:r>
              <a:rPr lang="en-US" sz="2800" dirty="0">
                <a:latin typeface="Times New Roman" panose="02020603050405020304" pitchFamily="18" charset="0"/>
                <a:cs typeface="Times New Roman" panose="02020603050405020304" pitchFamily="18" charset="0"/>
              </a:rPr>
              <a:t> refers to the use or combination of </a:t>
            </a:r>
            <a:r>
              <a:rPr lang="en-US" sz="2800" b="1" dirty="0">
                <a:latin typeface="Times New Roman" panose="02020603050405020304" pitchFamily="18" charset="0"/>
                <a:cs typeface="Times New Roman" panose="02020603050405020304" pitchFamily="18" charset="0"/>
              </a:rPr>
              <a:t>multiple types of data or communication channels</a:t>
            </a:r>
            <a:r>
              <a:rPr lang="en-US" sz="2800" dirty="0">
                <a:latin typeface="Times New Roman" panose="02020603050405020304" pitchFamily="18" charset="0"/>
                <a:cs typeface="Times New Roman" panose="02020603050405020304" pitchFamily="18" charset="0"/>
              </a:rPr>
              <a:t> to understand or process information. In artificial intelligence and machine learning, this often involves combining data from different sources, such as </a:t>
            </a:r>
            <a:r>
              <a:rPr lang="en-US" sz="2800" b="1" dirty="0">
                <a:latin typeface="Times New Roman" panose="02020603050405020304" pitchFamily="18" charset="0"/>
                <a:cs typeface="Times New Roman" panose="02020603050405020304" pitchFamily="18" charset="0"/>
              </a:rPr>
              <a:t>text, audio, images, and video </a:t>
            </a:r>
            <a:r>
              <a:rPr lang="en-US" sz="2800" dirty="0">
                <a:latin typeface="Times New Roman" panose="02020603050405020304" pitchFamily="18" charset="0"/>
                <a:cs typeface="Times New Roman" panose="02020603050405020304" pitchFamily="18" charset="0"/>
              </a:rPr>
              <a:t>to improve performance and accuracy in tasks like emotion recognition, language understanding, or scene analysis.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21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63D3-9522-41B8-9A19-26361B454048}"/>
              </a:ext>
            </a:extLst>
          </p:cNvPr>
          <p:cNvSpPr>
            <a:spLocks noGrp="1"/>
          </p:cNvSpPr>
          <p:nvPr>
            <p:ph type="title"/>
          </p:nvPr>
        </p:nvSpPr>
        <p:spPr>
          <a:xfrm>
            <a:off x="685801" y="383458"/>
            <a:ext cx="10131427" cy="1327355"/>
          </a:xfrm>
        </p:spPr>
        <p:txBody>
          <a:bodyPr>
            <a:normAutofit/>
          </a:bodyPr>
          <a:lstStyle/>
          <a:p>
            <a:r>
              <a:rPr lang="en-IN" sz="3600" b="1" dirty="0"/>
              <a:t>EMOTION DETECTION</a:t>
            </a:r>
          </a:p>
        </p:txBody>
      </p:sp>
      <p:sp>
        <p:nvSpPr>
          <p:cNvPr id="3" name="Text Placeholder 2">
            <a:extLst>
              <a:ext uri="{FF2B5EF4-FFF2-40B4-BE49-F238E27FC236}">
                <a16:creationId xmlns:a16="http://schemas.microsoft.com/office/drawing/2014/main" id="{F79F6EF4-AD49-49D6-0FB2-3D981F39AC43}"/>
              </a:ext>
            </a:extLst>
          </p:cNvPr>
          <p:cNvSpPr>
            <a:spLocks noGrp="1"/>
          </p:cNvSpPr>
          <p:nvPr>
            <p:ph type="body" idx="1"/>
          </p:nvPr>
        </p:nvSpPr>
        <p:spPr>
          <a:xfrm>
            <a:off x="685800" y="1563329"/>
            <a:ext cx="10131428" cy="5132439"/>
          </a:xfrm>
        </p:spPr>
        <p:txBody>
          <a:bodyPr>
            <a:normAutofit fontScale="77500" lnSpcReduction="20000"/>
          </a:bodyPr>
          <a:lstStyle/>
          <a:p>
            <a:pPr>
              <a:buNone/>
            </a:pPr>
            <a:r>
              <a:rPr lang="en-US" sz="3200" b="1" dirty="0">
                <a:latin typeface="Times New Roman" panose="02020603050405020304" pitchFamily="18" charset="0"/>
                <a:cs typeface="Times New Roman" panose="02020603050405020304" pitchFamily="18" charset="0"/>
              </a:rPr>
              <a:t>Emotion detection</a:t>
            </a:r>
            <a:r>
              <a:rPr lang="en-US" sz="3200" dirty="0">
                <a:latin typeface="Times New Roman" panose="02020603050405020304" pitchFamily="18" charset="0"/>
                <a:cs typeface="Times New Roman" panose="02020603050405020304" pitchFamily="18" charset="0"/>
              </a:rPr>
              <a:t> (also called </a:t>
            </a:r>
            <a:r>
              <a:rPr lang="en-US" sz="3200" b="1" dirty="0">
                <a:latin typeface="Times New Roman" panose="02020603050405020304" pitchFamily="18" charset="0"/>
                <a:cs typeface="Times New Roman" panose="02020603050405020304" pitchFamily="18" charset="0"/>
              </a:rPr>
              <a:t>affect recognition</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emotion recognition</a:t>
            </a:r>
            <a:r>
              <a:rPr lang="en-US" sz="3200" dirty="0">
                <a:latin typeface="Times New Roman" panose="02020603050405020304" pitchFamily="18" charset="0"/>
                <a:cs typeface="Times New Roman" panose="02020603050405020304" pitchFamily="18" charset="0"/>
              </a:rPr>
              <a:t>) is the task of identifying human emotions from data such as: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Text</a:t>
            </a:r>
            <a:r>
              <a:rPr lang="en-US" sz="3200" dirty="0">
                <a:latin typeface="Times New Roman" panose="02020603050405020304" pitchFamily="18" charset="0"/>
                <a:cs typeface="Times New Roman" panose="02020603050405020304" pitchFamily="18" charset="0"/>
              </a:rPr>
              <a:t> (e.g., social media posts, chat)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Speech/audio</a:t>
            </a:r>
            <a:r>
              <a:rPr lang="en-US" sz="3200" dirty="0">
                <a:latin typeface="Times New Roman" panose="02020603050405020304" pitchFamily="18" charset="0"/>
                <a:cs typeface="Times New Roman" panose="02020603050405020304" pitchFamily="18" charset="0"/>
              </a:rPr>
              <a:t> (tone, pitch, speed)</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Facial expressions</a:t>
            </a:r>
            <a:r>
              <a:rPr lang="en-US" sz="3200" dirty="0">
                <a:latin typeface="Times New Roman" panose="02020603050405020304" pitchFamily="18" charset="0"/>
                <a:cs typeface="Times New Roman" panose="02020603050405020304" pitchFamily="18" charset="0"/>
              </a:rPr>
              <a:t> (via images or video)</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Multimodal data</a:t>
            </a:r>
            <a:r>
              <a:rPr lang="en-US" sz="3200" dirty="0">
                <a:latin typeface="Times New Roman" panose="02020603050405020304" pitchFamily="18" charset="0"/>
                <a:cs typeface="Times New Roman" panose="02020603050405020304" pitchFamily="18" charset="0"/>
              </a:rPr>
              <a:t> (a combination of the above)</a:t>
            </a:r>
          </a:p>
          <a:p>
            <a:pPr>
              <a:buNone/>
            </a:pPr>
            <a:r>
              <a:rPr lang="en-US" sz="3600" b="1" dirty="0"/>
              <a:t>Examples of Emotions Detected</a:t>
            </a:r>
          </a:p>
          <a:p>
            <a:pPr>
              <a:buFont typeface="Arial" panose="020B0604020202020204" pitchFamily="34" charset="0"/>
              <a:buChar char="•"/>
            </a:pPr>
            <a:r>
              <a:rPr lang="en-US" sz="3600" b="1" dirty="0"/>
              <a:t>Basic emotions</a:t>
            </a:r>
            <a:r>
              <a:rPr lang="en-US" sz="3600" dirty="0"/>
              <a:t>: Happy, Sad, Angry, Fearful, Disgusted, Surprised, Neutral</a:t>
            </a:r>
          </a:p>
          <a:p>
            <a:pPr>
              <a:buFont typeface="Arial" panose="020B0604020202020204" pitchFamily="34" charset="0"/>
              <a:buChar char="•"/>
            </a:pPr>
            <a:r>
              <a:rPr lang="en-US" sz="3600" b="1" dirty="0"/>
              <a:t>Extended emotions</a:t>
            </a:r>
            <a:r>
              <a:rPr lang="en-US" sz="3600" dirty="0"/>
              <a:t>: Frustrated, Excited, Bored, Confident, etc.</a:t>
            </a:r>
          </a:p>
          <a:p>
            <a:endParaRPr lang="en-IN" sz="3200" dirty="0"/>
          </a:p>
        </p:txBody>
      </p:sp>
    </p:spTree>
    <p:extLst>
      <p:ext uri="{BB962C8B-B14F-4D97-AF65-F5344CB8AC3E}">
        <p14:creationId xmlns:p14="http://schemas.microsoft.com/office/powerpoint/2010/main" val="171398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A4AC-DB95-5D6B-BC63-80CFDC7980CE}"/>
              </a:ext>
            </a:extLst>
          </p:cNvPr>
          <p:cNvSpPr>
            <a:spLocks noGrp="1"/>
          </p:cNvSpPr>
          <p:nvPr>
            <p:ph type="title"/>
          </p:nvPr>
        </p:nvSpPr>
        <p:spPr>
          <a:xfrm>
            <a:off x="1445342" y="990598"/>
            <a:ext cx="9371886" cy="1831259"/>
          </a:xfrm>
        </p:spPr>
        <p:txBody>
          <a:bodyPr>
            <a:normAutofit/>
          </a:bodyPr>
          <a:lstStyle/>
          <a:p>
            <a:r>
              <a:rPr lang="en-IN" sz="3600" b="1" dirty="0"/>
              <a:t>PACKAGE</a:t>
            </a:r>
          </a:p>
        </p:txBody>
      </p:sp>
      <p:sp>
        <p:nvSpPr>
          <p:cNvPr id="3" name="Text Placeholder 2">
            <a:extLst>
              <a:ext uri="{FF2B5EF4-FFF2-40B4-BE49-F238E27FC236}">
                <a16:creationId xmlns:a16="http://schemas.microsoft.com/office/drawing/2014/main" id="{A904DD5C-295A-3DB5-C06C-9C70B0919258}"/>
              </a:ext>
            </a:extLst>
          </p:cNvPr>
          <p:cNvSpPr>
            <a:spLocks noGrp="1"/>
          </p:cNvSpPr>
          <p:nvPr>
            <p:ph type="body" idx="1"/>
          </p:nvPr>
        </p:nvSpPr>
        <p:spPr>
          <a:xfrm>
            <a:off x="1710813" y="2251586"/>
            <a:ext cx="6813756" cy="3222525"/>
          </a:xfrm>
        </p:spPr>
        <p:txBody>
          <a:bodyPr>
            <a:normAutofit/>
          </a:bodyPr>
          <a:lstStyle/>
          <a:p>
            <a:pPr marL="285750" indent="-285750">
              <a:buFont typeface="Wingdings" panose="05000000000000000000" pitchFamily="2" charset="2"/>
              <a:buChar char="Ø"/>
            </a:pPr>
            <a:r>
              <a:rPr lang="en-IN" sz="3200" dirty="0" err="1">
                <a:latin typeface="Times New Roman" panose="02020603050405020304" pitchFamily="18" charset="0"/>
                <a:cs typeface="Times New Roman" panose="02020603050405020304" pitchFamily="18" charset="0"/>
              </a:rPr>
              <a:t>Librosa</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Whisper</a:t>
            </a:r>
          </a:p>
          <a:p>
            <a:endParaRPr lang="en-IN" sz="3200" dirty="0"/>
          </a:p>
        </p:txBody>
      </p:sp>
    </p:spTree>
    <p:extLst>
      <p:ext uri="{BB962C8B-B14F-4D97-AF65-F5344CB8AC3E}">
        <p14:creationId xmlns:p14="http://schemas.microsoft.com/office/powerpoint/2010/main" val="126810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43E0-E654-678D-6E8F-18167211218D}"/>
              </a:ext>
            </a:extLst>
          </p:cNvPr>
          <p:cNvSpPr>
            <a:spLocks noGrp="1"/>
          </p:cNvSpPr>
          <p:nvPr>
            <p:ph type="title"/>
          </p:nvPr>
        </p:nvSpPr>
        <p:spPr>
          <a:xfrm>
            <a:off x="685801" y="609602"/>
            <a:ext cx="10131427" cy="1337186"/>
          </a:xfrm>
        </p:spPr>
        <p:txBody>
          <a:bodyPr>
            <a:normAutofit/>
          </a:bodyPr>
          <a:lstStyle/>
          <a:p>
            <a:r>
              <a:rPr lang="en-IN" sz="3600" b="1" dirty="0"/>
              <a:t>WHISPER</a:t>
            </a:r>
          </a:p>
        </p:txBody>
      </p:sp>
      <p:sp>
        <p:nvSpPr>
          <p:cNvPr id="3" name="Text Placeholder 2">
            <a:extLst>
              <a:ext uri="{FF2B5EF4-FFF2-40B4-BE49-F238E27FC236}">
                <a16:creationId xmlns:a16="http://schemas.microsoft.com/office/drawing/2014/main" id="{5E8E9EA5-0F5A-511D-34CC-9DFA796D2D7E}"/>
              </a:ext>
            </a:extLst>
          </p:cNvPr>
          <p:cNvSpPr>
            <a:spLocks noGrp="1"/>
          </p:cNvSpPr>
          <p:nvPr>
            <p:ph type="body" idx="1"/>
          </p:nvPr>
        </p:nvSpPr>
        <p:spPr>
          <a:xfrm>
            <a:off x="685800" y="1877961"/>
            <a:ext cx="10131428" cy="4876799"/>
          </a:xfrm>
        </p:spPr>
        <p:txBody>
          <a:bodyPr>
            <a:normAutofit lnSpcReduction="10000"/>
          </a:bodyPr>
          <a:lstStyle/>
          <a:p>
            <a:r>
              <a:rPr lang="en-US" sz="3200" b="1" dirty="0">
                <a:latin typeface="Times New Roman" panose="02020603050405020304" pitchFamily="18" charset="0"/>
                <a:cs typeface="Times New Roman" panose="02020603050405020304" pitchFamily="18" charset="0"/>
              </a:rPr>
              <a:t>Whisper</a:t>
            </a:r>
            <a:r>
              <a:rPr lang="en-US" sz="3200" dirty="0">
                <a:latin typeface="Times New Roman" panose="02020603050405020304" pitchFamily="18" charset="0"/>
                <a:cs typeface="Times New Roman" panose="02020603050405020304" pitchFamily="18" charset="0"/>
              </a:rPr>
              <a:t> is an </a:t>
            </a:r>
            <a:r>
              <a:rPr lang="en-US" sz="3200" b="1" dirty="0">
                <a:latin typeface="Times New Roman" panose="02020603050405020304" pitchFamily="18" charset="0"/>
                <a:cs typeface="Times New Roman" panose="02020603050405020304" pitchFamily="18" charset="0"/>
              </a:rPr>
              <a:t>automatic speech recognition (ASR)</a:t>
            </a:r>
            <a:r>
              <a:rPr lang="en-US" sz="3200" dirty="0">
                <a:latin typeface="Times New Roman" panose="02020603050405020304" pitchFamily="18" charset="0"/>
                <a:cs typeface="Times New Roman" panose="02020603050405020304" pitchFamily="18" charset="0"/>
              </a:rPr>
              <a:t> system developed by </a:t>
            </a:r>
            <a:r>
              <a:rPr lang="en-US" sz="3200" b="1" dirty="0">
                <a:latin typeface="Times New Roman" panose="02020603050405020304" pitchFamily="18" charset="0"/>
                <a:cs typeface="Times New Roman" panose="02020603050405020304" pitchFamily="18" charset="0"/>
              </a:rPr>
              <a:t>OpenAI</a:t>
            </a:r>
            <a:r>
              <a:rPr lang="en-US" sz="3200" dirty="0">
                <a:latin typeface="Times New Roman" panose="02020603050405020304" pitchFamily="18" charset="0"/>
                <a:cs typeface="Times New Roman" panose="02020603050405020304" pitchFamily="18" charset="0"/>
              </a:rPr>
              <a:t>, designed to transcribe spoken language into text. It's trained on a large and diverse dataset of multilingual and multitask audio, making it robust across many languages and accents.</a:t>
            </a:r>
          </a:p>
          <a:p>
            <a:r>
              <a:rPr lang="en-US" sz="3200" dirty="0">
                <a:latin typeface="Times New Roman" panose="02020603050405020304" pitchFamily="18" charset="0"/>
                <a:cs typeface="Times New Roman" panose="02020603050405020304" pitchFamily="18" charset="0"/>
              </a:rPr>
              <a:t>Whisper Architecture layers</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Input Layer (Audio Preprocessing)</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Encoder (Audio Feature Extraction)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Decoder (Text Generation)</a:t>
            </a:r>
          </a:p>
          <a:p>
            <a:endParaRPr lang="en-IN" sz="3200" dirty="0"/>
          </a:p>
        </p:txBody>
      </p:sp>
    </p:spTree>
    <p:extLst>
      <p:ext uri="{BB962C8B-B14F-4D97-AF65-F5344CB8AC3E}">
        <p14:creationId xmlns:p14="http://schemas.microsoft.com/office/powerpoint/2010/main" val="127351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D1DC-F624-158C-5AFC-0366F3386F20}"/>
              </a:ext>
            </a:extLst>
          </p:cNvPr>
          <p:cNvSpPr>
            <a:spLocks noGrp="1"/>
          </p:cNvSpPr>
          <p:nvPr>
            <p:ph type="title"/>
          </p:nvPr>
        </p:nvSpPr>
        <p:spPr>
          <a:xfrm>
            <a:off x="471948" y="245807"/>
            <a:ext cx="10864645" cy="2920180"/>
          </a:xfrm>
        </p:spPr>
        <p:txBody>
          <a:bodyPr>
            <a:normAutofit/>
          </a:bodyPr>
          <a:lstStyle/>
          <a:p>
            <a:r>
              <a:rPr lang="en-IN" sz="3600" b="1" dirty="0"/>
              <a:t>LIBROSA</a:t>
            </a:r>
            <a:br>
              <a:rPr lang="en-IN" sz="3600" b="1" dirty="0"/>
            </a:br>
            <a:r>
              <a:rPr lang="en-US" sz="2000" b="1" dirty="0" err="1"/>
              <a:t>Librosa</a:t>
            </a:r>
            <a:r>
              <a:rPr lang="en-US" sz="2000" dirty="0"/>
              <a:t> is a popular </a:t>
            </a:r>
            <a:r>
              <a:rPr lang="en-US" sz="2000" b="1" dirty="0"/>
              <a:t>Python library</a:t>
            </a:r>
            <a:r>
              <a:rPr lang="en-US" sz="2000" dirty="0"/>
              <a:t> for analyzing and processing audio signals, especially in the context of </a:t>
            </a:r>
            <a:r>
              <a:rPr lang="en-US" sz="2000" b="1" dirty="0"/>
              <a:t>music and speech</a:t>
            </a:r>
            <a:r>
              <a:rPr lang="en-US" sz="2000" dirty="0"/>
              <a:t>. It's built on top of NumPy, SciPy, and matplotlib and is widely used for feature extraction in audio-based machine learning tasks.</a:t>
            </a:r>
            <a:endParaRPr lang="en-IN" sz="3600" b="1" dirty="0"/>
          </a:p>
        </p:txBody>
      </p:sp>
      <p:sp>
        <p:nvSpPr>
          <p:cNvPr id="3" name="Text Placeholder 2">
            <a:extLst>
              <a:ext uri="{FF2B5EF4-FFF2-40B4-BE49-F238E27FC236}">
                <a16:creationId xmlns:a16="http://schemas.microsoft.com/office/drawing/2014/main" id="{54091AC4-F623-8209-04B3-553DA8CA9A19}"/>
              </a:ext>
            </a:extLst>
          </p:cNvPr>
          <p:cNvSpPr>
            <a:spLocks noGrp="1"/>
          </p:cNvSpPr>
          <p:nvPr>
            <p:ph type="body" idx="1"/>
          </p:nvPr>
        </p:nvSpPr>
        <p:spPr>
          <a:xfrm>
            <a:off x="744793" y="2467898"/>
            <a:ext cx="10131428" cy="4286864"/>
          </a:xfrm>
        </p:spPr>
        <p:txBody>
          <a:bodyPr>
            <a:normAutofit fontScale="77500" lnSpcReduction="20000"/>
          </a:bodyPr>
          <a:lstStyle/>
          <a:p>
            <a:pPr marL="514350" indent="-514350">
              <a:buAutoNum type="arabicPeriod"/>
            </a:pPr>
            <a:r>
              <a:rPr lang="en-US" sz="2800" dirty="0"/>
              <a:t>Load Layer: (Opens the audio file)</a:t>
            </a:r>
          </a:p>
          <a:p>
            <a:r>
              <a:rPr lang="en-US" sz="2800" dirty="0"/>
              <a:t>   Example: Turns a song or voice recording into numbers Python can understand.</a:t>
            </a:r>
          </a:p>
          <a:p>
            <a:r>
              <a:rPr lang="en-US" sz="2800" dirty="0"/>
              <a:t>2. Preprocess Layer: (Cleans the sound)</a:t>
            </a:r>
          </a:p>
          <a:p>
            <a:r>
              <a:rPr lang="en-US" sz="2800" dirty="0"/>
              <a:t>   Example: Cuts out silence, changes speed, or adjusts the quality.</a:t>
            </a:r>
          </a:p>
          <a:p>
            <a:r>
              <a:rPr lang="en-US" sz="2800" dirty="0"/>
              <a:t>3. Feature Layer: (Pulls out useful information)</a:t>
            </a:r>
          </a:p>
          <a:p>
            <a:r>
              <a:rPr lang="en-US" sz="2800" dirty="0"/>
              <a:t>   Example: Finds pitch, beats, rhythm, tone, etc.</a:t>
            </a:r>
          </a:p>
          <a:p>
            <a:r>
              <a:rPr lang="en-US" sz="2800" dirty="0"/>
              <a:t>4. Visual Layer: (Shows the sound as pictures)</a:t>
            </a:r>
          </a:p>
          <a:p>
            <a:r>
              <a:rPr lang="en-US" sz="2800" dirty="0"/>
              <a:t>   Example: Wave shapes, spectrograms, or beat graphs.</a:t>
            </a:r>
          </a:p>
          <a:p>
            <a:r>
              <a:rPr lang="en-US" sz="2800" dirty="0"/>
              <a:t>5. Utility Layer: (Helps with extra tools)</a:t>
            </a:r>
          </a:p>
          <a:p>
            <a:r>
              <a:rPr lang="en-US" sz="2800" dirty="0"/>
              <a:t>   Example: Changes time to frames, normalizes volume, or slices audio.</a:t>
            </a:r>
            <a:endParaRPr lang="en-IN" sz="2800" dirty="0"/>
          </a:p>
        </p:txBody>
      </p:sp>
    </p:spTree>
    <p:extLst>
      <p:ext uri="{BB962C8B-B14F-4D97-AF65-F5344CB8AC3E}">
        <p14:creationId xmlns:p14="http://schemas.microsoft.com/office/powerpoint/2010/main" val="426786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DCA1-26C8-A035-01E4-F563BD9C778F}"/>
              </a:ext>
            </a:extLst>
          </p:cNvPr>
          <p:cNvSpPr>
            <a:spLocks noGrp="1"/>
          </p:cNvSpPr>
          <p:nvPr>
            <p:ph type="title"/>
          </p:nvPr>
        </p:nvSpPr>
        <p:spPr>
          <a:xfrm>
            <a:off x="685801" y="383459"/>
            <a:ext cx="10131427" cy="1851741"/>
          </a:xfrm>
        </p:spPr>
        <p:txBody>
          <a:bodyPr>
            <a:normAutofit/>
          </a:bodyPr>
          <a:lstStyle/>
          <a:p>
            <a:r>
              <a:rPr lang="en-IN" sz="3600" b="1" dirty="0"/>
              <a:t>CODE</a:t>
            </a:r>
          </a:p>
        </p:txBody>
      </p:sp>
      <p:sp>
        <p:nvSpPr>
          <p:cNvPr id="3" name="Text Placeholder 2">
            <a:extLst>
              <a:ext uri="{FF2B5EF4-FFF2-40B4-BE49-F238E27FC236}">
                <a16:creationId xmlns:a16="http://schemas.microsoft.com/office/drawing/2014/main" id="{5146D7DA-6EBE-CC44-4987-87AC5E13968E}"/>
              </a:ext>
            </a:extLst>
          </p:cNvPr>
          <p:cNvSpPr>
            <a:spLocks noGrp="1"/>
          </p:cNvSpPr>
          <p:nvPr>
            <p:ph type="body" idx="1"/>
          </p:nvPr>
        </p:nvSpPr>
        <p:spPr>
          <a:xfrm>
            <a:off x="731521" y="1473200"/>
            <a:ext cx="10131428" cy="3627120"/>
          </a:xfrm>
        </p:spPr>
        <p:txBody>
          <a:bodyPr/>
          <a:lstStyle/>
          <a:p>
            <a:endParaRPr lang="en-IN" b="0" dirty="0">
              <a:effectLst/>
              <a:latin typeface="Courier New" panose="02070309020205020404" pitchFamily="49" charset="0"/>
            </a:endParaRPr>
          </a:p>
          <a:p>
            <a:r>
              <a:rPr lang="en-IN" b="0" dirty="0">
                <a:effectLst/>
                <a:latin typeface="Courier New" panose="02070309020205020404" pitchFamily="49" charset="0"/>
                <a:hlinkClick r:id="rId2" action="ppaction://hlinksldjump" tooltip="https://colab.research.google.com/drive/1DaXE2_58ntrQSktfzhMJFkysYwv40VKe?usp=sharing"/>
              </a:rPr>
              <a:t>https://colab.research.google.com/drive/1DaXE2_58ntrQSktfzhMJFkysYwv40VKe?usp=sharing </a:t>
            </a: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78815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31D2-1DE5-498F-A1C4-96AD0B3D151E}"/>
              </a:ext>
            </a:extLst>
          </p:cNvPr>
          <p:cNvSpPr>
            <a:spLocks noGrp="1"/>
          </p:cNvSpPr>
          <p:nvPr>
            <p:ph type="title"/>
          </p:nvPr>
        </p:nvSpPr>
        <p:spPr>
          <a:xfrm>
            <a:off x="685801" y="172720"/>
            <a:ext cx="10131427" cy="1270000"/>
          </a:xfrm>
        </p:spPr>
        <p:txBody>
          <a:bodyPr>
            <a:normAutofit/>
          </a:bodyPr>
          <a:lstStyle/>
          <a:p>
            <a:r>
              <a:rPr lang="en-IN" sz="3600" b="1" dirty="0"/>
              <a:t>ACTIVATION FUNCTION</a:t>
            </a:r>
          </a:p>
        </p:txBody>
      </p:sp>
      <p:sp>
        <p:nvSpPr>
          <p:cNvPr id="3" name="Text Placeholder 2">
            <a:extLst>
              <a:ext uri="{FF2B5EF4-FFF2-40B4-BE49-F238E27FC236}">
                <a16:creationId xmlns:a16="http://schemas.microsoft.com/office/drawing/2014/main" id="{3E8AF749-DA8C-992E-18B4-953E6875258D}"/>
              </a:ext>
            </a:extLst>
          </p:cNvPr>
          <p:cNvSpPr>
            <a:spLocks noGrp="1"/>
          </p:cNvSpPr>
          <p:nvPr>
            <p:ph type="body" idx="1"/>
          </p:nvPr>
        </p:nvSpPr>
        <p:spPr>
          <a:xfrm>
            <a:off x="1030286" y="1859280"/>
            <a:ext cx="10131427" cy="3586480"/>
          </a:xfrm>
        </p:spPr>
        <p:txBody>
          <a:bodyPr>
            <a:normAutofit fontScale="92500" lnSpcReduction="10000"/>
          </a:bodyPr>
          <a:lstStyle/>
          <a:p>
            <a:pPr marL="342900" indent="-342900">
              <a:buFont typeface="Wingdings" panose="05000000000000000000" pitchFamily="2" charset="2"/>
              <a:buChar char="Ø"/>
            </a:pPr>
            <a:r>
              <a:rPr lang="en-IN" b="1" dirty="0" err="1"/>
              <a:t>ReLU</a:t>
            </a:r>
            <a:r>
              <a:rPr lang="en-IN" b="1" dirty="0"/>
              <a:t> (Rectified Linear Unit)</a:t>
            </a:r>
            <a:endParaRPr lang="en-US" b="1" dirty="0"/>
          </a:p>
          <a:p>
            <a:pPr>
              <a:buFont typeface="Arial" panose="020B0604020202020204" pitchFamily="34" charset="0"/>
              <a:buChar char="•"/>
            </a:pPr>
            <a:r>
              <a:rPr lang="en-US" dirty="0"/>
              <a:t>Passes positive values as-1s</a:t>
            </a:r>
          </a:p>
          <a:p>
            <a:pPr>
              <a:buFont typeface="Arial" panose="020B0604020202020204" pitchFamily="34" charset="0"/>
              <a:buChar char="•"/>
            </a:pPr>
            <a:r>
              <a:rPr lang="en-US" dirty="0"/>
              <a:t>Converts all negative values to zero</a:t>
            </a:r>
            <a:endParaRPr lang="en-IN" b="1" dirty="0"/>
          </a:p>
          <a:p>
            <a:pPr>
              <a:buNone/>
            </a:pPr>
            <a:r>
              <a:rPr lang="en-US" dirty="0"/>
              <a:t>x = </a:t>
            </a:r>
            <a:r>
              <a:rPr lang="en-US" dirty="0" err="1"/>
              <a:t>F.relu</a:t>
            </a:r>
            <a:r>
              <a:rPr lang="en-US" dirty="0"/>
              <a:t>(self.fc1(x))</a:t>
            </a:r>
          </a:p>
          <a:p>
            <a:pPr>
              <a:buNone/>
            </a:pPr>
            <a:r>
              <a:rPr lang="en-US" dirty="0"/>
              <a:t>x = </a:t>
            </a:r>
            <a:r>
              <a:rPr lang="en-US" dirty="0" err="1"/>
              <a:t>F.relu</a:t>
            </a:r>
            <a:r>
              <a:rPr lang="en-US" dirty="0"/>
              <a:t>(self.fc2(x))</a:t>
            </a:r>
          </a:p>
          <a:p>
            <a:pPr marL="342900" indent="-342900">
              <a:buFont typeface="Wingdings" panose="05000000000000000000" pitchFamily="2" charset="2"/>
              <a:buChar char="Ø"/>
            </a:pPr>
            <a:r>
              <a:rPr lang="en-IN" b="1" dirty="0" err="1"/>
              <a:t>Softmax</a:t>
            </a:r>
            <a:endParaRPr lang="en-IN" b="1" dirty="0"/>
          </a:p>
          <a:p>
            <a:pPr marL="342900" indent="-342900">
              <a:buFont typeface="Arial" panose="020B0604020202020204" pitchFamily="34" charset="0"/>
              <a:buChar char="•"/>
            </a:pPr>
            <a:r>
              <a:rPr lang="en-IN" dirty="0"/>
              <a:t>Converts raw scores (called logits) into probabilities</a:t>
            </a:r>
          </a:p>
          <a:p>
            <a:pPr marL="342900" indent="-342900">
              <a:buFont typeface="Arial" panose="020B0604020202020204" pitchFamily="34" charset="0"/>
              <a:buChar char="•"/>
            </a:pPr>
            <a:r>
              <a:rPr lang="en-US" dirty="0"/>
              <a:t>Ensures all output values are between </a:t>
            </a:r>
            <a:r>
              <a:rPr lang="en-US" b="1" dirty="0"/>
              <a:t>0 and 1</a:t>
            </a:r>
            <a:r>
              <a:rPr lang="en-US" dirty="0"/>
              <a:t> and add up to </a:t>
            </a:r>
            <a:r>
              <a:rPr lang="en-US" b="1" dirty="0"/>
              <a:t>1]</a:t>
            </a:r>
          </a:p>
          <a:p>
            <a:pPr>
              <a:buNone/>
            </a:pPr>
            <a:r>
              <a:rPr lang="en-IN" dirty="0"/>
              <a:t>x = </a:t>
            </a:r>
            <a:r>
              <a:rPr lang="en-IN" dirty="0" err="1"/>
              <a:t>F.softmax</a:t>
            </a:r>
            <a:r>
              <a:rPr lang="en-IN" dirty="0"/>
              <a:t>(self.fc3(x), dim=1)</a:t>
            </a:r>
          </a:p>
          <a:p>
            <a:pPr>
              <a:buNone/>
            </a:pPr>
            <a:endParaRPr lang="en-IN" dirty="0"/>
          </a:p>
          <a:p>
            <a:pPr>
              <a:buFont typeface="Arial" panose="020B0604020202020204" pitchFamily="34" charset="0"/>
              <a:buChar char="•"/>
            </a:pPr>
            <a:endParaRPr lang="en-US" b="1" dirty="0"/>
          </a:p>
          <a:p>
            <a:pPr marL="342900" indent="-34290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id="{4F700911-F799-9F98-72A3-59C931A1CBDF}"/>
              </a:ext>
            </a:extLst>
          </p:cNvPr>
          <p:cNvGraphicFramePr>
            <a:graphicFrameLocks noGrp="1"/>
          </p:cNvGraphicFramePr>
          <p:nvPr>
            <p:extLst>
              <p:ext uri="{D42A27DB-BD31-4B8C-83A1-F6EECF244321}">
                <p14:modId xmlns:p14="http://schemas.microsoft.com/office/powerpoint/2010/main" val="1598163461"/>
              </p:ext>
            </p:extLst>
          </p:nvPr>
        </p:nvGraphicFramePr>
        <p:xfrm>
          <a:off x="1109347" y="4805680"/>
          <a:ext cx="9707880" cy="1577686"/>
        </p:xfrm>
        <a:graphic>
          <a:graphicData uri="http://schemas.openxmlformats.org/drawingml/2006/table">
            <a:tbl>
              <a:tblPr/>
              <a:tblGrid>
                <a:gridCol w="3235960">
                  <a:extLst>
                    <a:ext uri="{9D8B030D-6E8A-4147-A177-3AD203B41FA5}">
                      <a16:colId xmlns:a16="http://schemas.microsoft.com/office/drawing/2014/main" val="1445246116"/>
                    </a:ext>
                  </a:extLst>
                </a:gridCol>
                <a:gridCol w="3235960">
                  <a:extLst>
                    <a:ext uri="{9D8B030D-6E8A-4147-A177-3AD203B41FA5}">
                      <a16:colId xmlns:a16="http://schemas.microsoft.com/office/drawing/2014/main" val="2795940116"/>
                    </a:ext>
                  </a:extLst>
                </a:gridCol>
                <a:gridCol w="3235960">
                  <a:extLst>
                    <a:ext uri="{9D8B030D-6E8A-4147-A177-3AD203B41FA5}">
                      <a16:colId xmlns:a16="http://schemas.microsoft.com/office/drawing/2014/main" val="430621401"/>
                    </a:ext>
                  </a:extLst>
                </a:gridCol>
              </a:tblGrid>
              <a:tr h="468803">
                <a:tc>
                  <a:txBody>
                    <a:bodyPr/>
                    <a:lstStyle/>
                    <a:p>
                      <a:r>
                        <a:rPr lang="en-IN" sz="1800"/>
                        <a:t>Activation</a:t>
                      </a:r>
                    </a:p>
                  </a:txBody>
                  <a:tcPr anchor="ctr">
                    <a:lnL>
                      <a:noFill/>
                    </a:lnL>
                    <a:lnR>
                      <a:noFill/>
                    </a:lnR>
                    <a:lnT>
                      <a:noFill/>
                    </a:lnT>
                    <a:lnB>
                      <a:noFill/>
                    </a:lnB>
                    <a:noFill/>
                  </a:tcPr>
                </a:tc>
                <a:tc>
                  <a:txBody>
                    <a:bodyPr/>
                    <a:lstStyle/>
                    <a:p>
                      <a:r>
                        <a:rPr lang="en-IN" sz="1800" dirty="0"/>
                        <a:t>Used In</a:t>
                      </a:r>
                    </a:p>
                  </a:txBody>
                  <a:tcPr anchor="ctr">
                    <a:lnL>
                      <a:noFill/>
                    </a:lnL>
                    <a:lnR>
                      <a:noFill/>
                    </a:lnR>
                    <a:lnT>
                      <a:noFill/>
                    </a:lnT>
                    <a:lnB>
                      <a:noFill/>
                    </a:lnB>
                    <a:noFill/>
                  </a:tcPr>
                </a:tc>
                <a:tc>
                  <a:txBody>
                    <a:bodyPr/>
                    <a:lstStyle/>
                    <a:p>
                      <a:r>
                        <a:rPr lang="en-IN" sz="1800"/>
                        <a:t>Helps With</a:t>
                      </a:r>
                    </a:p>
                  </a:txBody>
                  <a:tcPr anchor="ctr">
                    <a:lnL>
                      <a:noFill/>
                    </a:lnL>
                    <a:lnR>
                      <a:noFill/>
                    </a:lnR>
                    <a:lnT>
                      <a:noFill/>
                    </a:lnT>
                    <a:lnB>
                      <a:noFill/>
                    </a:lnB>
                    <a:noFill/>
                  </a:tcPr>
                </a:tc>
                <a:extLst>
                  <a:ext uri="{0D108BD9-81ED-4DB2-BD59-A6C34878D82A}">
                    <a16:rowId xmlns:a16="http://schemas.microsoft.com/office/drawing/2014/main" val="186263908"/>
                  </a:ext>
                </a:extLst>
              </a:tr>
              <a:tr h="468803">
                <a:tc>
                  <a:txBody>
                    <a:bodyPr/>
                    <a:lstStyle/>
                    <a:p>
                      <a:r>
                        <a:rPr lang="en-IN" sz="1800" b="1" dirty="0" err="1"/>
                        <a:t>ReLU</a:t>
                      </a:r>
                      <a:endParaRPr lang="en-IN" sz="1800" dirty="0"/>
                    </a:p>
                  </a:txBody>
                  <a:tcPr anchor="ctr">
                    <a:lnL>
                      <a:noFill/>
                    </a:lnL>
                    <a:lnR>
                      <a:noFill/>
                    </a:lnR>
                    <a:lnT>
                      <a:noFill/>
                    </a:lnT>
                    <a:lnB>
                      <a:noFill/>
                    </a:lnB>
                    <a:noFill/>
                  </a:tcPr>
                </a:tc>
                <a:tc>
                  <a:txBody>
                    <a:bodyPr/>
                    <a:lstStyle/>
                    <a:p>
                      <a:r>
                        <a:rPr lang="en-IN" sz="1800" dirty="0"/>
                        <a:t>Hidden layers</a:t>
                      </a:r>
                    </a:p>
                  </a:txBody>
                  <a:tcPr anchor="ctr">
                    <a:lnL>
                      <a:noFill/>
                    </a:lnL>
                    <a:lnR>
                      <a:noFill/>
                    </a:lnR>
                    <a:lnT>
                      <a:noFill/>
                    </a:lnT>
                    <a:lnB>
                      <a:noFill/>
                    </a:lnB>
                    <a:noFill/>
                  </a:tcPr>
                </a:tc>
                <a:tc>
                  <a:txBody>
                    <a:bodyPr/>
                    <a:lstStyle/>
                    <a:p>
                      <a:r>
                        <a:rPr lang="en-IN" sz="1800"/>
                        <a:t>Learning patterns, faster training</a:t>
                      </a:r>
                    </a:p>
                  </a:txBody>
                  <a:tcPr anchor="ctr">
                    <a:lnL>
                      <a:noFill/>
                    </a:lnL>
                    <a:lnR>
                      <a:noFill/>
                    </a:lnR>
                    <a:lnT>
                      <a:noFill/>
                    </a:lnT>
                    <a:lnB>
                      <a:noFill/>
                    </a:lnB>
                    <a:noFill/>
                  </a:tcPr>
                </a:tc>
                <a:extLst>
                  <a:ext uri="{0D108BD9-81ED-4DB2-BD59-A6C34878D82A}">
                    <a16:rowId xmlns:a16="http://schemas.microsoft.com/office/drawing/2014/main" val="2571797664"/>
                  </a:ext>
                </a:extLst>
              </a:tr>
              <a:tr h="511049">
                <a:tc>
                  <a:txBody>
                    <a:bodyPr/>
                    <a:lstStyle/>
                    <a:p>
                      <a:r>
                        <a:rPr lang="en-IN" sz="1800" b="1" dirty="0" err="1"/>
                        <a:t>Softmax</a:t>
                      </a:r>
                      <a:endParaRPr lang="en-IN" sz="1800" dirty="0"/>
                    </a:p>
                  </a:txBody>
                  <a:tcPr anchor="ctr">
                    <a:lnL>
                      <a:noFill/>
                    </a:lnL>
                    <a:lnR>
                      <a:noFill/>
                    </a:lnR>
                    <a:lnT>
                      <a:noFill/>
                    </a:lnT>
                    <a:lnB>
                      <a:noFill/>
                    </a:lnB>
                    <a:noFill/>
                  </a:tcPr>
                </a:tc>
                <a:tc>
                  <a:txBody>
                    <a:bodyPr/>
                    <a:lstStyle/>
                    <a:p>
                      <a:r>
                        <a:rPr lang="en-IN" sz="1800" dirty="0"/>
                        <a:t>Output layer</a:t>
                      </a:r>
                    </a:p>
                  </a:txBody>
                  <a:tcPr anchor="ctr">
                    <a:lnL>
                      <a:noFill/>
                    </a:lnL>
                    <a:lnR>
                      <a:noFill/>
                    </a:lnR>
                    <a:lnT>
                      <a:noFill/>
                    </a:lnT>
                    <a:lnB>
                      <a:noFill/>
                    </a:lnB>
                    <a:noFill/>
                  </a:tcPr>
                </a:tc>
                <a:tc>
                  <a:txBody>
                    <a:bodyPr/>
                    <a:lstStyle/>
                    <a:p>
                      <a:r>
                        <a:rPr lang="en-US" sz="1800" dirty="0"/>
                        <a:t>Choosing the most likely emotion</a:t>
                      </a:r>
                    </a:p>
                  </a:txBody>
                  <a:tcPr anchor="ctr">
                    <a:lnL>
                      <a:noFill/>
                    </a:lnL>
                    <a:lnR>
                      <a:noFill/>
                    </a:lnR>
                    <a:lnT>
                      <a:noFill/>
                    </a:lnT>
                    <a:lnB>
                      <a:noFill/>
                    </a:lnB>
                    <a:noFill/>
                  </a:tcPr>
                </a:tc>
                <a:extLst>
                  <a:ext uri="{0D108BD9-81ED-4DB2-BD59-A6C34878D82A}">
                    <a16:rowId xmlns:a16="http://schemas.microsoft.com/office/drawing/2014/main" val="887410397"/>
                  </a:ext>
                </a:extLst>
              </a:tr>
            </a:tbl>
          </a:graphicData>
        </a:graphic>
      </p:graphicFrame>
    </p:spTree>
    <p:extLst>
      <p:ext uri="{BB962C8B-B14F-4D97-AF65-F5344CB8AC3E}">
        <p14:creationId xmlns:p14="http://schemas.microsoft.com/office/powerpoint/2010/main" val="4188428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136</TotalTime>
  <Words>770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Times New Roman</vt:lpstr>
      <vt:lpstr>Wingdings</vt:lpstr>
      <vt:lpstr>Celestial</vt:lpstr>
      <vt:lpstr>MULTIMODAL SENTIMENT ANALYSIS</vt:lpstr>
      <vt:lpstr>INTRODUCTION</vt:lpstr>
      <vt:lpstr>MULTIMODAL</vt:lpstr>
      <vt:lpstr>EMOTION DETECTION</vt:lpstr>
      <vt:lpstr>PACKAGE</vt:lpstr>
      <vt:lpstr>WHISPER</vt:lpstr>
      <vt:lpstr>LIBROSA Librosa is a popular Python library for analyzing and processing audio signals, especially in the context of music and speech. It's built on top of NumPy, SciPy, and matplotlib and is widely used for feature extraction in audio-based machine learning tasks.</vt:lpstr>
      <vt:lpstr>CODE</vt:lpstr>
      <vt:lpstr>ACTIVATION FUNCTION</vt:lpstr>
      <vt:lpstr>NEURON REDUCTION</vt:lpstr>
      <vt:lpstr>HIERARCHICAL STRUCTURE</vt:lpstr>
      <vt:lpstr>HIERARCHICAL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JEROFIN LINCIYA A J</dc:creator>
  <cp:lastModifiedBy>JEROFIN LINCIYA A J</cp:lastModifiedBy>
  <cp:revision>1</cp:revision>
  <dcterms:created xsi:type="dcterms:W3CDTF">2025-05-03T09:38:26Z</dcterms:created>
  <dcterms:modified xsi:type="dcterms:W3CDTF">2025-05-03T11:54:52Z</dcterms:modified>
</cp:coreProperties>
</file>