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" ContentType="image/tif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89" r:id="rId5"/>
    <p:sldId id="286" r:id="rId6"/>
    <p:sldId id="270" r:id="rId7"/>
    <p:sldId id="293" r:id="rId8"/>
    <p:sldId id="294" r:id="rId9"/>
    <p:sldId id="295" r:id="rId10"/>
    <p:sldId id="296" r:id="rId11"/>
    <p:sldId id="291" r:id="rId12"/>
    <p:sldId id="273" r:id="rId13"/>
    <p:sldId id="268" r:id="rId14"/>
    <p:sldId id="287" r:id="rId15"/>
    <p:sldId id="28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13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5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7CC9"/>
    <a:srgbClr val="0090A2"/>
    <a:srgbClr val="40404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2F7A84F-E231-42BE-A9F8-B5131853C8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B813BC-9E49-4ABB-A3C3-CEE0885B027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EBDBEE-1FDA-4F57-947F-5759FA6ABC55}" type="datetimeFigureOut">
              <a:rPr lang="en-US" smtClean="0"/>
              <a:t>5/13/2019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ADFF29-9BE4-4CDF-A198-BBEE303F0EB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D4AFC6-5A97-4417-A16A-485E5801A6E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A8C659-3DDB-48CB-A056-6A658A161B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7677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16A9CD-5E57-4C86-B862-09CA519924BA}" type="datetimeFigureOut">
              <a:rPr lang="en-US" smtClean="0"/>
              <a:t>5/13/2019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A004F4-F240-48F9-8AE1-486585C7F0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881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980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7D165-49B0-44FF-A267-367F5A6EE3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39514"/>
            <a:ext cx="9144000" cy="2128049"/>
          </a:xfrm>
        </p:spPr>
        <p:txBody>
          <a:bodyPr anchor="b"/>
          <a:lstStyle>
            <a:lvl1pPr algn="ctr">
              <a:lnSpc>
                <a:spcPct val="125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B52800-74D6-4A78-AC9B-8E737A1A3B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21162"/>
            <a:ext cx="9144000" cy="882001"/>
          </a:xfrm>
          <a:solidFill>
            <a:schemeClr val="accent2">
              <a:alpha val="90000"/>
            </a:schemeClr>
          </a:solidFill>
        </p:spPr>
        <p:txBody>
          <a:bodyPr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500" b="1" i="1" kern="1200" spc="65" dirty="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91F7B-C4AF-4FC6-A6BE-657DEF6D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8ED5-AEFE-4443-9040-726EF6690995}" type="datetime1">
              <a:rPr lang="en-US" noProof="0" smtClean="0"/>
              <a:t>5/13/2019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D32F8-B0C7-4332-B0A5-BC19DD8C4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30946-D0C7-4F78-94B0-427DAA6D5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89509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Horisonta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>
            <a:extLst>
              <a:ext uri="{FF2B5EF4-FFF2-40B4-BE49-F238E27FC236}">
                <a16:creationId xmlns:a16="http://schemas.microsoft.com/office/drawing/2014/main" id="{E4FD2CFF-0F3D-42BB-BBFF-903727B32640}"/>
              </a:ext>
            </a:extLst>
          </p:cNvPr>
          <p:cNvSpPr/>
          <p:nvPr userDrawn="1"/>
        </p:nvSpPr>
        <p:spPr>
          <a:xfrm>
            <a:off x="0" y="1562188"/>
            <a:ext cx="11269980" cy="2359660"/>
          </a:xfrm>
          <a:custGeom>
            <a:avLst/>
            <a:gdLst/>
            <a:ahLst/>
            <a:cxnLst/>
            <a:rect l="l" t="t" r="r" b="b"/>
            <a:pathLst>
              <a:path w="11269980" h="2359660">
                <a:moveTo>
                  <a:pt x="0" y="2359152"/>
                </a:moveTo>
                <a:lnTo>
                  <a:pt x="11269980" y="2359152"/>
                </a:lnTo>
                <a:lnTo>
                  <a:pt x="11269980" y="0"/>
                </a:lnTo>
                <a:lnTo>
                  <a:pt x="0" y="0"/>
                </a:lnTo>
                <a:lnTo>
                  <a:pt x="0" y="2359152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0EB58-EF7E-435A-8B07-B5BCF3AF1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F76098-6FA1-470A-BEF4-E4B0AC75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47ABC-6745-43B6-8A64-6E191BD65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4133087"/>
            <a:ext cx="10431780" cy="204387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F57DE0-C032-4FCC-9006-09C2C328A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CD216-73DE-4B96-8E1B-BB64D86142BB}" type="datetime1">
              <a:rPr lang="en-US" noProof="0" smtClean="0"/>
              <a:t>5/13/2019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776CB-2819-4488-9012-A6EA22079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C1B0D46C-2987-401A-A0C4-CFB6F73E9D23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44296" y="1788579"/>
            <a:ext cx="10425684" cy="190687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89795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7202246-9B90-4CE1-AAF1-3328E51AE0A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43DF42B-5E6A-409A-A205-0B59AE5FBD98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8530301" y="1690689"/>
            <a:ext cx="3148965" cy="1922438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9C7A202D-9C81-48E9-AC0B-E4DDE20AE14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888689" y="1702826"/>
            <a:ext cx="3148965" cy="1922438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0EB58-EF7E-435A-8B07-B5BCF3AF1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F76098-6FA1-470A-BEF4-E4B0AC75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47ABC-6745-43B6-8A64-6E191BD65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37076" y="1702826"/>
            <a:ext cx="3148965" cy="1922438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F57DE0-C032-4FCC-9006-09C2C328A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CD216-73DE-4B96-8E1B-BB64D86142BB}" type="datetime1">
              <a:rPr lang="en-US" noProof="0" smtClean="0"/>
              <a:t>5/13/2019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776CB-2819-4488-9012-A6EA22079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70506441-775A-4D93-ADE3-695C86D6699F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8530301" y="3849456"/>
            <a:ext cx="3148965" cy="1922438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FA00A08C-FA2D-44B5-9451-63F193A3E7B3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4888689" y="3849456"/>
            <a:ext cx="3148965" cy="1922438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6A8F9540-8D26-4ADA-88E6-B9A742232C2D}"/>
              </a:ext>
            </a:extLst>
          </p:cNvPr>
          <p:cNvSpPr>
            <a:spLocks noGrp="1"/>
          </p:cNvSpPr>
          <p:nvPr>
            <p:ph sz="half" idx="18"/>
          </p:nvPr>
        </p:nvSpPr>
        <p:spPr>
          <a:xfrm>
            <a:off x="1337076" y="3849456"/>
            <a:ext cx="3148965" cy="1922438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3D7801BA-80A8-4F2C-90C8-155E6210A85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47634" y="1679576"/>
            <a:ext cx="376237" cy="376237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0" name="Picture Placeholder 28">
            <a:extLst>
              <a:ext uri="{FF2B5EF4-FFF2-40B4-BE49-F238E27FC236}">
                <a16:creationId xmlns:a16="http://schemas.microsoft.com/office/drawing/2014/main" id="{99C7ED62-8CE2-417B-9E03-DB47D419110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499246" y="1679576"/>
            <a:ext cx="376237" cy="376237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1" name="Picture Placeholder 28">
            <a:extLst>
              <a:ext uri="{FF2B5EF4-FFF2-40B4-BE49-F238E27FC236}">
                <a16:creationId xmlns:a16="http://schemas.microsoft.com/office/drawing/2014/main" id="{96383197-4013-4D5E-BF47-64BD2386A4D6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126282" y="1679576"/>
            <a:ext cx="376237" cy="376237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2" name="Picture Placeholder 28">
            <a:extLst>
              <a:ext uri="{FF2B5EF4-FFF2-40B4-BE49-F238E27FC236}">
                <a16:creationId xmlns:a16="http://schemas.microsoft.com/office/drawing/2014/main" id="{B2568099-B430-4F70-A248-1840860FFEE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947634" y="3792079"/>
            <a:ext cx="376237" cy="376237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3" name="Picture Placeholder 28">
            <a:extLst>
              <a:ext uri="{FF2B5EF4-FFF2-40B4-BE49-F238E27FC236}">
                <a16:creationId xmlns:a16="http://schemas.microsoft.com/office/drawing/2014/main" id="{82A0F640-3653-4074-BEAA-B09FF6E0B391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4499246" y="3792079"/>
            <a:ext cx="376237" cy="376237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4" name="Picture Placeholder 28">
            <a:extLst>
              <a:ext uri="{FF2B5EF4-FFF2-40B4-BE49-F238E27FC236}">
                <a16:creationId xmlns:a16="http://schemas.microsoft.com/office/drawing/2014/main" id="{1723BD4F-261F-418F-B763-09039D2CA7B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126282" y="3792079"/>
            <a:ext cx="376237" cy="376237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67104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is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B74348DE-EC54-4C62-948C-0B2BF90455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3115389"/>
            <a:ext cx="12188825" cy="3742611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2A53E879-94A1-4659-9069-ED0D6F03014D}"/>
              </a:ext>
            </a:extLst>
          </p:cNvPr>
          <p:cNvSpPr/>
          <p:nvPr userDrawn="1"/>
        </p:nvSpPr>
        <p:spPr>
          <a:xfrm>
            <a:off x="2400" y="1999821"/>
            <a:ext cx="12189600" cy="1115568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F43C73-1D0F-45F9-A7E4-E9D24EAFD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88E76-F6AB-4621-A9A6-20A81C5A3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859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313FB9-6D6C-4F61-9E7A-76E686D06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434047"/>
            <a:ext cx="5157787" cy="275561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93A737-E48B-4909-BE04-F55B581032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859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F9958C-DB5F-444E-ACE8-73F5E0CA67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434047"/>
            <a:ext cx="5183188" cy="275561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D097D1-3052-4C1F-B573-CA25FFF6C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CD8C-7FEF-4E71-8EB9-D3BA6E2E3E9E}" type="datetime1">
              <a:rPr lang="en-US" noProof="0" smtClean="0"/>
              <a:t>5/13/2019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607AC3-2220-4DDA-A22A-C404538FE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8DEB3-F122-4B42-9E12-F61189B87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753390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0EB58-EF7E-435A-8B07-B5BCF3AF1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F76098-6FA1-470A-BEF4-E4B0AC75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F57DE0-C032-4FCC-9006-09C2C328A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CD216-73DE-4B96-8E1B-BB64D86142BB}" type="datetime1">
              <a:rPr lang="en-US" noProof="0" smtClean="0"/>
              <a:t>5/13/2019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776CB-2819-4488-9012-A6EA22079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15EEB49-54F4-404C-9B31-AD488BFCB2E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2412" y="2219248"/>
            <a:ext cx="2414016" cy="2414016"/>
          </a:xfrm>
          <a:prstGeom prst="ellipse">
            <a:avLst/>
          </a:prstGeom>
          <a:noFill/>
          <a:ln w="387350">
            <a:noFill/>
          </a:ln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11">
            <a:extLst>
              <a:ext uri="{FF2B5EF4-FFF2-40B4-BE49-F238E27FC236}">
                <a16:creationId xmlns:a16="http://schemas.microsoft.com/office/drawing/2014/main" id="{6B2DD458-866A-421E-9AD0-B0D9E119572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005572" y="2196083"/>
            <a:ext cx="2414016" cy="2414016"/>
          </a:xfrm>
          <a:prstGeom prst="ellipse">
            <a:avLst/>
          </a:prstGeom>
          <a:noFill/>
          <a:ln w="387350">
            <a:noFill/>
          </a:ln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11">
            <a:extLst>
              <a:ext uri="{FF2B5EF4-FFF2-40B4-BE49-F238E27FC236}">
                <a16:creationId xmlns:a16="http://schemas.microsoft.com/office/drawing/2014/main" id="{57A4D097-9603-42DC-888D-8039CE6ADC9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587240" y="2019165"/>
            <a:ext cx="3017520" cy="3017520"/>
          </a:xfrm>
          <a:prstGeom prst="ellipse">
            <a:avLst/>
          </a:prstGeom>
          <a:noFill/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B9B9E0BA-35AD-4D69-9A03-35F2509C2C2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612900" y="5033963"/>
            <a:ext cx="2700338" cy="73818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6" name="Text Placeholder 23">
            <a:extLst>
              <a:ext uri="{FF2B5EF4-FFF2-40B4-BE49-F238E27FC236}">
                <a16:creationId xmlns:a16="http://schemas.microsoft.com/office/drawing/2014/main" id="{B1CC61B3-695C-423D-8F0B-45674DC932B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45831" y="5236700"/>
            <a:ext cx="2700338" cy="73818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7" name="Text Placeholder 23">
            <a:extLst>
              <a:ext uri="{FF2B5EF4-FFF2-40B4-BE49-F238E27FC236}">
                <a16:creationId xmlns:a16="http://schemas.microsoft.com/office/drawing/2014/main" id="{B870F23E-35A1-4942-A685-641AA883066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878762" y="5033963"/>
            <a:ext cx="2700338" cy="73818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863B8202-88BB-4ED4-B936-9D9C0B4C8D1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99923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with Capti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3">
            <a:extLst>
              <a:ext uri="{FF2B5EF4-FFF2-40B4-BE49-F238E27FC236}">
                <a16:creationId xmlns:a16="http://schemas.microsoft.com/office/drawing/2014/main" id="{29F16048-FF4E-41B1-B3D4-0FB210A70DF2}"/>
              </a:ext>
            </a:extLst>
          </p:cNvPr>
          <p:cNvSpPr/>
          <p:nvPr userDrawn="1"/>
        </p:nvSpPr>
        <p:spPr>
          <a:xfrm>
            <a:off x="5294630" y="0"/>
            <a:ext cx="6897370" cy="6858000"/>
          </a:xfrm>
          <a:custGeom>
            <a:avLst/>
            <a:gdLst/>
            <a:ahLst/>
            <a:cxnLst/>
            <a:rect l="l" t="t" r="r" b="b"/>
            <a:pathLst>
              <a:path w="6897370" h="6858000">
                <a:moveTo>
                  <a:pt x="0" y="6858000"/>
                </a:moveTo>
                <a:lnTo>
                  <a:pt x="6896900" y="6858000"/>
                </a:lnTo>
                <a:lnTo>
                  <a:pt x="68969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 lang="en-US" noProof="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8AB8B54-69CD-4C57-8DBB-02A0E09851DD}"/>
              </a:ext>
            </a:extLst>
          </p:cNvPr>
          <p:cNvSpPr/>
          <p:nvPr userDrawn="1"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90E0AA-5363-4861-AB6B-0E4D34D74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17362"/>
            <a:ext cx="3932237" cy="130211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79774D-36EB-4201-B1AC-922DD2E06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94251" y="1192697"/>
            <a:ext cx="4057961" cy="1431234"/>
          </a:xfrm>
        </p:spPr>
        <p:txBody>
          <a:bodyPr/>
          <a:lstStyle>
            <a:lvl1pPr marL="0" indent="0">
              <a:buNone/>
              <a:defRPr sz="16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D1E234-1CB2-41A0-B40D-7E7F160CB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D634D-0427-413D-A0D0-098959D06FEF}" type="datetime1">
              <a:rPr lang="en-US" noProof="0" smtClean="0"/>
              <a:t>5/13/2019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FD472E-6334-4051-B4D9-6361A819F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2384B9-6290-4070-B7D1-A105B27F0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9337951D-6DB6-4713-9200-E8513CDEB6B3}"/>
              </a:ext>
            </a:extLst>
          </p:cNvPr>
          <p:cNvSpPr/>
          <p:nvPr userDrawn="1"/>
        </p:nvSpPr>
        <p:spPr>
          <a:xfrm>
            <a:off x="0" y="2430411"/>
            <a:ext cx="3625850" cy="3438525"/>
          </a:xfrm>
          <a:custGeom>
            <a:avLst/>
            <a:gdLst/>
            <a:ahLst/>
            <a:cxnLst/>
            <a:rect l="l" t="t" r="r" b="b"/>
            <a:pathLst>
              <a:path w="3625850" h="3438525">
                <a:moveTo>
                  <a:pt x="0" y="3438486"/>
                </a:moveTo>
                <a:lnTo>
                  <a:pt x="3625596" y="3438486"/>
                </a:lnTo>
                <a:lnTo>
                  <a:pt x="3625596" y="0"/>
                </a:lnTo>
                <a:lnTo>
                  <a:pt x="0" y="0"/>
                </a:lnTo>
                <a:lnTo>
                  <a:pt x="0" y="343848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44B7CE-2038-4CCA-AA8A-D03DE5FD95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781223"/>
            <a:ext cx="6040800" cy="273690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Picture Placeholder 28">
            <a:extLst>
              <a:ext uri="{FF2B5EF4-FFF2-40B4-BE49-F238E27FC236}">
                <a16:creationId xmlns:a16="http://schemas.microsoft.com/office/drawing/2014/main" id="{2EB2F967-97B6-4CA8-B3E7-5FF7CA2BDD8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586106" y="1188012"/>
            <a:ext cx="376237" cy="376237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28">
            <a:extLst>
              <a:ext uri="{FF2B5EF4-FFF2-40B4-BE49-F238E27FC236}">
                <a16:creationId xmlns:a16="http://schemas.microsoft.com/office/drawing/2014/main" id="{5E78E133-FE09-456A-8463-9EFAC6ADE26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586106" y="2878015"/>
            <a:ext cx="376237" cy="376237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7F0C3496-EA4B-43E5-9704-968F80A8552C}"/>
              </a:ext>
            </a:extLst>
          </p:cNvPr>
          <p:cNvSpPr>
            <a:spLocks noGrp="1"/>
          </p:cNvSpPr>
          <p:nvPr>
            <p:ph type="body" sz="half" idx="23"/>
          </p:nvPr>
        </p:nvSpPr>
        <p:spPr>
          <a:xfrm>
            <a:off x="7294250" y="2880357"/>
            <a:ext cx="4057961" cy="1431234"/>
          </a:xfrm>
        </p:spPr>
        <p:txBody>
          <a:bodyPr/>
          <a:lstStyle>
            <a:lvl1pPr marL="0" indent="0">
              <a:buNone/>
              <a:defRPr sz="16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5" name="Picture Placeholder 28">
            <a:extLst>
              <a:ext uri="{FF2B5EF4-FFF2-40B4-BE49-F238E27FC236}">
                <a16:creationId xmlns:a16="http://schemas.microsoft.com/office/drawing/2014/main" id="{13414E14-9FEB-40F8-AE6E-319637A8F1CB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586106" y="4568018"/>
            <a:ext cx="376237" cy="376237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8EC97C88-8B4C-4665-845B-95CE8F237779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7294250" y="4568018"/>
            <a:ext cx="4057961" cy="1431234"/>
          </a:xfrm>
        </p:spPr>
        <p:txBody>
          <a:bodyPr/>
          <a:lstStyle>
            <a:lvl1pPr marL="0" indent="0">
              <a:buNone/>
              <a:defRPr sz="16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4386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11141-A77D-4E0E-8CAF-4CD3B2799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EFDE0-5A54-402A-B0C3-6BC0BB739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825AD-4585-4E37-A076-3D0070C93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2561F-7E45-400C-8758-912CDFE9410A}" type="datetime1">
              <a:rPr lang="en-US" noProof="0" smtClean="0"/>
              <a:t>5/13/2019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064AD-EDC3-4B13-8CD6-49EB60099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0FD1E-16F6-49B1-A938-8CE601ED7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25465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FA988-92AD-48D7-890A-AA0540961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999FA-A189-41DB-9CFC-D1356C534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D83DC-20E7-4B71-9794-36FC33B1B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24BC7-4CDB-41D7-81AF-9CE8473FF4B8}" type="datetime1">
              <a:rPr lang="en-US" noProof="0" smtClean="0"/>
              <a:t>5/13/2019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7D103-1290-4592-B37C-19C9C9DBE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55B1B-4A5C-42C7-99A5-B8217736F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33201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0EB58-EF7E-435A-8B07-B5BCF3AF1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F76098-6FA1-470A-BEF4-E4B0AC75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47ABC-6745-43B6-8A64-6E191BD65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387105-2538-4216-9A7E-445FA092F9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F57DE0-C032-4FCC-9006-09C2C328A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CD216-73DE-4B96-8E1B-BB64D86142BB}" type="datetime1">
              <a:rPr lang="en-US" noProof="0" smtClean="0"/>
              <a:t>5/13/2019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776CB-2819-4488-9012-A6EA22079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25036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43C73-1D0F-45F9-A7E4-E9D24EAFD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88E76-F6AB-4621-A9A6-20A81C5A3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313FB9-6D6C-4F61-9E7A-76E686D06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93A737-E48B-4909-BE04-F55B581032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F9958C-DB5F-444E-ACE8-73F5E0CA67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D097D1-3052-4C1F-B573-CA25FFF6C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CD8C-7FEF-4E71-8EB9-D3BA6E2E3E9E}" type="datetime1">
              <a:rPr lang="en-US" noProof="0" smtClean="0"/>
              <a:t>5/13/2019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607AC3-2220-4DDA-A22A-C404538FE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8DEB3-F122-4B42-9E12-F61189B87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32769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89EF5-3FD9-4423-A9E8-B67B4E902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0D7191-31B4-440E-A4E9-F412FA558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4379E-9B58-41EA-B928-5B1C8436A60E}" type="datetime1">
              <a:rPr lang="en-US" noProof="0" smtClean="0"/>
              <a:t>5/13/2019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85CB6-0880-4BF0-8E98-291E70C71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4A5E74-F26F-4C7A-BED1-6EE66C0B3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91903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55C546-684A-45B9-8890-66DC55DF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0A371-51FE-4D99-BD87-6A650FCE519D}" type="datetime1">
              <a:rPr lang="en-US" noProof="0" smtClean="0"/>
              <a:t>5/13/2019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43EBDF-D696-42F7-B962-56F5FEE12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89D77E-1675-4F9D-9113-B274CB0E8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4602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E9C90-06AB-49B5-9970-F5791DE93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B0071-932D-4CA0-92FB-A6E75AC85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C8D9F5-8B70-4BDD-9CB5-BBF87CF553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9DE91-7A80-4682-9D32-2CD41DEFB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F8CFF-A1C0-4B6C-AA8D-BE72CB14468D}" type="datetime1">
              <a:rPr lang="en-US" noProof="0" smtClean="0"/>
              <a:t>5/13/2019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9E2482-2E7D-4868-95A7-4A55B40FE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4E84CF-C3E5-4475-84C7-21CBAC064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62625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0E0AA-5363-4861-AB6B-0E4D34D74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44B7CE-2038-4CCA-AA8A-D03DE5FD95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79774D-36EB-4201-B1AC-922DD2E06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D1E234-1CB2-41A0-B40D-7E7F160CB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D634D-0427-413D-A0D0-098959D06FEF}" type="datetime1">
              <a:rPr lang="en-US" noProof="0" smtClean="0"/>
              <a:t>5/13/2019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FD472E-6334-4051-B4D9-6361A819F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2384B9-6290-4070-B7D1-A105B27F0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67443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CEC732-0DE2-456B-92A1-84321C9BD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816A5B-B156-4DC3-B18E-14F3E59A6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0252E-67CD-4B33-849F-7B1449CF27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17490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591E0-5367-4F2F-9C30-2087D79A846D}" type="datetime1">
              <a:rPr lang="en-US" noProof="0" smtClean="0"/>
              <a:t>5/13/2019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20AD2-E3F8-48CB-8B72-B0945DF534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17490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A5F3BCF-F6FD-4DFF-B0B4-9892C9389344}"/>
              </a:ext>
            </a:extLst>
          </p:cNvPr>
          <p:cNvSpPr/>
          <p:nvPr userDrawn="1"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DEFFD-817B-43EC-86F0-34DEA2BA5E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68844" y="6174902"/>
            <a:ext cx="357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1">
                <a:solidFill>
                  <a:schemeClr val="tx2">
                    <a:alpha val="70000"/>
                  </a:schemeClr>
                </a:solidFill>
              </a:defRPr>
            </a:lvl1pPr>
          </a:lstStyle>
          <a:p>
            <a:fld id="{82EE24B5-652C-4DB5-B7C3-B5BBEC1280B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64101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theconnectme.club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i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6C91D-4B22-49F1-9A0B-ABEB9E1F5A26}"/>
              </a:ext>
            </a:extLst>
          </p:cNvPr>
          <p:cNvSpPr>
            <a:spLocks noGrp="1"/>
          </p:cNvSpPr>
          <p:nvPr>
            <p:ph type="title"/>
          </p:nvPr>
        </p:nvSpPr>
        <p:spPr bwMode="ltGray">
          <a:xfrm>
            <a:off x="7162799" y="511173"/>
            <a:ext cx="4810125" cy="2851140"/>
          </a:xfrm>
        </p:spPr>
        <p:txBody>
          <a:bodyPr>
            <a:normAutofit/>
          </a:bodyPr>
          <a:lstStyle/>
          <a:p>
            <a:r>
              <a:rPr lang="en-US" sz="5400" dirty="0" err="1">
                <a:solidFill>
                  <a:schemeClr val="accent5">
                    <a:lumMod val="75000"/>
                  </a:schemeClr>
                </a:solidFill>
              </a:rPr>
              <a:t>ConnectME</a:t>
            </a:r>
            <a:r>
              <a:rPr lang="en-US" sz="5400" dirty="0">
                <a:solidFill>
                  <a:schemeClr val="accent5">
                    <a:lumMod val="75000"/>
                  </a:schemeClr>
                </a:solidFill>
              </a:rPr>
              <a:t>..  Recruitment bridge portal</a:t>
            </a:r>
            <a:endParaRPr lang="en-US" sz="50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E22CB2FC-CC8C-4C18-A7CB-B1B20F14F80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042551" cy="6858000"/>
          </a:xfrm>
          <a:gradFill>
            <a:gsLst>
              <a:gs pos="8900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dist="50800" dir="5400000" algn="ctr" rotWithShape="0">
              <a:srgbClr val="000000">
                <a:alpha val="43137"/>
              </a:srgbClr>
            </a:outerShdw>
          </a:effec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2F8CF06A-B594-4BA2-8B1E-D649096D742F}"/>
              </a:ext>
            </a:extLst>
          </p:cNvPr>
          <p:cNvSpPr>
            <a:spLocks noGrp="1"/>
          </p:cNvSpPr>
          <p:nvPr>
            <p:ph type="body" sz="half" idx="2"/>
          </p:nvPr>
        </p:nvSpPr>
        <p:spPr bwMode="blackGray">
          <a:xfrm>
            <a:off x="8069802" y="3977196"/>
            <a:ext cx="3790766" cy="2148396"/>
          </a:xfrm>
          <a:solidFill>
            <a:schemeClr val="bg1">
              <a:alpha val="90000"/>
            </a:schemeClr>
          </a:solidFill>
        </p:spPr>
        <p:txBody>
          <a:bodyPr anchor="ctr" anchorCtr="0">
            <a:normAutofit/>
          </a:bodyPr>
          <a:lstStyle/>
          <a:p>
            <a:pPr algn="r"/>
            <a:r>
              <a:rPr lang="en-US" sz="2400" b="1" dirty="0"/>
              <a:t>Team : DRIFTERS</a:t>
            </a:r>
          </a:p>
          <a:p>
            <a:pPr algn="r"/>
            <a:r>
              <a:rPr lang="en-US" sz="2000" b="1" i="1" spc="65" dirty="0" err="1">
                <a:solidFill>
                  <a:srgbClr val="0070C0"/>
                </a:solidFill>
                <a:cs typeface="Arial"/>
              </a:rPr>
              <a:t>Paramdeep</a:t>
            </a:r>
            <a:r>
              <a:rPr lang="en-US" sz="2000" b="1" i="1" spc="65" dirty="0">
                <a:solidFill>
                  <a:srgbClr val="0070C0"/>
                </a:solidFill>
                <a:cs typeface="Arial"/>
              </a:rPr>
              <a:t> Saini</a:t>
            </a:r>
          </a:p>
          <a:p>
            <a:pPr algn="r"/>
            <a:r>
              <a:rPr lang="en-US" sz="2000" b="1" i="1" dirty="0">
                <a:solidFill>
                  <a:srgbClr val="0070C0"/>
                </a:solidFill>
              </a:rPr>
              <a:t>Julian Simon </a:t>
            </a:r>
          </a:p>
          <a:p>
            <a:pPr algn="r"/>
            <a:r>
              <a:rPr lang="en-US" sz="2000" b="1" i="1" spc="65" dirty="0">
                <a:solidFill>
                  <a:srgbClr val="0070C0"/>
                </a:solidFill>
                <a:cs typeface="Arial"/>
              </a:rPr>
              <a:t>Sandhya Gadgoli</a:t>
            </a:r>
          </a:p>
          <a:p>
            <a:pPr algn="r"/>
            <a:r>
              <a:rPr lang="en-US" sz="2000" b="1" i="1" dirty="0">
                <a:solidFill>
                  <a:srgbClr val="0070C0"/>
                </a:solidFill>
              </a:rPr>
              <a:t>Viswanath </a:t>
            </a:r>
            <a:r>
              <a:rPr lang="en-US" sz="2000" b="1" i="1" dirty="0" err="1">
                <a:solidFill>
                  <a:srgbClr val="0070C0"/>
                </a:solidFill>
              </a:rPr>
              <a:t>Kambam</a:t>
            </a:r>
            <a:endParaRPr lang="en-US" sz="3200" b="1" i="1" spc="65" dirty="0">
              <a:solidFill>
                <a:srgbClr val="0070C0"/>
              </a:solidFill>
              <a:cs typeface="Arial"/>
            </a:endParaRPr>
          </a:p>
        </p:txBody>
      </p:sp>
      <p:sp>
        <p:nvSpPr>
          <p:cNvPr id="6" name="object 7" descr="Beige rectangle">
            <a:extLst>
              <a:ext uri="{FF2B5EF4-FFF2-40B4-BE49-F238E27FC236}">
                <a16:creationId xmlns:a16="http://schemas.microsoft.com/office/drawing/2014/main" id="{B36975AA-C62E-46BE-9382-E2CF56FDF817}"/>
              </a:ext>
            </a:extLst>
          </p:cNvPr>
          <p:cNvSpPr/>
          <p:nvPr/>
        </p:nvSpPr>
        <p:spPr bwMode="white">
          <a:xfrm>
            <a:off x="7369982" y="3851306"/>
            <a:ext cx="4104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B731F5-8272-41B5-BA6A-773D1215D14C}"/>
              </a:ext>
            </a:extLst>
          </p:cNvPr>
          <p:cNvSpPr txBox="1"/>
          <p:nvPr/>
        </p:nvSpPr>
        <p:spPr>
          <a:xfrm>
            <a:off x="11540970" y="6207092"/>
            <a:ext cx="257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1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093556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Placeholder 46">
            <a:extLst>
              <a:ext uri="{FF2B5EF4-FFF2-40B4-BE49-F238E27FC236}">
                <a16:creationId xmlns:a16="http://schemas.microsoft.com/office/drawing/2014/main" id="{0FD54BB1-BA8F-46B1-AE35-C73B73A48218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" y="1350"/>
            <a:ext cx="12175358" cy="6856649"/>
          </a:xfrm>
        </p:spPr>
      </p:pic>
      <p:sp>
        <p:nvSpPr>
          <p:cNvPr id="35" name="object 3" descr="Blue rectangle">
            <a:extLst>
              <a:ext uri="{FF2B5EF4-FFF2-40B4-BE49-F238E27FC236}">
                <a16:creationId xmlns:a16="http://schemas.microsoft.com/office/drawing/2014/main" id="{9206F938-D64B-410D-BE2D-847D78F81E42}"/>
              </a:ext>
            </a:extLst>
          </p:cNvPr>
          <p:cNvSpPr/>
          <p:nvPr/>
        </p:nvSpPr>
        <p:spPr>
          <a:xfrm>
            <a:off x="10720" y="0"/>
            <a:ext cx="1218840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69000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48" name="Oval 47" descr="Beige oval">
            <a:extLst>
              <a:ext uri="{FF2B5EF4-FFF2-40B4-BE49-F238E27FC236}">
                <a16:creationId xmlns:a16="http://schemas.microsoft.com/office/drawing/2014/main" id="{7799BEE8-A94D-443E-9846-2D1F32C57944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 descr="Blue rectangle">
            <a:extLst>
              <a:ext uri="{FF2B5EF4-FFF2-40B4-BE49-F238E27FC236}">
                <a16:creationId xmlns:a16="http://schemas.microsoft.com/office/drawing/2014/main" id="{B743B096-6BB3-4330-9D5B-22EEBAF87BEE}"/>
              </a:ext>
            </a:extLst>
          </p:cNvPr>
          <p:cNvSpPr/>
          <p:nvPr/>
        </p:nvSpPr>
        <p:spPr>
          <a:xfrm>
            <a:off x="838198" y="2770632"/>
            <a:ext cx="10515601" cy="14749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CE755E-A3DE-48FA-953D-4B2CFF013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10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558CBCC-46BE-4654-9B01-07B35CF17C32}"/>
              </a:ext>
            </a:extLst>
          </p:cNvPr>
          <p:cNvSpPr>
            <a:spLocks noGrp="1"/>
          </p:cNvSpPr>
          <p:nvPr>
            <p:ph type="title"/>
          </p:nvPr>
        </p:nvSpPr>
        <p:spPr bwMode="ltGray"/>
        <p:txBody>
          <a:bodyPr/>
          <a:lstStyle/>
          <a:p>
            <a:pPr lvl="3" algn="just"/>
            <a:r>
              <a:rPr lang="en-US" sz="2800" b="1" dirty="0">
                <a:solidFill>
                  <a:schemeClr val="bg1"/>
                </a:solidFill>
              </a:rPr>
              <a:t>DEMO</a:t>
            </a:r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D70BF709-D6E1-4AFF-A538-E9F7D1A452C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 bwMode="white">
          <a:xfrm>
            <a:off x="1524000" y="2945002"/>
            <a:ext cx="8375904" cy="1474932"/>
          </a:xfrm>
        </p:spPr>
        <p:txBody>
          <a:bodyPr>
            <a:normAutofit/>
          </a:bodyPr>
          <a:lstStyle/>
          <a:p>
            <a:pPr lvl="3" algn="just"/>
            <a:endParaRPr lang="en-US" b="1" dirty="0">
              <a:solidFill>
                <a:schemeClr val="tx1"/>
              </a:solidFill>
            </a:endParaRPr>
          </a:p>
          <a:p>
            <a:pPr marL="1371600" lvl="3" indent="0" algn="just">
              <a:buNone/>
            </a:pPr>
            <a:r>
              <a:rPr lang="en-US" sz="3800" b="1" u="sng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https://theconnectme.club/</a:t>
            </a:r>
            <a:endParaRPr lang="en-US" sz="3800" b="1" u="sng" dirty="0">
              <a:solidFill>
                <a:schemeClr val="bg1"/>
              </a:solidFill>
            </a:endParaRPr>
          </a:p>
        </p:txBody>
      </p:sp>
      <p:sp>
        <p:nvSpPr>
          <p:cNvPr id="49" name="object 6" descr="Beige rectangle">
            <a:extLst>
              <a:ext uri="{FF2B5EF4-FFF2-40B4-BE49-F238E27FC236}">
                <a16:creationId xmlns:a16="http://schemas.microsoft.com/office/drawing/2014/main" id="{E67B2D0F-2920-4165-BC82-05237362DABB}"/>
              </a:ext>
            </a:extLst>
          </p:cNvPr>
          <p:cNvSpPr/>
          <p:nvPr/>
        </p:nvSpPr>
        <p:spPr bwMode="ltGray">
          <a:xfrm>
            <a:off x="957251" y="1352776"/>
            <a:ext cx="2124000" cy="0"/>
          </a:xfrm>
          <a:custGeom>
            <a:avLst/>
            <a:gdLst/>
            <a:ahLst/>
            <a:cxnLst/>
            <a:rect l="l" t="t" r="r" b="b"/>
            <a:pathLst>
              <a:path w="1934210">
                <a:moveTo>
                  <a:pt x="0" y="0"/>
                </a:moveTo>
                <a:lnTo>
                  <a:pt x="1933600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904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7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71000">
              <a:srgbClr val="F9EDDC"/>
            </a:gs>
            <a:gs pos="57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3">
            <a:extLst>
              <a:ext uri="{FF2B5EF4-FFF2-40B4-BE49-F238E27FC236}">
                <a16:creationId xmlns:a16="http://schemas.microsoft.com/office/drawing/2014/main" id="{3473867A-FBFD-45C7-BD5B-FDE711A8EC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362" y="2191376"/>
            <a:ext cx="8677275" cy="2475248"/>
          </a:xfrm>
          <a:prstGeom prst="rect">
            <a:avLst/>
          </a:prstGeom>
          <a:ln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58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304800" dist="50800" dir="8100000" algn="ctr" rotWithShape="0">
              <a:schemeClr val="accent6">
                <a:lumMod val="60000"/>
                <a:lumOff val="40000"/>
              </a:schemeClr>
            </a:outerShdw>
            <a:reflection endPos="20000" dir="5400000" sy="-100000" algn="bl" rotWithShape="0"/>
            <a:softEdge rad="12700"/>
          </a:effectLst>
          <a:scene3d>
            <a:camera prst="orthographicFront"/>
            <a:lightRig rig="threePt" dir="t"/>
          </a:scene3d>
          <a:sp3d>
            <a:bevelT/>
            <a:bevelB/>
          </a:sp3d>
        </p:spPr>
      </p:pic>
      <p:sp>
        <p:nvSpPr>
          <p:cNvPr id="7" name="Oval 6" descr="Beige oval">
            <a:extLst>
              <a:ext uri="{FF2B5EF4-FFF2-40B4-BE49-F238E27FC236}">
                <a16:creationId xmlns:a16="http://schemas.microsoft.com/office/drawing/2014/main" id="{5E8475D7-5EB4-4E70-AD4D-D32B1FB40E6E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16D174-C1FB-4494-B78F-EFF7C645A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2912" y="6174902"/>
            <a:ext cx="357116" cy="365125"/>
          </a:xfrm>
        </p:spPr>
        <p:txBody>
          <a:bodyPr/>
          <a:lstStyle/>
          <a:p>
            <a:fld id="{82EE24B5-652C-4DB5-B7C3-B5BBEC1280B1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811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9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5537408-2125-4CE5-92A7-F7E0FCBA31D0}"/>
              </a:ext>
            </a:extLst>
          </p:cNvPr>
          <p:cNvSpPr txBox="1">
            <a:spLocks/>
          </p:cNvSpPr>
          <p:nvPr/>
        </p:nvSpPr>
        <p:spPr>
          <a:xfrm>
            <a:off x="142875" y="1218407"/>
            <a:ext cx="8601076" cy="4182268"/>
          </a:xfrm>
          <a:prstGeom prst="rect">
            <a:avLst/>
          </a:prstGeom>
          <a:solidFill>
            <a:schemeClr val="accent2"/>
          </a:solidFill>
        </p:spPr>
        <p:txBody>
          <a:bodyPr lIns="1548000" tIns="216000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5000"/>
              </a:lnSpc>
              <a:buFont typeface="Arial" panose="020B0604020202020204" pitchFamily="34" charset="0"/>
              <a:buNone/>
            </a:pPr>
            <a:endParaRPr lang="en-US" sz="2500" b="1" dirty="0">
              <a:solidFill>
                <a:schemeClr val="bg2">
                  <a:alpha val="50000"/>
                </a:schemeClr>
              </a:solidFill>
            </a:endParaRPr>
          </a:p>
        </p:txBody>
      </p:sp>
      <p:sp>
        <p:nvSpPr>
          <p:cNvPr id="6" name="object 6" descr="Beige rectangle">
            <a:extLst>
              <a:ext uri="{FF2B5EF4-FFF2-40B4-BE49-F238E27FC236}">
                <a16:creationId xmlns:a16="http://schemas.microsoft.com/office/drawing/2014/main" id="{B0C70F64-F3E5-413B-AF4F-E15CE944B761}"/>
              </a:ext>
            </a:extLst>
          </p:cNvPr>
          <p:cNvSpPr/>
          <p:nvPr/>
        </p:nvSpPr>
        <p:spPr bwMode="ltGray">
          <a:xfrm>
            <a:off x="664503" y="3184356"/>
            <a:ext cx="7165048" cy="130344"/>
          </a:xfrm>
          <a:custGeom>
            <a:avLst/>
            <a:gdLst/>
            <a:ahLst/>
            <a:cxnLst/>
            <a:rect l="l" t="t" r="r" b="b"/>
            <a:pathLst>
              <a:path w="4206240">
                <a:moveTo>
                  <a:pt x="0" y="0"/>
                </a:moveTo>
                <a:lnTo>
                  <a:pt x="4206240" y="0"/>
                </a:lnTo>
              </a:path>
            </a:pathLst>
          </a:custGeom>
          <a:ln w="317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D43A5E-77DF-44FD-800D-158434A3ABC6}"/>
              </a:ext>
            </a:extLst>
          </p:cNvPr>
          <p:cNvSpPr>
            <a:spLocks noGrp="1"/>
          </p:cNvSpPr>
          <p:nvPr>
            <p:ph type="title" idx="4294967295"/>
          </p:nvPr>
        </p:nvSpPr>
        <p:spPr bwMode="ltGray">
          <a:xfrm>
            <a:off x="0" y="1701800"/>
            <a:ext cx="9258300" cy="2479675"/>
          </a:xfrm>
        </p:spPr>
        <p:txBody>
          <a:bodyPr>
            <a:normAutofit/>
          </a:bodyPr>
          <a:lstStyle/>
          <a:p>
            <a:r>
              <a:rPr lang="en-US" sz="5000" dirty="0">
                <a:solidFill>
                  <a:schemeClr val="bg1"/>
                </a:solidFill>
                <a:latin typeface="+mn-lt"/>
              </a:rPr>
              <a:t>   THANK</a:t>
            </a:r>
            <a:endParaRPr lang="en-US" sz="5000" dirty="0"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2FE799-2107-4602-A2AC-6B646BEA14D6}"/>
              </a:ext>
            </a:extLst>
          </p:cNvPr>
          <p:cNvSpPr txBox="1"/>
          <p:nvPr/>
        </p:nvSpPr>
        <p:spPr>
          <a:xfrm>
            <a:off x="3038475" y="3075057"/>
            <a:ext cx="3267075" cy="861774"/>
          </a:xfrm>
          <a:prstGeom prst="rect">
            <a:avLst/>
          </a:prstGeom>
          <a:noFill/>
          <a:effectLst>
            <a:outerShdw blurRad="165100" dist="50800" dir="5400000" algn="ctr" rotWithShape="0">
              <a:srgbClr val="000000">
                <a:alpha val="43137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5000" b="1" dirty="0"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  <a:solidFill>
                  <a:schemeClr val="bg1"/>
                </a:solidFill>
                <a:ea typeface="+mj-ea"/>
                <a:cs typeface="+mj-cs"/>
              </a:rPr>
              <a:t>YOU</a:t>
            </a:r>
            <a:endParaRPr lang="en-US" sz="4000" b="1" dirty="0"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216ABA-2E43-4F0D-9F50-95CA1588307C}"/>
              </a:ext>
            </a:extLst>
          </p:cNvPr>
          <p:cNvSpPr txBox="1"/>
          <p:nvPr/>
        </p:nvSpPr>
        <p:spPr>
          <a:xfrm>
            <a:off x="11506200" y="6219825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12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486951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7">
            <a:extLst>
              <a:ext uri="{FF2B5EF4-FFF2-40B4-BE49-F238E27FC236}">
                <a16:creationId xmlns:a16="http://schemas.microsoft.com/office/drawing/2014/main" id="{2894B736-0F24-454E-8A9D-717EB78697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" y="439945"/>
            <a:ext cx="6991350" cy="5978110"/>
          </a:xfrm>
          <a:prstGeom prst="rect">
            <a:avLst/>
          </a:prstGeom>
        </p:spPr>
      </p:pic>
      <p:sp>
        <p:nvSpPr>
          <p:cNvPr id="5" name="object 3" descr="Beige rectangle">
            <a:extLst>
              <a:ext uri="{FF2B5EF4-FFF2-40B4-BE49-F238E27FC236}">
                <a16:creationId xmlns:a16="http://schemas.microsoft.com/office/drawing/2014/main" id="{DCF29767-6635-4A46-AB77-672CC90C6FBE}"/>
              </a:ext>
            </a:extLst>
          </p:cNvPr>
          <p:cNvSpPr/>
          <p:nvPr/>
        </p:nvSpPr>
        <p:spPr>
          <a:xfrm>
            <a:off x="8181340" y="1359001"/>
            <a:ext cx="4010660" cy="4194074"/>
          </a:xfrm>
          <a:custGeom>
            <a:avLst/>
            <a:gdLst/>
            <a:ahLst/>
            <a:cxnLst/>
            <a:rect l="l" t="t" r="r" b="b"/>
            <a:pathLst>
              <a:path w="4010659" h="333375">
                <a:moveTo>
                  <a:pt x="0" y="333006"/>
                </a:moveTo>
                <a:lnTo>
                  <a:pt x="4010367" y="333006"/>
                </a:lnTo>
                <a:lnTo>
                  <a:pt x="4010367" y="0"/>
                </a:lnTo>
                <a:lnTo>
                  <a:pt x="0" y="0"/>
                </a:lnTo>
                <a:lnTo>
                  <a:pt x="0" y="33300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6" name="object 6" descr="Blue rectangle">
            <a:extLst>
              <a:ext uri="{FF2B5EF4-FFF2-40B4-BE49-F238E27FC236}">
                <a16:creationId xmlns:a16="http://schemas.microsoft.com/office/drawing/2014/main" id="{9FABC344-E043-45BE-8588-06C658DBCE70}"/>
              </a:ext>
            </a:extLst>
          </p:cNvPr>
          <p:cNvSpPr/>
          <p:nvPr/>
        </p:nvSpPr>
        <p:spPr>
          <a:xfrm>
            <a:off x="5965794" y="1713390"/>
            <a:ext cx="6226206" cy="3506678"/>
          </a:xfrm>
          <a:custGeom>
            <a:avLst/>
            <a:gdLst/>
            <a:ahLst/>
            <a:cxnLst/>
            <a:rect l="l" t="t" r="r" b="b"/>
            <a:pathLst>
              <a:path w="6689725" h="3528060">
                <a:moveTo>
                  <a:pt x="0" y="3527996"/>
                </a:moveTo>
                <a:lnTo>
                  <a:pt x="6689648" y="3527996"/>
                </a:lnTo>
                <a:lnTo>
                  <a:pt x="6689648" y="0"/>
                </a:lnTo>
                <a:lnTo>
                  <a:pt x="0" y="0"/>
                </a:lnTo>
                <a:lnTo>
                  <a:pt x="0" y="3527996"/>
                </a:lnTo>
                <a:close/>
              </a:path>
            </a:pathLst>
          </a:custGeom>
          <a:solidFill>
            <a:schemeClr val="accent3">
              <a:lumMod val="75000"/>
              <a:lumOff val="25000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5C5720-51D4-4632-91CD-936B8AB96750}"/>
              </a:ext>
            </a:extLst>
          </p:cNvPr>
          <p:cNvSpPr>
            <a:spLocks noGrp="1"/>
          </p:cNvSpPr>
          <p:nvPr>
            <p:ph type="title"/>
          </p:nvPr>
        </p:nvSpPr>
        <p:spPr bwMode="white">
          <a:xfrm>
            <a:off x="6198107" y="2331086"/>
            <a:ext cx="5165558" cy="83385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OUR BIG IDEA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D506CC-0185-443E-82C7-1600C21D6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object 9" descr="Beige rectangle">
            <a:extLst>
              <a:ext uri="{FF2B5EF4-FFF2-40B4-BE49-F238E27FC236}">
                <a16:creationId xmlns:a16="http://schemas.microsoft.com/office/drawing/2014/main" id="{02C6628C-972C-4717-AAF3-D882B30F6658}"/>
              </a:ext>
            </a:extLst>
          </p:cNvPr>
          <p:cNvSpPr/>
          <p:nvPr/>
        </p:nvSpPr>
        <p:spPr bwMode="white">
          <a:xfrm>
            <a:off x="6313932" y="3042424"/>
            <a:ext cx="2970000" cy="0"/>
          </a:xfrm>
          <a:custGeom>
            <a:avLst/>
            <a:gdLst/>
            <a:ahLst/>
            <a:cxnLst/>
            <a:rect l="l" t="t" r="r" b="b"/>
            <a:pathLst>
              <a:path w="2642870">
                <a:moveTo>
                  <a:pt x="0" y="0"/>
                </a:moveTo>
                <a:lnTo>
                  <a:pt x="2642616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7A818AB-B120-41D5-88A6-933AB9CAAE68}"/>
              </a:ext>
            </a:extLst>
          </p:cNvPr>
          <p:cNvSpPr txBox="1">
            <a:spLocks/>
          </p:cNvSpPr>
          <p:nvPr/>
        </p:nvSpPr>
        <p:spPr bwMode="white">
          <a:xfrm>
            <a:off x="6188242" y="3217631"/>
            <a:ext cx="5181600" cy="1603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i="1" spc="-2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Implement smart solution to ease hiring process there by bringing out best talent and streamline the hiring process</a:t>
            </a:r>
          </a:p>
        </p:txBody>
      </p:sp>
    </p:spTree>
    <p:extLst>
      <p:ext uri="{BB962C8B-B14F-4D97-AF65-F5344CB8AC3E}">
        <p14:creationId xmlns:p14="http://schemas.microsoft.com/office/powerpoint/2010/main" val="1793949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9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Placeholder 20">
            <a:extLst>
              <a:ext uri="{FF2B5EF4-FFF2-40B4-BE49-F238E27FC236}">
                <a16:creationId xmlns:a16="http://schemas.microsoft.com/office/drawing/2014/main" id="{42EF1974-141C-494C-A63E-216742273C6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572" y="219982"/>
            <a:ext cx="10268856" cy="6418035"/>
          </a:xfrm>
        </p:spPr>
      </p:pic>
      <p:sp>
        <p:nvSpPr>
          <p:cNvPr id="22" name="object 3" descr="Blue rectangle">
            <a:extLst>
              <a:ext uri="{FF2B5EF4-FFF2-40B4-BE49-F238E27FC236}">
                <a16:creationId xmlns:a16="http://schemas.microsoft.com/office/drawing/2014/main" id="{2D225086-68BE-4168-8F17-9443ADD89675}"/>
              </a:ext>
            </a:extLst>
          </p:cNvPr>
          <p:cNvSpPr/>
          <p:nvPr/>
        </p:nvSpPr>
        <p:spPr>
          <a:xfrm>
            <a:off x="2400" y="0"/>
            <a:ext cx="1218960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3">
              <a:lumMod val="75000"/>
              <a:lumOff val="25000"/>
              <a:alpha val="69999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3" name="Oval 22" descr="Beige oval">
            <a:extLst>
              <a:ext uri="{FF2B5EF4-FFF2-40B4-BE49-F238E27FC236}">
                <a16:creationId xmlns:a16="http://schemas.microsoft.com/office/drawing/2014/main" id="{433945EE-A7C1-410E-BF29-F5CEA2F4F576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D8AA6DB-EBDB-4269-B4E5-AD059714C629}"/>
              </a:ext>
            </a:extLst>
          </p:cNvPr>
          <p:cNvSpPr>
            <a:spLocks noGrp="1"/>
          </p:cNvSpPr>
          <p:nvPr>
            <p:ph sz="half" idx="15"/>
          </p:nvPr>
        </p:nvSpPr>
        <p:spPr bwMode="white">
          <a:xfrm>
            <a:off x="8479502" y="1690689"/>
            <a:ext cx="3353001" cy="1922438"/>
          </a:xfrm>
        </p:spPr>
        <p:txBody>
          <a:bodyPr>
            <a:noAutofit/>
          </a:bodyPr>
          <a:lstStyle/>
          <a:p>
            <a:pPr marL="12700">
              <a:lnSpc>
                <a:spcPct val="120000"/>
              </a:lnSpc>
              <a:spcBef>
                <a:spcPts val="100"/>
              </a:spcBef>
            </a:pPr>
            <a:r>
              <a:rPr lang="en-US" sz="1800" dirty="0">
                <a:solidFill>
                  <a:schemeClr val="bg1"/>
                </a:solidFill>
              </a:rPr>
              <a:t>Recruiter can login and create questions and review the feedback</a:t>
            </a:r>
          </a:p>
          <a:p>
            <a:pPr marL="12700">
              <a:lnSpc>
                <a:spcPct val="120000"/>
              </a:lnSpc>
              <a:spcBef>
                <a:spcPts val="100"/>
              </a:spcBef>
            </a:pPr>
            <a:r>
              <a:rPr lang="en-US" sz="1800" dirty="0">
                <a:solidFill>
                  <a:schemeClr val="bg1"/>
                </a:solidFill>
              </a:rPr>
              <a:t>Performance of each individual candidate will be recorded and shared the same with the company and Candidates.</a:t>
            </a:r>
          </a:p>
          <a:p>
            <a:pPr marL="12700">
              <a:lnSpc>
                <a:spcPct val="120000"/>
              </a:lnSpc>
              <a:spcBef>
                <a:spcPts val="100"/>
              </a:spcBef>
            </a:pPr>
            <a:endParaRPr lang="en-US" sz="1400" i="1" spc="-15" dirty="0">
              <a:solidFill>
                <a:schemeClr val="bg2">
                  <a:lumMod val="20000"/>
                  <a:lumOff val="80000"/>
                </a:schemeClr>
              </a:solidFill>
              <a:cs typeface="Arial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AF9D9A5-149E-4118-AAE3-8EF91B9C5B7D}"/>
              </a:ext>
            </a:extLst>
          </p:cNvPr>
          <p:cNvSpPr>
            <a:spLocks noGrp="1"/>
          </p:cNvSpPr>
          <p:nvPr>
            <p:ph sz="half" idx="14"/>
          </p:nvPr>
        </p:nvSpPr>
        <p:spPr bwMode="white">
          <a:xfrm>
            <a:off x="4843363" y="1702826"/>
            <a:ext cx="3148965" cy="1922438"/>
          </a:xfrm>
        </p:spPr>
        <p:txBody>
          <a:bodyPr>
            <a:noAutofit/>
          </a:bodyPr>
          <a:lstStyle/>
          <a:p>
            <a:r>
              <a:rPr lang="en-US" sz="2000" dirty="0" err="1">
                <a:solidFill>
                  <a:schemeClr val="bg1"/>
                </a:solidFill>
              </a:rPr>
              <a:t>ConnectME</a:t>
            </a:r>
            <a:r>
              <a:rPr lang="en-US" sz="2000" dirty="0">
                <a:solidFill>
                  <a:schemeClr val="bg1"/>
                </a:solidFill>
              </a:rPr>
              <a:t> tool will evaluate the candidates based on their skills. The scanning of profiles will be done based on the inputs/questionnaires provided by the company.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790A3AE-E658-426D-96CD-CB0614B74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BDEDF39-62EC-40AF-98F4-06A79F1F80F1}"/>
              </a:ext>
            </a:extLst>
          </p:cNvPr>
          <p:cNvSpPr>
            <a:spLocks noGrp="1"/>
          </p:cNvSpPr>
          <p:nvPr>
            <p:ph type="title"/>
          </p:nvPr>
        </p:nvSpPr>
        <p:spPr bwMode="ltGray">
          <a:xfrm>
            <a:off x="818028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Need for a smart evaluating approach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3DC0E4E-6822-467C-96E3-77C667B41D2B}"/>
              </a:ext>
            </a:extLst>
          </p:cNvPr>
          <p:cNvSpPr>
            <a:spLocks noGrp="1"/>
          </p:cNvSpPr>
          <p:nvPr>
            <p:ph sz="half" idx="1"/>
          </p:nvPr>
        </p:nvSpPr>
        <p:spPr bwMode="white">
          <a:xfrm>
            <a:off x="1337076" y="1702825"/>
            <a:ext cx="3148965" cy="2146629"/>
          </a:xfrm>
        </p:spPr>
        <p:txBody>
          <a:bodyPr>
            <a:noAutofit/>
          </a:bodyPr>
          <a:lstStyle/>
          <a:p>
            <a:pPr marR="5080">
              <a:lnSpc>
                <a:spcPct val="100000"/>
              </a:lnSpc>
              <a:spcBef>
                <a:spcPts val="600"/>
              </a:spcBef>
            </a:pPr>
            <a:r>
              <a:rPr lang="en-US" sz="1800" dirty="0">
                <a:solidFill>
                  <a:schemeClr val="bg1"/>
                </a:solidFill>
              </a:rPr>
              <a:t>Recruitment Management tool is important to have a state of art recruitment system that assists the companies in initial screening of the candidates based on the profiles provided by the different companies.</a:t>
            </a:r>
            <a:endParaRPr lang="en-US" sz="1400" i="1" spc="-15" dirty="0">
              <a:solidFill>
                <a:schemeClr val="bg2">
                  <a:lumMod val="20000"/>
                  <a:lumOff val="80000"/>
                </a:schemeClr>
              </a:solidFill>
              <a:cs typeface="Arial"/>
            </a:endParaRPr>
          </a:p>
          <a:p>
            <a:pPr marR="5080">
              <a:lnSpc>
                <a:spcPct val="120000"/>
              </a:lnSpc>
              <a:spcBef>
                <a:spcPts val="600"/>
              </a:spcBef>
            </a:pPr>
            <a:endParaRPr lang="en-US" sz="1800" i="1" spc="-15" dirty="0">
              <a:solidFill>
                <a:schemeClr val="bg2">
                  <a:lumMod val="20000"/>
                  <a:lumOff val="80000"/>
                </a:schemeClr>
              </a:solidFill>
              <a:cs typeface="Arial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BCC020E-50A1-4B26-95EE-F180516D8BD8}"/>
              </a:ext>
            </a:extLst>
          </p:cNvPr>
          <p:cNvSpPr>
            <a:spLocks noGrp="1"/>
          </p:cNvSpPr>
          <p:nvPr>
            <p:ph sz="half" idx="16"/>
          </p:nvPr>
        </p:nvSpPr>
        <p:spPr bwMode="white">
          <a:xfrm>
            <a:off x="8606620" y="4350899"/>
            <a:ext cx="3148965" cy="1922438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It is a complete SaaS solution on AWS.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2176240-9D71-46A9-959A-FFCF84DC04A3}"/>
              </a:ext>
            </a:extLst>
          </p:cNvPr>
          <p:cNvSpPr>
            <a:spLocks noGrp="1"/>
          </p:cNvSpPr>
          <p:nvPr>
            <p:ph sz="half" idx="17"/>
          </p:nvPr>
        </p:nvSpPr>
        <p:spPr bwMode="white">
          <a:xfrm>
            <a:off x="4674959" y="4252463"/>
            <a:ext cx="3690011" cy="1922438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The candidate can access the test and can also see the time remaining to attempt the question.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77C0FED8-C734-4A93-8023-C7053E036A1E}"/>
              </a:ext>
            </a:extLst>
          </p:cNvPr>
          <p:cNvSpPr>
            <a:spLocks noGrp="1"/>
          </p:cNvSpPr>
          <p:nvPr>
            <p:ph sz="half" idx="18"/>
          </p:nvPr>
        </p:nvSpPr>
        <p:spPr bwMode="white">
          <a:xfrm>
            <a:off x="1226252" y="4560924"/>
            <a:ext cx="3369163" cy="192243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>
                <a:solidFill>
                  <a:schemeClr val="bg1"/>
                </a:solidFill>
              </a:rPr>
              <a:t>Our tool will adhere to all company policies and rules, while interviewing the candidates.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dirty="0"/>
          </a:p>
        </p:txBody>
      </p:sp>
      <p:pic>
        <p:nvPicPr>
          <p:cNvPr id="36" name="Picture Placeholder 35" descr="Check icon">
            <a:extLst>
              <a:ext uri="{FF2B5EF4-FFF2-40B4-BE49-F238E27FC236}">
                <a16:creationId xmlns:a16="http://schemas.microsoft.com/office/drawing/2014/main" id="{1A9D8BC9-CF04-4A6C-89E6-E6A18D7419F0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838200" y="1679575"/>
            <a:ext cx="576000" cy="576000"/>
          </a:xfrm>
        </p:spPr>
      </p:pic>
      <p:pic>
        <p:nvPicPr>
          <p:cNvPr id="38" name="Picture Placeholder 37" descr="Check icon">
            <a:extLst>
              <a:ext uri="{FF2B5EF4-FFF2-40B4-BE49-F238E27FC236}">
                <a16:creationId xmlns:a16="http://schemas.microsoft.com/office/drawing/2014/main" id="{D15B4FC9-0788-4E4C-9F5A-FCFAF69E7E7F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4220229" y="1679575"/>
            <a:ext cx="576000" cy="576000"/>
          </a:xfrm>
        </p:spPr>
      </p:pic>
      <p:pic>
        <p:nvPicPr>
          <p:cNvPr id="40" name="Picture Placeholder 39" descr="Check icon">
            <a:extLst>
              <a:ext uri="{FF2B5EF4-FFF2-40B4-BE49-F238E27FC236}">
                <a16:creationId xmlns:a16="http://schemas.microsoft.com/office/drawing/2014/main" id="{250F553C-3E38-47E0-8A58-2967D756991D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8015029" y="1679575"/>
            <a:ext cx="576000" cy="576000"/>
          </a:xfrm>
        </p:spPr>
      </p:pic>
      <p:pic>
        <p:nvPicPr>
          <p:cNvPr id="34" name="Picture Placeholder 33" descr="Check icon">
            <a:extLst>
              <a:ext uri="{FF2B5EF4-FFF2-40B4-BE49-F238E27FC236}">
                <a16:creationId xmlns:a16="http://schemas.microsoft.com/office/drawing/2014/main" id="{EA6876F1-58FD-4237-BE75-C15655445FE1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666392" y="4522675"/>
            <a:ext cx="576000" cy="576000"/>
          </a:xfrm>
        </p:spPr>
      </p:pic>
      <p:pic>
        <p:nvPicPr>
          <p:cNvPr id="42" name="Picture Placeholder 41" descr="Check icon">
            <a:extLst>
              <a:ext uri="{FF2B5EF4-FFF2-40B4-BE49-F238E27FC236}">
                <a16:creationId xmlns:a16="http://schemas.microsoft.com/office/drawing/2014/main" id="{C9B2F2DF-F5C3-47DD-B3B0-43E328A2AAAB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8075711" y="4219385"/>
            <a:ext cx="576000" cy="576000"/>
          </a:xfrm>
        </p:spPr>
      </p:pic>
      <p:sp>
        <p:nvSpPr>
          <p:cNvPr id="24" name="object 5" descr="Beige rectangle">
            <a:extLst>
              <a:ext uri="{FF2B5EF4-FFF2-40B4-BE49-F238E27FC236}">
                <a16:creationId xmlns:a16="http://schemas.microsoft.com/office/drawing/2014/main" id="{73ED10AC-D04B-401B-A6A1-6069912D1664}"/>
              </a:ext>
            </a:extLst>
          </p:cNvPr>
          <p:cNvSpPr/>
          <p:nvPr/>
        </p:nvSpPr>
        <p:spPr bwMode="ltGray">
          <a:xfrm flipV="1">
            <a:off x="929704" y="1293403"/>
            <a:ext cx="7434007" cy="45719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20" y="0"/>
                </a:lnTo>
              </a:path>
            </a:pathLst>
          </a:custGeom>
          <a:ln w="54864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pic>
        <p:nvPicPr>
          <p:cNvPr id="32" name="Picture Placeholder 31" descr="Check icon">
            <a:extLst>
              <a:ext uri="{FF2B5EF4-FFF2-40B4-BE49-F238E27FC236}">
                <a16:creationId xmlns:a16="http://schemas.microsoft.com/office/drawing/2014/main" id="{6054A700-8461-40AD-8429-6C9F6EEEEC4C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4175484" y="4268787"/>
            <a:ext cx="576000" cy="576000"/>
          </a:xfrm>
        </p:spPr>
      </p:pic>
    </p:spTree>
    <p:extLst>
      <p:ext uri="{BB962C8B-B14F-4D97-AF65-F5344CB8AC3E}">
        <p14:creationId xmlns:p14="http://schemas.microsoft.com/office/powerpoint/2010/main" val="3366032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D3BB046-77B1-4AD8-AAFD-B78516720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Architecture Diagram: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8CAAAC-0B0F-43D4-8FE6-C859E89D3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2EE24B5-652C-4DB5-B7C3-B5BBEC1280B1}" type="slidenum">
              <a:rPr lang="en-US" sz="1200" noProof="0">
                <a:solidFill>
                  <a:srgbClr val="595959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 sz="1200" noProof="0" dirty="0">
              <a:solidFill>
                <a:srgbClr val="595959"/>
              </a:solidFill>
            </a:endParaRPr>
          </a:p>
        </p:txBody>
      </p:sp>
      <p:sp>
        <p:nvSpPr>
          <p:cNvPr id="25" name="object 6" descr="Blue rectangle">
            <a:extLst>
              <a:ext uri="{FF2B5EF4-FFF2-40B4-BE49-F238E27FC236}">
                <a16:creationId xmlns:a16="http://schemas.microsoft.com/office/drawing/2014/main" id="{86FF599F-A5E5-461C-ABF4-B854C9AB31C4}"/>
              </a:ext>
            </a:extLst>
          </p:cNvPr>
          <p:cNvSpPr/>
          <p:nvPr/>
        </p:nvSpPr>
        <p:spPr>
          <a:xfrm>
            <a:off x="0" y="2651176"/>
            <a:ext cx="4772025" cy="2939999"/>
          </a:xfrm>
          <a:custGeom>
            <a:avLst/>
            <a:gdLst/>
            <a:ahLst/>
            <a:cxnLst/>
            <a:rect l="l" t="t" r="r" b="b"/>
            <a:pathLst>
              <a:path w="6689725" h="3528060">
                <a:moveTo>
                  <a:pt x="0" y="3527996"/>
                </a:moveTo>
                <a:lnTo>
                  <a:pt x="6689648" y="3527996"/>
                </a:lnTo>
                <a:lnTo>
                  <a:pt x="6689648" y="0"/>
                </a:lnTo>
                <a:lnTo>
                  <a:pt x="0" y="0"/>
                </a:lnTo>
                <a:lnTo>
                  <a:pt x="0" y="3527996"/>
                </a:lnTo>
                <a:close/>
              </a:path>
            </a:pathLst>
          </a:custGeom>
          <a:solidFill>
            <a:schemeClr val="accent3">
              <a:lumMod val="75000"/>
              <a:lumOff val="25000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A3F0E7B3-E821-4CF4-B774-135886645C79}"/>
              </a:ext>
            </a:extLst>
          </p:cNvPr>
          <p:cNvSpPr txBox="1">
            <a:spLocks/>
          </p:cNvSpPr>
          <p:nvPr/>
        </p:nvSpPr>
        <p:spPr bwMode="white">
          <a:xfrm>
            <a:off x="89777" y="3287319"/>
            <a:ext cx="5165558" cy="8338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Architecture Diagram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15BA52A-620B-4A05-A2CC-9508DFC73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5112" y="43186"/>
            <a:ext cx="6186982" cy="312799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78B10EC-AABA-44FA-8E5B-7DFCB1CAB9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5112" y="3171177"/>
            <a:ext cx="6186982" cy="3127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764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D3BB046-77B1-4AD8-AAFD-B78516720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Architecture Diagram: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8CAAAC-0B0F-43D4-8FE6-C859E89D3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2EE24B5-652C-4DB5-B7C3-B5BBEC1280B1}" type="slidenum">
              <a:rPr lang="en-US" sz="1200" noProof="0">
                <a:solidFill>
                  <a:srgbClr val="595959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 sz="1200" noProof="0" dirty="0">
              <a:solidFill>
                <a:srgbClr val="595959"/>
              </a:solidFill>
            </a:endParaRPr>
          </a:p>
        </p:txBody>
      </p:sp>
      <p:sp>
        <p:nvSpPr>
          <p:cNvPr id="25" name="object 6" descr="Blue rectangle">
            <a:extLst>
              <a:ext uri="{FF2B5EF4-FFF2-40B4-BE49-F238E27FC236}">
                <a16:creationId xmlns:a16="http://schemas.microsoft.com/office/drawing/2014/main" id="{86FF599F-A5E5-461C-ABF4-B854C9AB31C4}"/>
              </a:ext>
            </a:extLst>
          </p:cNvPr>
          <p:cNvSpPr/>
          <p:nvPr/>
        </p:nvSpPr>
        <p:spPr>
          <a:xfrm>
            <a:off x="-1" y="2746426"/>
            <a:ext cx="4772025" cy="2939999"/>
          </a:xfrm>
          <a:custGeom>
            <a:avLst/>
            <a:gdLst/>
            <a:ahLst/>
            <a:cxnLst/>
            <a:rect l="l" t="t" r="r" b="b"/>
            <a:pathLst>
              <a:path w="6689725" h="3528060">
                <a:moveTo>
                  <a:pt x="0" y="3527996"/>
                </a:moveTo>
                <a:lnTo>
                  <a:pt x="6689648" y="3527996"/>
                </a:lnTo>
                <a:lnTo>
                  <a:pt x="6689648" y="0"/>
                </a:lnTo>
                <a:lnTo>
                  <a:pt x="0" y="0"/>
                </a:lnTo>
                <a:lnTo>
                  <a:pt x="0" y="3527996"/>
                </a:lnTo>
                <a:close/>
              </a:path>
            </a:pathLst>
          </a:custGeom>
          <a:solidFill>
            <a:schemeClr val="accent3">
              <a:lumMod val="75000"/>
              <a:lumOff val="25000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A3F0E7B3-E821-4CF4-B774-135886645C79}"/>
              </a:ext>
            </a:extLst>
          </p:cNvPr>
          <p:cNvSpPr txBox="1">
            <a:spLocks/>
          </p:cNvSpPr>
          <p:nvPr/>
        </p:nvSpPr>
        <p:spPr bwMode="white">
          <a:xfrm>
            <a:off x="223127" y="3323216"/>
            <a:ext cx="5165558" cy="8338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Use Case Diagram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3A6951-AEC6-4A65-ACCA-7149BCF238E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388685" y="66675"/>
            <a:ext cx="6580188" cy="6108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104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D3BB046-77B1-4AD8-AAFD-B78516720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Architecture Diagram: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8CAAAC-0B0F-43D4-8FE6-C859E89D3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2EE24B5-652C-4DB5-B7C3-B5BBEC1280B1}" type="slidenum">
              <a:rPr lang="en-US" sz="1200" noProof="0">
                <a:solidFill>
                  <a:srgbClr val="595959"/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 sz="1200" noProof="0" dirty="0">
              <a:solidFill>
                <a:srgbClr val="595959"/>
              </a:solidFill>
            </a:endParaRPr>
          </a:p>
        </p:txBody>
      </p:sp>
      <p:sp>
        <p:nvSpPr>
          <p:cNvPr id="25" name="object 6" descr="Blue rectangle">
            <a:extLst>
              <a:ext uri="{FF2B5EF4-FFF2-40B4-BE49-F238E27FC236}">
                <a16:creationId xmlns:a16="http://schemas.microsoft.com/office/drawing/2014/main" id="{86FF599F-A5E5-461C-ABF4-B854C9AB31C4}"/>
              </a:ext>
            </a:extLst>
          </p:cNvPr>
          <p:cNvSpPr/>
          <p:nvPr/>
        </p:nvSpPr>
        <p:spPr>
          <a:xfrm>
            <a:off x="-1" y="2746426"/>
            <a:ext cx="4772025" cy="2939999"/>
          </a:xfrm>
          <a:custGeom>
            <a:avLst/>
            <a:gdLst/>
            <a:ahLst/>
            <a:cxnLst/>
            <a:rect l="l" t="t" r="r" b="b"/>
            <a:pathLst>
              <a:path w="6689725" h="3528060">
                <a:moveTo>
                  <a:pt x="0" y="3527996"/>
                </a:moveTo>
                <a:lnTo>
                  <a:pt x="6689648" y="3527996"/>
                </a:lnTo>
                <a:lnTo>
                  <a:pt x="6689648" y="0"/>
                </a:lnTo>
                <a:lnTo>
                  <a:pt x="0" y="0"/>
                </a:lnTo>
                <a:lnTo>
                  <a:pt x="0" y="3527996"/>
                </a:lnTo>
                <a:close/>
              </a:path>
            </a:pathLst>
          </a:custGeom>
          <a:solidFill>
            <a:schemeClr val="accent3">
              <a:lumMod val="75000"/>
              <a:lumOff val="25000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A3F0E7B3-E821-4CF4-B774-135886645C79}"/>
              </a:ext>
            </a:extLst>
          </p:cNvPr>
          <p:cNvSpPr txBox="1">
            <a:spLocks/>
          </p:cNvSpPr>
          <p:nvPr/>
        </p:nvSpPr>
        <p:spPr bwMode="white">
          <a:xfrm>
            <a:off x="223127" y="3323216"/>
            <a:ext cx="5165558" cy="8338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Deployment Diagram: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C7D4E8E-5385-423E-A744-9D9BF17C4EE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0560" y="220980"/>
            <a:ext cx="5034280" cy="2053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093AB2A-60B6-450E-B588-ECC42FD2C57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0135" y="2454302"/>
            <a:ext cx="6077267" cy="3720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16184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A1A9414E-353D-4794-9F96-4CFD77D74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972" y="502461"/>
            <a:ext cx="4288328" cy="92251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Features List and Roles</a:t>
            </a:r>
            <a:br>
              <a:rPr lang="en-US" dirty="0">
                <a:solidFill>
                  <a:schemeClr val="accent5">
                    <a:lumMod val="75000"/>
                  </a:schemeClr>
                </a:solidFill>
              </a:rPr>
            </a:b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4072DE1-C07A-42A3-AE17-6F326B89D8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22700" y="502462"/>
            <a:ext cx="6019800" cy="27904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tabLst>
                <a:tab pos="800100" algn="l"/>
              </a:tabLst>
            </a:pP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ConnectMe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Admin</a:t>
            </a:r>
            <a:endParaRPr lang="en-US" sz="2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tabLst>
                <a:tab pos="1371600" algn="l"/>
              </a:tabLst>
            </a:pPr>
            <a:r>
              <a:rPr lang="en-US" sz="2000" dirty="0">
                <a:solidFill>
                  <a:schemeClr val="bg1"/>
                </a:solidFill>
              </a:rPr>
              <a:t>Manages Entire Portal and has Super admin access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tabLst>
                <a:tab pos="1371600" algn="l"/>
              </a:tabLst>
            </a:pPr>
            <a:r>
              <a:rPr lang="en-US" sz="2000" dirty="0">
                <a:solidFill>
                  <a:schemeClr val="bg1"/>
                </a:solidFill>
              </a:rPr>
              <a:t>Add and Delete Tenancy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tabLst>
                <a:tab pos="1371600" algn="l"/>
              </a:tabLst>
            </a:pPr>
            <a:r>
              <a:rPr lang="en-US" sz="2000" dirty="0">
                <a:solidFill>
                  <a:schemeClr val="bg1"/>
                </a:solidFill>
              </a:rPr>
              <a:t>Add and Delete Candidates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tabLst>
                <a:tab pos="1371600" algn="l"/>
              </a:tabLst>
            </a:pPr>
            <a:r>
              <a:rPr lang="en-US" sz="2000" dirty="0">
                <a:solidFill>
                  <a:schemeClr val="bg1"/>
                </a:solidFill>
              </a:rPr>
              <a:t>Create and Publish Questionnaire 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tabLst>
                <a:tab pos="1371600" algn="l"/>
              </a:tabLst>
            </a:pPr>
            <a:r>
              <a:rPr lang="en-US" sz="2000" dirty="0">
                <a:solidFill>
                  <a:schemeClr val="bg1"/>
                </a:solidFill>
              </a:rPr>
              <a:t>Evaluate Tests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tabLst>
                <a:tab pos="1371600" algn="l"/>
              </a:tabLst>
            </a:pPr>
            <a:r>
              <a:rPr lang="en-US" sz="2000" dirty="0">
                <a:solidFill>
                  <a:schemeClr val="bg1"/>
                </a:solidFill>
              </a:rPr>
              <a:t>View and Publish results </a:t>
            </a:r>
          </a:p>
          <a:p>
            <a:pPr marL="685800" lvl="1" indent="-228600">
              <a:spcBef>
                <a:spcPts val="0"/>
              </a:spcBef>
              <a:tabLst>
                <a:tab pos="1371600" algn="l"/>
              </a:tabLst>
            </a:pPr>
            <a:endParaRPr lang="en-US" sz="1800" dirty="0">
              <a:solidFill>
                <a:schemeClr val="bg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51572A-E7EA-406A-A09D-ED12AD748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7</a:t>
            </a:fld>
            <a:endParaRPr lang="en-US" noProof="0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AE20B80-3CDD-4764-9EF7-B6E48FEFCD9C}"/>
              </a:ext>
            </a:extLst>
          </p:cNvPr>
          <p:cNvSpPr>
            <a:spLocks noGrp="1"/>
          </p:cNvSpPr>
          <p:nvPr>
            <p:ph type="body" sz="half" idx="23"/>
          </p:nvPr>
        </p:nvSpPr>
        <p:spPr>
          <a:xfrm>
            <a:off x="6322700" y="3421143"/>
            <a:ext cx="4057961" cy="1120321"/>
          </a:xfrm>
        </p:spPr>
        <p:txBody>
          <a:bodyPr>
            <a:normAutofit lnSpcReduction="10000"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Recruiter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Manage Questionnaire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Publish the results</a:t>
            </a:r>
          </a:p>
          <a:p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C5807B0-40C1-447A-B14B-90AB357F82E8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6322700" y="4797880"/>
            <a:ext cx="4057961" cy="1742147"/>
          </a:xfrm>
        </p:spPr>
        <p:txBody>
          <a:bodyPr>
            <a:normAutofit fontScale="92500" lnSpcReduction="20000"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Candidate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bg1"/>
                </a:solidFill>
              </a:rPr>
              <a:t>Login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bg1"/>
                </a:solidFill>
              </a:rPr>
              <a:t>Update Profile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bg1"/>
                </a:solidFill>
              </a:rPr>
              <a:t>Take 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bg1"/>
                </a:solidFill>
              </a:rPr>
              <a:t>View results</a:t>
            </a:r>
          </a:p>
          <a:p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2193B51-9554-4070-BB8D-C98C6E078EA9}"/>
              </a:ext>
            </a:extLst>
          </p:cNvPr>
          <p:cNvSpPr/>
          <p:nvPr/>
        </p:nvSpPr>
        <p:spPr>
          <a:xfrm>
            <a:off x="0" y="2027613"/>
            <a:ext cx="4429124" cy="414728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600" dirty="0">
                <a:solidFill>
                  <a:srgbClr val="24292E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Applicants register under our portal which enables them to take the test. A new user record is created in </a:t>
            </a:r>
            <a:r>
              <a:rPr lang="en-US" sz="1600" b="1" dirty="0">
                <a:solidFill>
                  <a:srgbClr val="24292E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RDS</a:t>
            </a:r>
            <a:r>
              <a:rPr lang="en-US" sz="1600" dirty="0">
                <a:solidFill>
                  <a:srgbClr val="24292E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 If an already existing user tries to sign up, he is displayed alert message “Already Registered”.</a:t>
            </a:r>
            <a:endParaRPr lang="en-US" sz="1600" dirty="0">
              <a:solidFill>
                <a:srgbClr val="24292E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30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600" dirty="0">
                <a:solidFill>
                  <a:srgbClr val="24292E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Username and password are validated, and Authorized users can only successfully login which will be indicated by alert message. </a:t>
            </a:r>
            <a:endParaRPr lang="en-US" sz="1600" dirty="0">
              <a:solidFill>
                <a:srgbClr val="24292E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30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600" dirty="0">
                <a:solidFill>
                  <a:srgbClr val="24292E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We have role-based login which controls the access to different pages.</a:t>
            </a:r>
          </a:p>
          <a:p>
            <a:pPr marL="342900" indent="-342900">
              <a:spcBef>
                <a:spcPts val="300"/>
              </a:spcBef>
              <a:buFont typeface="+mj-lt"/>
              <a:buAutoNum type="arabicPeriod"/>
              <a:tabLst>
                <a:tab pos="457200" algn="l"/>
              </a:tabLst>
            </a:pPr>
            <a:r>
              <a:rPr lang="en-US" sz="1600" dirty="0" err="1"/>
              <a:t>Myproject</a:t>
            </a:r>
            <a:r>
              <a:rPr lang="en-US" sz="1600" dirty="0"/>
              <a:t> Page acts as main activity area and Different users can perform the activities described above as per their respective roles. </a:t>
            </a:r>
          </a:p>
        </p:txBody>
      </p:sp>
    </p:spTree>
    <p:extLst>
      <p:ext uri="{BB962C8B-B14F-4D97-AF65-F5344CB8AC3E}">
        <p14:creationId xmlns:p14="http://schemas.microsoft.com/office/powerpoint/2010/main" val="3805498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D5D9271-B659-4A45-8868-BAEC4EF7D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Technologies Used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8AF702-A859-4D49-823E-455702872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8</a:t>
            </a:fld>
            <a:endParaRPr lang="en-US" dirty="0"/>
          </a:p>
        </p:txBody>
      </p:sp>
      <p:sp>
        <p:nvSpPr>
          <p:cNvPr id="29" name="object 27" descr="Beige rectangle">
            <a:extLst>
              <a:ext uri="{FF2B5EF4-FFF2-40B4-BE49-F238E27FC236}">
                <a16:creationId xmlns:a16="http://schemas.microsoft.com/office/drawing/2014/main" id="{CE178D24-EC15-4677-8CE4-B6FAE887C7CE}"/>
              </a:ext>
            </a:extLst>
          </p:cNvPr>
          <p:cNvSpPr/>
          <p:nvPr/>
        </p:nvSpPr>
        <p:spPr>
          <a:xfrm>
            <a:off x="947014" y="1341197"/>
            <a:ext cx="5051449" cy="45719"/>
          </a:xfrm>
          <a:custGeom>
            <a:avLst/>
            <a:gdLst/>
            <a:ahLst/>
            <a:cxnLst/>
            <a:rect l="l" t="t" r="r" b="b"/>
            <a:pathLst>
              <a:path w="2501265">
                <a:moveTo>
                  <a:pt x="0" y="0"/>
                </a:moveTo>
                <a:lnTo>
                  <a:pt x="2500883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7F4EF67-80C6-466E-AAB0-3C05771F1F77}"/>
              </a:ext>
            </a:extLst>
          </p:cNvPr>
          <p:cNvSpPr/>
          <p:nvPr/>
        </p:nvSpPr>
        <p:spPr>
          <a:xfrm>
            <a:off x="1470027" y="1507856"/>
            <a:ext cx="1842772" cy="1868432"/>
          </a:xfrm>
          <a:prstGeom prst="ellipse">
            <a:avLst/>
          </a:prstGeom>
          <a:solidFill>
            <a:schemeClr val="accent3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bg1"/>
                </a:solidFill>
              </a:rPr>
              <a:t>Pyhton</a:t>
            </a:r>
            <a:r>
              <a:rPr lang="en-US" sz="2000" dirty="0">
                <a:solidFill>
                  <a:schemeClr val="bg1"/>
                </a:solidFill>
              </a:rPr>
              <a:t> 2.7 +, </a:t>
            </a:r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41D1CD0-66E4-4F03-8ED5-D941039A107A}"/>
              </a:ext>
            </a:extLst>
          </p:cNvPr>
          <p:cNvSpPr/>
          <p:nvPr/>
        </p:nvSpPr>
        <p:spPr>
          <a:xfrm>
            <a:off x="4664271" y="1507856"/>
            <a:ext cx="1949396" cy="1868432"/>
          </a:xfrm>
          <a:prstGeom prst="ellipse">
            <a:avLst/>
          </a:prstGeom>
          <a:solidFill>
            <a:schemeClr val="accent3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Nginx Container (reverse proxy)</a:t>
            </a:r>
          </a:p>
          <a:p>
            <a:pPr algn="ctr"/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062B740-5A29-4497-832A-05399A9DD8CD}"/>
              </a:ext>
            </a:extLst>
          </p:cNvPr>
          <p:cNvSpPr/>
          <p:nvPr/>
        </p:nvSpPr>
        <p:spPr>
          <a:xfrm>
            <a:off x="8058922" y="1507856"/>
            <a:ext cx="2012136" cy="1921144"/>
          </a:xfrm>
          <a:prstGeom prst="ellipse">
            <a:avLst/>
          </a:prstGeom>
          <a:solidFill>
            <a:schemeClr val="accent3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HTML5, </a:t>
            </a:r>
            <a:r>
              <a:rPr lang="fr-FR" dirty="0" err="1"/>
              <a:t>CSS,Ajax</a:t>
            </a:r>
            <a:r>
              <a:rPr lang="fr-FR" dirty="0"/>
              <a:t>, Bootstrap, Java Script</a:t>
            </a:r>
            <a:endParaRPr lang="en-US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ED8269B-39B9-48FB-A3CF-6C689AED53CD}"/>
              </a:ext>
            </a:extLst>
          </p:cNvPr>
          <p:cNvSpPr/>
          <p:nvPr/>
        </p:nvSpPr>
        <p:spPr>
          <a:xfrm>
            <a:off x="4538139" y="3960682"/>
            <a:ext cx="2012136" cy="1921144"/>
          </a:xfrm>
          <a:prstGeom prst="ellipse">
            <a:avLst/>
          </a:prstGeom>
          <a:solidFill>
            <a:schemeClr val="accent3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RDS MySQL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3568F92-2A24-42FB-9178-EEAE2BAD1766}"/>
              </a:ext>
            </a:extLst>
          </p:cNvPr>
          <p:cNvSpPr/>
          <p:nvPr/>
        </p:nvSpPr>
        <p:spPr>
          <a:xfrm>
            <a:off x="8174115" y="4031703"/>
            <a:ext cx="2071619" cy="1921144"/>
          </a:xfrm>
          <a:prstGeom prst="ellipse">
            <a:avLst/>
          </a:prstGeom>
          <a:solidFill>
            <a:schemeClr val="accent3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>
                <a:solidFill>
                  <a:schemeClr val="bg1"/>
                </a:solidFill>
              </a:rPr>
              <a:t>Ansible Playbooks for Infrastructure Provisioning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55EB6E55-9EBC-4E58-BD9D-5C41A8F869FC}"/>
              </a:ext>
            </a:extLst>
          </p:cNvPr>
          <p:cNvSpPr/>
          <p:nvPr/>
        </p:nvSpPr>
        <p:spPr>
          <a:xfrm>
            <a:off x="1460602" y="4076527"/>
            <a:ext cx="2012136" cy="1876320"/>
          </a:xfrm>
          <a:prstGeom prst="ellipse">
            <a:avLst/>
          </a:prstGeom>
          <a:solidFill>
            <a:schemeClr val="accent3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Flask, and Jwt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2090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9ADB42F-AE48-4323-897F-DB5A083BD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114" y="178071"/>
            <a:ext cx="10515600" cy="1325563"/>
          </a:xfrm>
        </p:spPr>
        <p:txBody>
          <a:bodyPr/>
          <a:lstStyle/>
          <a:p>
            <a:r>
              <a:rPr lang="en-US" dirty="0"/>
              <a:t>Amazon Cloud Services used: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8F7FB6B-EAC9-40F7-9522-61A8D53EF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9</a:t>
            </a:fld>
            <a:endParaRPr lang="en-US" dirty="0"/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AA6A75DC-BE31-480B-B034-B1DF7AFA5097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974" y="55915"/>
            <a:ext cx="3387105" cy="1428929"/>
          </a:xfrm>
        </p:spPr>
      </p:pic>
      <p:sp>
        <p:nvSpPr>
          <p:cNvPr id="12" name="object 3" descr="Blue rectangle">
            <a:extLst>
              <a:ext uri="{FF2B5EF4-FFF2-40B4-BE49-F238E27FC236}">
                <a16:creationId xmlns:a16="http://schemas.microsoft.com/office/drawing/2014/main" id="{CDEEA71D-C3B3-45BB-A776-D17D92A58127}"/>
              </a:ext>
            </a:extLst>
          </p:cNvPr>
          <p:cNvSpPr/>
          <p:nvPr/>
        </p:nvSpPr>
        <p:spPr>
          <a:xfrm>
            <a:off x="0" y="1446676"/>
            <a:ext cx="12192000" cy="5411324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lumMod val="75000"/>
              <a:lumOff val="25000"/>
              <a:alpha val="80000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13" name="Oval 12" descr="Beige oval">
            <a:extLst>
              <a:ext uri="{FF2B5EF4-FFF2-40B4-BE49-F238E27FC236}">
                <a16:creationId xmlns:a16="http://schemas.microsoft.com/office/drawing/2014/main" id="{F336552F-CA64-452F-9BD8-01334388BFF5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bject 5" descr="Beige rectangle">
            <a:extLst>
              <a:ext uri="{FF2B5EF4-FFF2-40B4-BE49-F238E27FC236}">
                <a16:creationId xmlns:a16="http://schemas.microsoft.com/office/drawing/2014/main" id="{890F7762-BD37-4D33-9F80-1DA07B5E172E}"/>
              </a:ext>
            </a:extLst>
          </p:cNvPr>
          <p:cNvSpPr/>
          <p:nvPr/>
        </p:nvSpPr>
        <p:spPr>
          <a:xfrm flipV="1">
            <a:off x="672133" y="956362"/>
            <a:ext cx="5913788" cy="114814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20" y="0"/>
                </a:lnTo>
              </a:path>
            </a:pathLst>
          </a:custGeom>
          <a:ln w="54864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D26A39B-272B-4568-87D0-A0BCC7218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" y="1624746"/>
            <a:ext cx="11816730" cy="5055183"/>
          </a:xfrm>
        </p:spPr>
        <p:txBody>
          <a:bodyPr/>
          <a:lstStyle/>
          <a:p>
            <a:r>
              <a:rPr lang="en-US" sz="1800" b="1" dirty="0">
                <a:solidFill>
                  <a:schemeClr val="bg1"/>
                </a:solidFill>
              </a:rPr>
              <a:t>EC2: Compute instance for python application.</a:t>
            </a:r>
          </a:p>
          <a:p>
            <a:pPr lvl="0"/>
            <a:r>
              <a:rPr lang="en-US" sz="1800" b="1" dirty="0">
                <a:solidFill>
                  <a:schemeClr val="bg1"/>
                </a:solidFill>
              </a:rPr>
              <a:t>Amazon Polly </a:t>
            </a:r>
            <a:r>
              <a:rPr lang="en-US" sz="1800" dirty="0">
                <a:solidFill>
                  <a:schemeClr val="bg1"/>
                </a:solidFill>
              </a:rPr>
              <a:t>used for reading the page contents like in </a:t>
            </a:r>
            <a:r>
              <a:rPr lang="en-US" sz="1800" dirty="0" err="1">
                <a:solidFill>
                  <a:schemeClr val="bg1"/>
                </a:solidFill>
              </a:rPr>
              <a:t>MyProjects</a:t>
            </a:r>
            <a:r>
              <a:rPr lang="en-US" sz="1800" dirty="0">
                <a:solidFill>
                  <a:schemeClr val="bg1"/>
                </a:solidFill>
              </a:rPr>
              <a:t> and Quiz.</a:t>
            </a:r>
          </a:p>
          <a:p>
            <a:pPr lvl="0"/>
            <a:r>
              <a:rPr lang="en-US" sz="1800" b="1" dirty="0">
                <a:solidFill>
                  <a:schemeClr val="bg1"/>
                </a:solidFill>
              </a:rPr>
              <a:t>Elastic Beanstalk: </a:t>
            </a:r>
            <a:r>
              <a:rPr lang="en-US" sz="1800" dirty="0">
                <a:solidFill>
                  <a:schemeClr val="bg1"/>
                </a:solidFill>
              </a:rPr>
              <a:t>For deploying the application</a:t>
            </a:r>
          </a:p>
          <a:p>
            <a:pPr lvl="0"/>
            <a:r>
              <a:rPr lang="en-US" sz="1800" dirty="0">
                <a:solidFill>
                  <a:schemeClr val="bg1"/>
                </a:solidFill>
              </a:rPr>
              <a:t>Ansible provision Infrastructure using AWS as </a:t>
            </a:r>
            <a:r>
              <a:rPr lang="en-US" sz="1800" dirty="0">
                <a:solidFill>
                  <a:schemeClr val="bg1"/>
                </a:solidFill>
                <a:latin typeface="Open Sans"/>
              </a:rPr>
              <a:t>A</a:t>
            </a:r>
            <a:r>
              <a:rPr lang="en-US" sz="1800" dirty="0">
                <a:solidFill>
                  <a:schemeClr val="bg1"/>
                </a:solidFill>
              </a:rPr>
              <a:t>nsible is simple fastest and lightweight. </a:t>
            </a:r>
          </a:p>
          <a:p>
            <a:pPr lvl="0"/>
            <a:r>
              <a:rPr lang="en-US" sz="1800" b="1" dirty="0">
                <a:solidFill>
                  <a:schemeClr val="bg1"/>
                </a:solidFill>
              </a:rPr>
              <a:t>Autoscaling Group: </a:t>
            </a:r>
            <a:r>
              <a:rPr lang="en-US" sz="1800" dirty="0">
                <a:solidFill>
                  <a:schemeClr val="bg1"/>
                </a:solidFill>
              </a:rPr>
              <a:t>Auto-scaling group provisioned to scale up EC2 during peak demand or higher availability and scalability. </a:t>
            </a:r>
          </a:p>
          <a:p>
            <a:pPr lvl="0"/>
            <a:r>
              <a:rPr lang="en-US" sz="1800" b="1" dirty="0">
                <a:solidFill>
                  <a:schemeClr val="bg1"/>
                </a:solidFill>
              </a:rPr>
              <a:t>CloudWatch: </a:t>
            </a:r>
            <a:r>
              <a:rPr lang="en-US" sz="1800" dirty="0">
                <a:solidFill>
                  <a:schemeClr val="bg1"/>
                </a:solidFill>
              </a:rPr>
              <a:t>To set up monitoring on the Autoscaling group instances.</a:t>
            </a:r>
          </a:p>
          <a:p>
            <a:pPr lvl="0"/>
            <a:r>
              <a:rPr lang="en-US" sz="1800" b="1" dirty="0">
                <a:solidFill>
                  <a:schemeClr val="bg1"/>
                </a:solidFill>
              </a:rPr>
              <a:t>IAM: </a:t>
            </a:r>
            <a:r>
              <a:rPr lang="en-US" dirty="0">
                <a:solidFill>
                  <a:schemeClr val="bg1"/>
                </a:solidFill>
              </a:rPr>
              <a:t> To manage access to AWS services and resources securely.</a:t>
            </a:r>
            <a:r>
              <a:rPr lang="en-US" dirty="0"/>
              <a:t> </a:t>
            </a:r>
          </a:p>
          <a:p>
            <a:pPr lvl="0"/>
            <a:r>
              <a:rPr lang="en-US" sz="1800" b="1" dirty="0">
                <a:solidFill>
                  <a:schemeClr val="bg1"/>
                </a:solidFill>
              </a:rPr>
              <a:t>SNS: </a:t>
            </a:r>
            <a:r>
              <a:rPr lang="en-US" sz="1800" dirty="0">
                <a:solidFill>
                  <a:schemeClr val="bg1"/>
                </a:solidFill>
              </a:rPr>
              <a:t>Notification any failure in autoscaling group detected by CloudWatch.</a:t>
            </a:r>
          </a:p>
          <a:p>
            <a:pPr lvl="0"/>
            <a:r>
              <a:rPr lang="en-US" sz="1800" b="1" dirty="0">
                <a:solidFill>
                  <a:schemeClr val="bg1"/>
                </a:solidFill>
              </a:rPr>
              <a:t>CloudTrail: </a:t>
            </a:r>
            <a:r>
              <a:rPr lang="en-US" sz="1800" dirty="0">
                <a:solidFill>
                  <a:schemeClr val="bg1"/>
                </a:solidFill>
                <a:latin typeface="Roboto"/>
              </a:rPr>
              <a:t> To view recent events and log AWS API calls </a:t>
            </a:r>
            <a:endParaRPr lang="en-US" sz="1800" b="1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</a:rPr>
              <a:t>Amazon Machine Learning with RDS is used to display predictive test performance pattern by the candidates on the question set.</a:t>
            </a:r>
          </a:p>
          <a:p>
            <a:pPr lvl="0"/>
            <a:endParaRPr lang="en-US" sz="1800" b="1" dirty="0">
              <a:solidFill>
                <a:schemeClr val="bg1"/>
              </a:solidFill>
            </a:endParaRPr>
          </a:p>
          <a:p>
            <a:pPr lvl="0"/>
            <a:endParaRPr lang="en-US" sz="1800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F711ED-34F7-42DE-BF75-09F344770C4B}"/>
              </a:ext>
            </a:extLst>
          </p:cNvPr>
          <p:cNvSpPr txBox="1"/>
          <p:nvPr/>
        </p:nvSpPr>
        <p:spPr>
          <a:xfrm>
            <a:off x="11549736" y="6208382"/>
            <a:ext cx="26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327019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0">
      <a:dk1>
        <a:sysClr val="windowText" lastClr="000000"/>
      </a:dk1>
      <a:lt1>
        <a:sysClr val="window" lastClr="FFFFFF"/>
      </a:lt1>
      <a:dk2>
        <a:srgbClr val="00292E"/>
      </a:dk2>
      <a:lt2>
        <a:srgbClr val="64B2C1"/>
      </a:lt2>
      <a:accent1>
        <a:srgbClr val="F0CDA1"/>
      </a:accent1>
      <a:accent2>
        <a:srgbClr val="107082"/>
      </a:accent2>
      <a:accent3>
        <a:srgbClr val="054854"/>
      </a:accent3>
      <a:accent4>
        <a:srgbClr val="00AEEF"/>
      </a:accent4>
      <a:accent5>
        <a:srgbClr val="F99927"/>
      </a:accent5>
      <a:accent6>
        <a:srgbClr val="EC7216"/>
      </a:accent6>
      <a:hlink>
        <a:srgbClr val="000000"/>
      </a:hlink>
      <a:folHlink>
        <a:srgbClr val="000000"/>
      </a:folHlink>
    </a:clrScheme>
    <a:fontScheme name="Custom 25">
      <a:majorFont>
        <a:latin typeface="Gill Sans MT"/>
        <a:ea typeface=""/>
        <a:cs typeface=""/>
      </a:majorFont>
      <a:minorFont>
        <a:latin typeface="Arial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MB Services Pitch Deck_MO - v10" id="{BE6CC1D4-D64C-46CB-8BC0-5874DDBB885B}" vid="{2AA31E7E-A964-4F03-8D0B-B47A9DF1FA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F1A13BA-9651-4713-BA0A-09C9C0F5E8D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F83E4A2-7B15-4AA1-9595-76BF3442F658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16c05727-aa75-4e4a-9b5f-8a80a1165891"/>
    <ds:schemaRef ds:uri="71af3243-3dd4-4a8d-8c0d-dd76da1f02a5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2F702824-8A20-49C1-9B5A-C57E1D970EB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438</Words>
  <Application>Microsoft Office PowerPoint</Application>
  <PresentationFormat>Widescreen</PresentationFormat>
  <Paragraphs>79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Arial </vt:lpstr>
      <vt:lpstr>Calibri</vt:lpstr>
      <vt:lpstr>Gill Sans MT</vt:lpstr>
      <vt:lpstr>Open Sans</vt:lpstr>
      <vt:lpstr>Roboto</vt:lpstr>
      <vt:lpstr>Times New Roman</vt:lpstr>
      <vt:lpstr>Office Theme</vt:lpstr>
      <vt:lpstr>ConnectME..  Recruitment bridge portal</vt:lpstr>
      <vt:lpstr>OUR BIG IDEA</vt:lpstr>
      <vt:lpstr>Need for a smart evaluating approach</vt:lpstr>
      <vt:lpstr>Architecture Diagram:</vt:lpstr>
      <vt:lpstr>Architecture Diagram:</vt:lpstr>
      <vt:lpstr>Architecture Diagram:</vt:lpstr>
      <vt:lpstr>Features List and Roles </vt:lpstr>
      <vt:lpstr>Technologies Used</vt:lpstr>
      <vt:lpstr>Amazon Cloud Services used:</vt:lpstr>
      <vt:lpstr>DEMO</vt:lpstr>
      <vt:lpstr>PowerPoint Presentation</vt:lpstr>
      <vt:lpstr>   THANK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2019-05-13T04:31:09Z</dcterms:created>
  <dcterms:modified xsi:type="dcterms:W3CDTF">2019-05-14T01:42:02Z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v-sagadg@microsoft.com</vt:lpwstr>
  </property>
  <property fmtid="{D5CDD505-2E9C-101B-9397-08002B2CF9AE}" pid="5" name="MSIP_Label_f42aa342-8706-4288-bd11-ebb85995028c_SetDate">
    <vt:lpwstr>2019-05-13T04:38:37.8618688Z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87ffbc69-2176-41b8-a6a2-72cbbc35bd94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