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63" r:id="rId10"/>
    <p:sldId id="274" r:id="rId11"/>
    <p:sldId id="275" r:id="rId12"/>
    <p:sldId id="276" r:id="rId13"/>
    <p:sldId id="264" r:id="rId14"/>
    <p:sldId id="29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5715E"/>
    <a:srgbClr val="FF2600"/>
    <a:srgbClr val="D5FC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1482"/>
  </p:normalViewPr>
  <p:slideViewPr>
    <p:cSldViewPr snapToObjects="1">
      <p:cViewPr varScale="1">
        <p:scale>
          <a:sx n="145" d="100"/>
          <a:sy n="145" d="100"/>
        </p:scale>
        <p:origin x="1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C6C-4C99-B941-A033-2F233E88372B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338F-949F-5942-B911-578ADB19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6A98-17E3-2D40-AC23-AD56D5C9F2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3432-4A10-594C-BA1A-6337BBB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2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11B4-9C40-BE43-A72B-C6325E56FFB6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4A8-D395-1449-935A-3B1005B314EB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E401-F5AC-7E4B-84E6-12EC2F536BA5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0" y="6356350"/>
            <a:ext cx="6477000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2B4-8059-124F-92EF-688E1A345153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F5C9-D87B-4441-A2AD-A747384C39D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2E5B-E10A-5B47-B3C6-6F16D99CD3BD}" type="datetime1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E2D-5F90-F341-902C-FF02E38AE6DC}" type="datetime1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139-DFBD-EE45-AEA9-947089A78FB8}" type="datetime1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379-D931-C047-912B-62C447A7B8F2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A0C2-448E-F94A-9200-5693B1A7344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EDDD-65A7-D64A-B540-4F25661A140C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5373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Relationship Id="rId3" Type="http://schemas.openxmlformats.org/officeDocument/2006/relationships/hyperlink" Target="https://developers.google.com/v8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xpressjs/body-parser" TargetMode="External"/><Relationship Id="rId3" Type="http://schemas.openxmlformats.org/officeDocument/2006/relationships/hyperlink" Target="https://github.com/expressjs/cookie-pars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mbeddedjs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" TargetMode="External"/><Relationship Id="rId4" Type="http://schemas.openxmlformats.org/officeDocument/2006/relationships/hyperlink" Target="https://jquery.com/" TargetMode="External"/><Relationship Id="rId5" Type="http://schemas.openxmlformats.org/officeDocument/2006/relationships/hyperlink" Target="https://facebook.github.io/react/" TargetMode="External"/><Relationship Id="rId6" Type="http://schemas.openxmlformats.org/officeDocument/2006/relationships/hyperlink" Target="http://emberjs.com/" TargetMode="External"/><Relationship Id="rId7" Type="http://schemas.openxmlformats.org/officeDocument/2006/relationships/hyperlink" Target="http://backbone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" TargetMode="External"/><Relationship Id="rId3" Type="http://schemas.openxmlformats.org/officeDocument/2006/relationships/hyperlink" Target="https://developer.mozilla.org/en-US/docs/Web/JavaScrip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4161773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PennApps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93929" cy="1752600"/>
          </a:xfrm>
        </p:spPr>
        <p:txBody>
          <a:bodyPr/>
          <a:lstStyle/>
          <a:p>
            <a:r>
              <a:rPr lang="en-US" dirty="0" smtClean="0"/>
              <a:t>Justin Kim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334001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2120900"/>
            <a:ext cx="311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Don’t get confused with the difference between function calls and the function itself!</a:t>
            </a:r>
          </a:p>
          <a:p>
            <a:pPr lvl="1"/>
            <a:r>
              <a:rPr lang="en-US" dirty="0" smtClean="0"/>
              <a:t>The call will always end with parentheses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310643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 smtClean="0">
                <a:solidFill>
                  <a:srgbClr val="F8F8F2"/>
                </a:solidFill>
                <a:latin typeface="Menlo" charset="0"/>
              </a:rPr>
              <a:t>};</a:t>
            </a:r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pPr algn="just"/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call</a:t>
            </a:r>
            <a:endParaRPr lang="en-US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callback?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A callback is a function that's bound to a single asynchronous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It </a:t>
            </a:r>
            <a:r>
              <a:rPr lang="en-US" dirty="0"/>
              <a:t>is passed as an argument to another function, with the expectation that it will be executed once some </a:t>
            </a:r>
            <a:r>
              <a:rPr lang="en-US" dirty="0" err="1"/>
              <a:t>async</a:t>
            </a:r>
            <a:r>
              <a:rPr lang="en-US" dirty="0"/>
              <a:t> task is </a:t>
            </a:r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834" y="44727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'callback ran!'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wait 500ms, then run the callback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setTimeout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500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--&gt; 'callback ran!'</a:t>
            </a:r>
          </a:p>
        </p:txBody>
      </p:sp>
    </p:spTree>
    <p:extLst>
      <p:ext uri="{BB962C8B-B14F-4D97-AF65-F5344CB8AC3E}">
        <p14:creationId xmlns:p14="http://schemas.microsoft.com/office/powerpoint/2010/main" val="10498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Node-Style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Since so many operations rely on callbacks, a standard callback has emerged in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888201"/>
            <a:ext cx="82296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err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results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...) {...}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529550"/>
            <a:ext cx="8229600" cy="23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charset="0"/>
              </a:rPr>
              <a:t>e</a:t>
            </a:r>
            <a:r>
              <a:rPr lang="en-US" dirty="0" smtClean="0">
                <a:latin typeface="Courier" charset="0"/>
              </a:rPr>
              <a:t>rr</a:t>
            </a:r>
            <a:r>
              <a:rPr lang="en-US" dirty="0" smtClean="0"/>
              <a:t> contains an error, if one occurred</a:t>
            </a:r>
          </a:p>
          <a:p>
            <a:pPr lvl="1"/>
            <a:r>
              <a:rPr lang="en-US" dirty="0" smtClean="0"/>
              <a:t>Otherwise, it should be </a:t>
            </a:r>
            <a:r>
              <a:rPr lang="en-US" dirty="0" smtClean="0">
                <a:latin typeface="Courier" charset="0"/>
              </a:rPr>
              <a:t>null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latin typeface="Courier" charset="0"/>
              </a:rPr>
              <a:t>err</a:t>
            </a:r>
            <a:r>
              <a:rPr lang="en-US" dirty="0" smtClean="0"/>
              <a:t>, there can be any number of results arguments containing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npm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 smtClean="0"/>
              <a:t>packages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libraries </a:t>
            </a:r>
            <a:r>
              <a:rPr lang="en-US" dirty="0"/>
              <a:t>are called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command to install them is </a:t>
            </a:r>
            <a:r>
              <a:rPr lang="en-US" dirty="0" err="1" smtClean="0">
                <a:latin typeface="Courier"/>
                <a:cs typeface="Courier"/>
              </a:rPr>
              <a:t>npm</a:t>
            </a:r>
            <a:r>
              <a:rPr lang="en-US" dirty="0" smtClean="0">
                <a:latin typeface="Courier"/>
                <a:cs typeface="Courier"/>
              </a:rPr>
              <a:t> install </a:t>
            </a:r>
            <a:r>
              <a:rPr lang="en-US" dirty="0" err="1" smtClean="0">
                <a:latin typeface="Courier"/>
                <a:cs typeface="Courier"/>
              </a:rPr>
              <a:t>package_name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When </a:t>
            </a:r>
            <a:r>
              <a:rPr lang="en-US" dirty="0"/>
              <a:t>installed, the </a:t>
            </a:r>
            <a:r>
              <a:rPr lang="en-US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is installed in the current </a:t>
            </a:r>
            <a:r>
              <a:rPr lang="en-US" dirty="0" smtClean="0"/>
              <a:t>directory’s </a:t>
            </a:r>
            <a:r>
              <a:rPr lang="en-US" dirty="0" err="1" smtClean="0">
                <a:latin typeface="Courier" charset="0"/>
              </a:rPr>
              <a:t>node_modules</a:t>
            </a:r>
            <a:r>
              <a:rPr lang="en-US" dirty="0" smtClean="0"/>
              <a:t> directory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use a gem, pass the name of the gem as a string to the </a:t>
            </a:r>
            <a:r>
              <a:rPr lang="en-US" dirty="0" smtClean="0">
                <a:latin typeface="Courier"/>
                <a:cs typeface="Courier"/>
              </a:rPr>
              <a:t>require</a:t>
            </a:r>
            <a:r>
              <a:rPr lang="en-US" dirty="0" smtClean="0"/>
              <a:t> </a:t>
            </a:r>
            <a:r>
              <a:rPr lang="en-US" dirty="0" smtClean="0"/>
              <a:t>function at </a:t>
            </a:r>
            <a:r>
              <a:rPr lang="en-US" dirty="0"/>
              <a:t>the top of the file (e.g. </a:t>
            </a:r>
            <a:r>
              <a:rPr lang="en-US" dirty="0" smtClean="0">
                <a:latin typeface="Courier"/>
                <a:cs typeface="Courier"/>
              </a:rPr>
              <a:t>require('pry’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Contains metadata for the app (e.g. name, author, etc.)</a:t>
            </a:r>
          </a:p>
          <a:p>
            <a:r>
              <a:rPr lang="en-US" sz="2400" dirty="0" smtClean="0"/>
              <a:t>Contains scripts</a:t>
            </a:r>
          </a:p>
          <a:p>
            <a:pPr lvl="1"/>
            <a:r>
              <a:rPr lang="en-US" sz="2000" dirty="0" smtClean="0"/>
              <a:t>Can be called with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script</a:t>
            </a:r>
            <a:r>
              <a:rPr lang="en-US" sz="2000" dirty="0" smtClean="0"/>
              <a:t> (e.g.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start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Contains list of dependencies</a:t>
            </a:r>
          </a:p>
          <a:p>
            <a:pPr lvl="1"/>
            <a:r>
              <a:rPr lang="en-US" sz="2000" dirty="0" smtClean="0"/>
              <a:t>Can be installed with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install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3644701"/>
            <a:ext cx="8229599" cy="267765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{</a:t>
            </a:r>
          </a:p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"name"</a:t>
            </a:r>
            <a:r>
              <a:rPr lang="en-US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en-US" sz="1200" dirty="0" err="1">
                <a:solidFill>
                  <a:srgbClr val="E6DB74"/>
                </a:solidFill>
                <a:latin typeface="Menlo" charset="0"/>
              </a:rPr>
              <a:t>pennapps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-</a:t>
            </a:r>
            <a:r>
              <a:rPr lang="en-US" sz="1200" dirty="0" err="1">
                <a:solidFill>
                  <a:srgbClr val="E6DB74"/>
                </a:solidFill>
                <a:latin typeface="Menlo" charset="0"/>
              </a:rPr>
              <a:t>nodejs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-workshop"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"private"</a:t>
            </a:r>
            <a:r>
              <a:rPr lang="en-US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66D9EF"/>
                </a:solidFill>
                <a:latin typeface="Menlo" charset="0"/>
              </a:rPr>
              <a:t>true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scripts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"start"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node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 ./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bin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/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run-server.js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endParaRPr lang="ro-RO" sz="1200" dirty="0">
              <a:solidFill>
                <a:srgbClr val="F8F8F2"/>
              </a:solidFill>
              <a:latin typeface="Menlo" charset="0"/>
            </a:endParaRP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},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 err="1">
                <a:solidFill>
                  <a:srgbClr val="E6DB74"/>
                </a:solidFill>
                <a:latin typeface="Menlo" charset="0"/>
              </a:rPr>
              <a:t>author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"Justin Kim"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 err="1">
                <a:solidFill>
                  <a:srgbClr val="E6DB74"/>
                </a:solidFill>
                <a:latin typeface="Menlo" charset="0"/>
              </a:rPr>
              <a:t>dependencies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it-IT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"body-</a:t>
            </a:r>
            <a:r>
              <a:rPr lang="it-IT" sz="1200" dirty="0" err="1">
                <a:solidFill>
                  <a:srgbClr val="E6DB74"/>
                </a:solidFill>
                <a:latin typeface="Menlo" charset="0"/>
              </a:rPr>
              <a:t>parser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it-IT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it-IT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"1.8.1"</a:t>
            </a:r>
            <a:r>
              <a:rPr lang="it-IT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debug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"2.0.0"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pl-PL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pl-PL" sz="1200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pl-PL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pl-PL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"1.0.0"</a:t>
            </a:r>
            <a:r>
              <a:rPr lang="pl-PL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express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"4.9.0"</a:t>
            </a:r>
            <a:endParaRPr lang="ro-RO" sz="1200" dirty="0">
              <a:solidFill>
                <a:srgbClr val="F8F8F2"/>
              </a:solidFill>
              <a:latin typeface="Menlo" charset="0"/>
            </a:endParaRP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}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1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The Web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HTTP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94"/>
            <a:ext cx="8229600" cy="3977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Stands for Hypertext Transfer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n-US" dirty="0"/>
              <a:t>(e.g. web browser, phone, computer, etc.) sends a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b="1" dirty="0" smtClean="0"/>
              <a:t>server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receives this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and sends back a </a:t>
            </a:r>
            <a:r>
              <a:rPr lang="en-US" b="1" dirty="0" smtClean="0"/>
              <a:t>response</a:t>
            </a:r>
            <a:endParaRPr lang="en-US" b="1" dirty="0"/>
          </a:p>
          <a:p>
            <a:r>
              <a:rPr lang="en-US" dirty="0" smtClean="0"/>
              <a:t>This </a:t>
            </a:r>
            <a:r>
              <a:rPr lang="en-US" b="1" dirty="0" smtClean="0"/>
              <a:t>response</a:t>
            </a:r>
            <a:r>
              <a:rPr lang="en-US" dirty="0" smtClean="0"/>
              <a:t> </a:t>
            </a:r>
            <a:r>
              <a:rPr lang="en-US" dirty="0"/>
              <a:t>is usually a web page (i.e. HTML with accompanying files) or data, usually in XML or 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98" y="4814088"/>
            <a:ext cx="4375212" cy="1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five most common types of HTTP requests are:</a:t>
            </a:r>
          </a:p>
          <a:p>
            <a:pPr lvl="1"/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PUT</a:t>
            </a:r>
            <a:r>
              <a:rPr lang="en-US" dirty="0"/>
              <a:t>/PATCH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usually the default type of request </a:t>
            </a:r>
            <a:r>
              <a:rPr lang="en-US" dirty="0" smtClean="0"/>
              <a:t>sent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enter a URL or click a link, a GET request is sent for the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web page updates, it probably sent a GET request behind the scenes to get the new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only be used to </a:t>
            </a:r>
            <a:r>
              <a:rPr lang="en-US" i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send</a:t>
            </a:r>
            <a:r>
              <a:rPr lang="en-US" dirty="0" smtClean="0"/>
              <a:t> </a:t>
            </a:r>
            <a:r>
              <a:rPr lang="en-US" dirty="0"/>
              <a:t>data from the client to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you can technically use GET requests to send data as well, you should absolutely use POST requests if you're sending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much more robust and </a:t>
            </a:r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default type of request sent when submitting a form (e.g. log 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Why </a:t>
            </a:r>
            <a:r>
              <a:rPr lang="en-US" dirty="0" err="1" smtClean="0"/>
              <a:t>Node.js</a:t>
            </a:r>
            <a:r>
              <a:rPr lang="en-US" dirty="0" smtClean="0">
                <a:solidFill>
                  <a:srgbClr val="953735"/>
                </a:solidFill>
              </a:rPr>
              <a:t>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70780"/>
          </a:xfrm>
        </p:spPr>
        <p:txBody>
          <a:bodyPr>
            <a:noAutofit/>
          </a:bodyPr>
          <a:lstStyle/>
          <a:p>
            <a:r>
              <a:rPr lang="en-US" dirty="0" smtClean="0"/>
              <a:t>Already using it for the browser</a:t>
            </a:r>
          </a:p>
          <a:p>
            <a:r>
              <a:rPr lang="en-US" dirty="0" smtClean="0"/>
              <a:t>Growing FAST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18" y="2562615"/>
            <a:ext cx="5225564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PUT/PATCH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should be used to </a:t>
            </a:r>
            <a:r>
              <a:rPr lang="en-US" i="1" dirty="0" smtClean="0"/>
              <a:t>update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update as well, but it is convention to use a PUT or PATCH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difference between a PUT request and a PATCH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PUT request is used to update an entire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PATCH request is only used to update part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delete as well, but it is convention to use a DELETE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>
                <a:solidFill>
                  <a:srgbClr val="953735"/>
                </a:solidFill>
              </a:rPr>
              <a:t>Node.js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is a JavaScript runtime built on </a:t>
            </a:r>
            <a:r>
              <a:rPr lang="en-US" dirty="0" smtClean="0">
                <a:hlinkClick r:id="rId3"/>
              </a:rPr>
              <a:t>Chrome’s V8 JavaScript engine</a:t>
            </a:r>
            <a:endParaRPr lang="en-US" dirty="0" smtClean="0"/>
          </a:p>
          <a:p>
            <a:r>
              <a:rPr lang="en-US" dirty="0" smtClean="0"/>
              <a:t>Practically, this means you can now run JavaScript outside of the browser</a:t>
            </a:r>
          </a:p>
          <a:p>
            <a:r>
              <a:rPr lang="en-US" dirty="0" smtClean="0"/>
              <a:t>It is NOT a web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package – must install via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Handles URL routing, requests, and responses</a:t>
            </a:r>
          </a:p>
          <a:p>
            <a:r>
              <a:rPr lang="en-US" dirty="0" smtClean="0"/>
              <a:t>Is oriented around </a:t>
            </a:r>
            <a:r>
              <a:rPr lang="en-US" dirty="0" err="1" smtClean="0"/>
              <a:t>middlewares</a:t>
            </a:r>
            <a:r>
              <a:rPr lang="en-US" dirty="0" smtClean="0"/>
              <a:t> and handler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Express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'express'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process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env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||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 world!'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>
                <a:solidFill>
                  <a:srgbClr val="75715E"/>
                </a:solidFill>
                <a:latin typeface="Menlo" charset="0"/>
              </a:rPr>
              <a:t>// Start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75715E"/>
                </a:solidFill>
                <a:latin typeface="Menlo" charset="0"/>
              </a:rPr>
              <a:t> for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requests</a:t>
            </a:r>
            <a:endParaRPr lang="it-IT" dirty="0">
              <a:solidFill>
                <a:srgbClr val="75715E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listen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on 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 charset="0"/>
              </a:rPr>
              <a:t>+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});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Express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9885"/>
            <a:ext cx="7162800" cy="46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middleware function</a:t>
            </a:r>
            <a:r>
              <a:rPr lang="en-US" dirty="0"/>
              <a:t> is a function that handles a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They are </a:t>
            </a:r>
            <a:r>
              <a:rPr lang="en-US" i="1" dirty="0" smtClean="0"/>
              <a:t>chained </a:t>
            </a:r>
            <a:r>
              <a:rPr lang="en-US" i="1" dirty="0"/>
              <a:t>together</a:t>
            </a:r>
            <a:r>
              <a:rPr lang="en-US" dirty="0"/>
              <a:t> so that multiple </a:t>
            </a:r>
            <a:r>
              <a:rPr lang="en-US" dirty="0" err="1"/>
              <a:t>middlewares</a:t>
            </a:r>
            <a:r>
              <a:rPr lang="en-US" dirty="0"/>
              <a:t> run on the same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/>
              <a:t>Middleware parameters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" charset="0"/>
              </a:rPr>
              <a:t>req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an object representing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res</a:t>
            </a:r>
            <a:r>
              <a:rPr lang="en-US" dirty="0"/>
              <a:t> - an object representing the response. Has several </a:t>
            </a:r>
            <a:r>
              <a:rPr lang="en-US" dirty="0" smtClean="0"/>
              <a:t>methods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" charset="0"/>
              </a:rPr>
              <a:t>.</a:t>
            </a:r>
            <a:r>
              <a:rPr lang="en-US" dirty="0">
                <a:latin typeface="Courier" charset="0"/>
              </a:rPr>
              <a:t>render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.send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json</a:t>
            </a:r>
            <a:r>
              <a:rPr lang="en-US" dirty="0"/>
              <a:t>) to send data and complete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next</a:t>
            </a:r>
            <a:r>
              <a:rPr lang="en-US" dirty="0"/>
              <a:t> - a callback (!) that passes control to the next </a:t>
            </a:r>
            <a:r>
              <a:rPr lang="en-US" dirty="0" smtClean="0"/>
              <a:t>middleware</a:t>
            </a:r>
          </a:p>
          <a:p>
            <a:r>
              <a:rPr lang="en-US" dirty="0"/>
              <a:t>You can modify the </a:t>
            </a:r>
            <a:r>
              <a:rPr lang="en-US" dirty="0" err="1">
                <a:latin typeface="Courier" charset="0"/>
              </a:rPr>
              <a:t>req</a:t>
            </a:r>
            <a:r>
              <a:rPr lang="en-US" dirty="0"/>
              <a:t> and </a:t>
            </a:r>
            <a:r>
              <a:rPr lang="en-US" dirty="0">
                <a:latin typeface="Courier" charset="0"/>
              </a:rPr>
              <a:t>res</a:t>
            </a:r>
            <a:r>
              <a:rPr lang="en-US" dirty="0"/>
              <a:t> object directly - they are the actual objects that will be passed to other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5380579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noOpMiddleware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6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Middleware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It’s just a matter of using </a:t>
            </a:r>
            <a:r>
              <a:rPr lang="en-US" dirty="0" err="1" smtClean="0">
                <a:latin typeface="Courier" charset="0"/>
              </a:rPr>
              <a:t>app.use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pPr lvl="1"/>
            <a:r>
              <a:rPr lang="en-US" dirty="0" smtClean="0"/>
              <a:t>Note, </a:t>
            </a:r>
            <a:r>
              <a:rPr lang="en-US" dirty="0" err="1" smtClean="0"/>
              <a:t>middlewares</a:t>
            </a:r>
            <a:r>
              <a:rPr lang="en-US" dirty="0" smtClean="0"/>
              <a:t> will run in the order you add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338" y="4216311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a middleware!'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283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like middleware</a:t>
            </a:r>
          </a:p>
          <a:p>
            <a:r>
              <a:rPr lang="en-US" dirty="0" smtClean="0"/>
              <a:t>Performs routing functions (i.e. handles requests to different 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modularize your code by defining subsections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Outline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666"/>
            <a:ext cx="8229600" cy="218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</a:t>
            </a:r>
            <a:r>
              <a:rPr lang="en-US" sz="4000" dirty="0" err="1" smtClean="0"/>
              <a:t>Javascript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the </a:t>
            </a:r>
            <a:r>
              <a:rPr lang="en-US" sz="4000" dirty="0" smtClean="0"/>
              <a:t>Web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Node.js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  <a:solidFill>
            <a:srgbClr val="00000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</a:t>
            </a:r>
            <a:r>
              <a:rPr lang="en-US" dirty="0" smtClean="0">
                <a:solidFill>
                  <a:srgbClr val="E6DB74"/>
                </a:solidFill>
                <a:latin typeface="Menlo" charset="0"/>
              </a:rPr>
              <a:t>a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router!'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'Hello from the router!'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'/router'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/>
              <a:t>We've already seen that routers </a:t>
            </a:r>
            <a:r>
              <a:rPr lang="en-US" dirty="0" smtClean="0"/>
              <a:t>can:</a:t>
            </a:r>
          </a:p>
          <a:p>
            <a:pPr lvl="1"/>
            <a:r>
              <a:rPr lang="en-US" dirty="0" smtClean="0"/>
              <a:t>use middleware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"get"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You </a:t>
            </a:r>
            <a:r>
              <a:rPr lang="en-US" dirty="0"/>
              <a:t>can actually handle ANY HTTP verb just by calling </a:t>
            </a:r>
            <a:r>
              <a:rPr lang="en-US" dirty="0" err="1">
                <a:latin typeface="Courier" charset="0"/>
              </a:rPr>
              <a:t>router.verb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r>
              <a:rPr lang="en-US" dirty="0" smtClean="0"/>
              <a:t>Supported </a:t>
            </a:r>
            <a:r>
              <a:rPr lang="en-US" dirty="0"/>
              <a:t>methods include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132" y="4967149"/>
            <a:ext cx="822959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router.use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router.get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router.post</a:t>
            </a:r>
            <a:r>
              <a:rPr lang="en-US" sz="2400" dirty="0" smtClean="0">
                <a:latin typeface="Courier" charset="0"/>
              </a:rPr>
              <a:t>()</a:t>
            </a:r>
            <a:endParaRPr lang="en-US" sz="2400" dirty="0">
              <a:latin typeface="Courier" charset="0"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router.put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router.patch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router.delete</a:t>
            </a:r>
            <a:r>
              <a:rPr lang="en-US" sz="2400" dirty="0">
                <a:latin typeface="Courier" charset="0"/>
              </a:rPr>
              <a:t>()</a:t>
            </a:r>
            <a:endParaRPr lang="en-US" sz="24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 putting a colon before a section of a route, you can create a </a:t>
            </a:r>
            <a:r>
              <a:rPr lang="en-US" i="1" dirty="0"/>
              <a:t>parametrized </a:t>
            </a:r>
            <a:r>
              <a:rPr lang="en-US" i="1" dirty="0" smtClean="0"/>
              <a:t>route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parameter values available on </a:t>
            </a:r>
            <a:r>
              <a:rPr lang="en-US" dirty="0" err="1" smtClean="0">
                <a:latin typeface="Courier" charset="0"/>
              </a:rPr>
              <a:t>req.params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/>
              <a:t>example, if you have the route </a:t>
            </a:r>
            <a:r>
              <a:rPr lang="en-US" dirty="0">
                <a:latin typeface="Courier" charset="0"/>
              </a:rPr>
              <a:t>/user/:id</a:t>
            </a:r>
            <a:r>
              <a:rPr lang="en-US" dirty="0"/>
              <a:t>, then it will match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/user/1234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‘1234’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smtClean="0"/>
              <a:t>user/</a:t>
            </a:r>
            <a:r>
              <a:rPr lang="en-US" dirty="0" err="1" smtClean="0"/>
              <a:t>justin</a:t>
            </a:r>
            <a:r>
              <a:rPr lang="en-US" dirty="0"/>
              <a:t>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</a:t>
            </a:r>
            <a:r>
              <a:rPr lang="en-US" dirty="0" err="1" smtClean="0"/>
              <a:t>justin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en-US" dirty="0"/>
              <a:t>/user/id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‘id’</a:t>
            </a:r>
            <a:endParaRPr lang="en-US" dirty="0"/>
          </a:p>
          <a:p>
            <a:r>
              <a:rPr lang="en-US" dirty="0" smtClean="0"/>
              <a:t>Useful for creating a RESTful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object is passed in to every middleware function in </a:t>
            </a:r>
            <a:r>
              <a:rPr lang="en-US" dirty="0" smtClean="0"/>
              <a:t>order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its properties are set by the middleware </a:t>
            </a:r>
            <a:r>
              <a:rPr lang="en-US" dirty="0" smtClean="0"/>
              <a:t>themselves</a:t>
            </a:r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req.body</a:t>
            </a:r>
            <a:r>
              <a:rPr lang="en-US" dirty="0"/>
              <a:t> property is set by the </a:t>
            </a:r>
            <a:r>
              <a:rPr lang="en-US" dirty="0" smtClean="0">
                <a:hlinkClick r:id="rId2"/>
              </a:rPr>
              <a:t>body-parser</a:t>
            </a:r>
            <a:r>
              <a:rPr lang="en-US" dirty="0" smtClean="0"/>
              <a:t> middleware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req.cookies</a:t>
            </a:r>
            <a:r>
              <a:rPr lang="en-US" dirty="0"/>
              <a:t> property is set by the </a:t>
            </a:r>
            <a:r>
              <a:rPr lang="en-US" dirty="0">
                <a:hlinkClick r:id="rId3"/>
              </a:rPr>
              <a:t>cookie-parser</a:t>
            </a:r>
            <a:r>
              <a:rPr lang="en-US" dirty="0"/>
              <a:t> 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sets a header value. Useful for allowing your app to be used from any </a:t>
            </a:r>
            <a:r>
              <a:rPr lang="en-US" dirty="0" smtClean="0"/>
              <a:t>site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('Access-Control-Allow-Origin', '*')</a:t>
            </a:r>
          </a:p>
          <a:p>
            <a:r>
              <a:rPr lang="en-US" dirty="0" err="1" smtClean="0">
                <a:latin typeface="Courier" charset="0"/>
              </a:rPr>
              <a:t>res.status</a:t>
            </a:r>
            <a:r>
              <a:rPr lang="en-US" dirty="0" smtClean="0">
                <a:latin typeface="Courier" charset="0"/>
              </a:rPr>
              <a:t>()</a:t>
            </a:r>
            <a:r>
              <a:rPr lang="en-US" dirty="0"/>
              <a:t> - set the HTTP status code to indicate an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res.status</a:t>
            </a:r>
            <a:r>
              <a:rPr lang="en-US" dirty="0">
                <a:latin typeface="Courier" charset="0"/>
              </a:rPr>
              <a:t>(404)</a:t>
            </a:r>
            <a:r>
              <a:rPr lang="en-US" dirty="0"/>
              <a:t> for Not Found errors</a:t>
            </a:r>
          </a:p>
          <a:p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send a string, object, or Array as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({error: 'Mocha exploded!'})</a:t>
            </a:r>
          </a:p>
          <a:p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redirect </a:t>
            </a:r>
            <a:r>
              <a:rPr lang="en-US" dirty="0" smtClean="0"/>
              <a:t>to </a:t>
            </a:r>
            <a:r>
              <a:rPr lang="en-US" dirty="0"/>
              <a:t>another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('/login')</a:t>
            </a:r>
            <a:r>
              <a:rPr lang="en-US" dirty="0"/>
              <a:t> - redirect to login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specify the values for variables in your </a:t>
            </a:r>
            <a:r>
              <a:rPr lang="en-US" dirty="0" smtClean="0"/>
              <a:t>template (i.e. the client), </a:t>
            </a:r>
            <a:r>
              <a:rPr lang="en-US" dirty="0"/>
              <a:t>just modify </a:t>
            </a:r>
            <a:r>
              <a:rPr lang="en-US" dirty="0" err="1" smtClean="0">
                <a:latin typeface="Courier" charset="0"/>
              </a:rPr>
              <a:t>res.locals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can be done with some middleware: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191000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locals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title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'My Awesome Express App'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247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Once you've set up your local variables, call </a:t>
            </a:r>
            <a:r>
              <a:rPr lang="en-US" dirty="0" err="1" smtClean="0">
                <a:latin typeface="Courier" charset="0"/>
              </a:rPr>
              <a:t>res.render</a:t>
            </a:r>
            <a:r>
              <a:rPr lang="en-US" dirty="0" smtClean="0">
                <a:latin typeface="Courier" charset="0"/>
              </a:rPr>
              <a:t>(template)</a:t>
            </a:r>
          </a:p>
          <a:p>
            <a:pPr lvl="1"/>
            <a:r>
              <a:rPr lang="en-US" dirty="0" smtClean="0"/>
              <a:t>it'll </a:t>
            </a:r>
            <a:r>
              <a:rPr lang="en-US" dirty="0"/>
              <a:t>render the template using the local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You </a:t>
            </a:r>
            <a:r>
              <a:rPr lang="en-US" dirty="0"/>
              <a:t>can also pass in more local variables at call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4850110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'index'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{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greeting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'hi'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84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Express expects your templates to be in a </a:t>
            </a:r>
            <a:r>
              <a:rPr lang="en-US" dirty="0" smtClean="0">
                <a:latin typeface="Courier" charset="0"/>
              </a:rPr>
              <a:t>views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any (or many) libraries to process those </a:t>
            </a:r>
            <a:r>
              <a:rPr lang="en-US" dirty="0" smtClean="0"/>
              <a:t>templates</a:t>
            </a:r>
          </a:p>
          <a:p>
            <a:r>
              <a:rPr lang="en-US" dirty="0"/>
              <a:t>L</a:t>
            </a:r>
            <a:r>
              <a:rPr lang="en-US" dirty="0" smtClean="0"/>
              <a:t>et's use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EJS</a:t>
            </a:r>
            <a:r>
              <a:rPr lang="en-US" dirty="0"/>
              <a:t> (Embedded JavaScript) to render our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ejs</a:t>
            </a:r>
            <a:r>
              <a:rPr lang="en-US" dirty="0"/>
              <a:t> </a:t>
            </a:r>
            <a:r>
              <a:rPr lang="en-US" dirty="0" smtClean="0"/>
              <a:t>templates </a:t>
            </a:r>
            <a:r>
              <a:rPr lang="en-US" dirty="0"/>
              <a:t>and also as the default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217210"/>
            <a:ext cx="8229599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engine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renderFile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'view engine'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54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render JavaScript variables with </a:t>
            </a:r>
            <a:r>
              <a:rPr lang="en-US" dirty="0" smtClean="0">
                <a:latin typeface="Courier" charset="0"/>
                <a:ea typeface="Courier New" charset="0"/>
                <a:cs typeface="Courier New" charset="0"/>
              </a:rPr>
              <a:t>&lt;%= variable %&gt;</a:t>
            </a:r>
          </a:p>
          <a:p>
            <a:r>
              <a:rPr lang="en-US" dirty="0" smtClean="0"/>
              <a:t>You can also run JavaScript directly on the browser with </a:t>
            </a:r>
            <a:r>
              <a:rPr lang="en-US" dirty="0" smtClean="0">
                <a:latin typeface="Courier" charset="0"/>
                <a:ea typeface="Courier New" charset="0"/>
                <a:cs typeface="Courier New" charset="0"/>
              </a:rPr>
              <a:t>&lt;% CODE %&gt;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These files typically have the extension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html.ejs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mongoose</a:t>
            </a:r>
            <a:r>
              <a:rPr lang="en-US" dirty="0" smtClean="0"/>
              <a:t> as your ODM</a:t>
            </a:r>
          </a:p>
          <a:p>
            <a:r>
              <a:rPr lang="en-US" dirty="0" smtClean="0"/>
              <a:t>Look at </a:t>
            </a:r>
            <a:r>
              <a:rPr lang="en-US" dirty="0" smtClean="0">
                <a:hlinkClick r:id="rId4"/>
              </a:rPr>
              <a:t>jQuery</a:t>
            </a:r>
            <a:endParaRPr lang="en-US" dirty="0" smtClean="0"/>
          </a:p>
          <a:p>
            <a:pPr lvl="1"/>
            <a:r>
              <a:rPr lang="en-US" dirty="0" smtClean="0"/>
              <a:t>Useful for manipulating the DOM</a:t>
            </a:r>
          </a:p>
          <a:p>
            <a:r>
              <a:rPr lang="en-US" dirty="0" smtClean="0"/>
              <a:t>After all that, look at frontend frameworks</a:t>
            </a:r>
          </a:p>
          <a:p>
            <a:pPr lvl="1"/>
            <a:r>
              <a:rPr lang="en-US" dirty="0" err="1" smtClean="0">
                <a:hlinkClick r:id="rId5"/>
              </a:rPr>
              <a:t>ReactJS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EmberJS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BackboneJS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Node.js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Node Version </a:t>
            </a:r>
            <a:r>
              <a:rPr lang="en-US" dirty="0" smtClean="0">
                <a:hlinkClick r:id="rId2"/>
              </a:rPr>
              <a:t>Manager (RVM)</a:t>
            </a:r>
            <a:r>
              <a:rPr lang="en-US" dirty="0" smtClean="0"/>
              <a:t> to manage and install </a:t>
            </a:r>
            <a:r>
              <a:rPr lang="en-US" dirty="0" err="1" smtClean="0"/>
              <a:t>Node.js</a:t>
            </a:r>
            <a:r>
              <a:rPr lang="en-US" dirty="0" smtClean="0"/>
              <a:t> versions</a:t>
            </a:r>
            <a:endParaRPr lang="en-US" dirty="0" smtClean="0"/>
          </a:p>
          <a:p>
            <a:pPr lvl="1"/>
            <a:r>
              <a:rPr lang="en-US" dirty="0" smtClean="0"/>
              <a:t>Use this even if you plan on just using one version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using </a:t>
            </a:r>
            <a:r>
              <a:rPr lang="en-US" dirty="0" smtClean="0"/>
              <a:t>version 6.5.0</a:t>
            </a:r>
            <a:endParaRPr lang="en-US" dirty="0" smtClean="0"/>
          </a:p>
          <a:p>
            <a:r>
              <a:rPr lang="en-US" dirty="0"/>
              <a:t>When you have trouble remembering what methods do, </a:t>
            </a:r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Printing in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</a:t>
            </a:r>
            <a:r>
              <a:rPr lang="en-US" sz="3600" dirty="0"/>
              <a:t>can print a value </a:t>
            </a:r>
            <a:r>
              <a:rPr lang="en-US" sz="3600" dirty="0" smtClean="0"/>
              <a:t>by passing a string to </a:t>
            </a:r>
            <a:r>
              <a:rPr lang="en-US" sz="3600" dirty="0" err="1" smtClean="0">
                <a:latin typeface="Courier" charset="0"/>
              </a:rPr>
              <a:t>console.log</a:t>
            </a:r>
            <a:endParaRPr lang="en-US" sz="3600" dirty="0" smtClean="0">
              <a:latin typeface="Courier" charset="0"/>
            </a:endParaRPr>
          </a:p>
          <a:p>
            <a:pPr lvl="1"/>
            <a:r>
              <a:rPr lang="en-US" sz="3200" dirty="0" smtClean="0"/>
              <a:t>I </a:t>
            </a:r>
            <a:r>
              <a:rPr lang="en-US" sz="3200" dirty="0"/>
              <a:t>will denote output with </a:t>
            </a:r>
            <a:r>
              <a:rPr lang="en-US" sz="3200" dirty="0" smtClean="0">
                <a:latin typeface="Courier"/>
                <a:cs typeface="Courier"/>
              </a:rPr>
              <a:t>//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--</a:t>
            </a:r>
            <a:r>
              <a:rPr lang="en-US" sz="3200" dirty="0" smtClean="0">
                <a:latin typeface="Courier"/>
                <a:cs typeface="Courier"/>
              </a:rPr>
              <a:t>&gt;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4191000"/>
            <a:ext cx="8229600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sz="3600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sz="3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sz="3600" dirty="0">
                <a:solidFill>
                  <a:srgbClr val="E6DB74"/>
                </a:solidFill>
                <a:latin typeface="Menlo" charset="0"/>
              </a:rPr>
              <a:t>'hello world</a:t>
            </a:r>
            <a:r>
              <a:rPr lang="en-US" sz="3600" dirty="0" smtClean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sz="3600" dirty="0" smtClean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sz="3600" dirty="0" smtClean="0">
                <a:solidFill>
                  <a:srgbClr val="75715E"/>
                </a:solidFill>
                <a:latin typeface="Menlo" charset="0"/>
              </a:rPr>
              <a:t>// --&gt; “hello world”</a:t>
            </a:r>
            <a:endParaRPr lang="en-US" sz="3600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Running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REPL (Read-Execute-Print-Loop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 in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with the console in a browser</a:t>
            </a:r>
            <a:endParaRPr lang="en-US" dirty="0" smtClean="0"/>
          </a:p>
          <a:p>
            <a:r>
              <a:rPr lang="en-US" dirty="0"/>
              <a:t>Execute </a:t>
            </a: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/>
              <a:t>files 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command: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file.js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Numbers: </a:t>
            </a:r>
            <a:r>
              <a:rPr lang="en-US" dirty="0" smtClean="0">
                <a:latin typeface="Courier" charset="0"/>
              </a:rPr>
              <a:t>1, 2, 3, 1.28e4, </a:t>
            </a:r>
            <a:r>
              <a:rPr lang="en-US" dirty="0" err="1" smtClean="0">
                <a:latin typeface="Courier" charset="0"/>
              </a:rPr>
              <a:t>NaN</a:t>
            </a:r>
            <a:r>
              <a:rPr lang="en-US" dirty="0" smtClean="0">
                <a:latin typeface="Courier" charset="0"/>
              </a:rPr>
              <a:t>, Infinity</a:t>
            </a:r>
          </a:p>
          <a:p>
            <a:r>
              <a:rPr lang="en-US" dirty="0" smtClean="0"/>
              <a:t>Strings: </a:t>
            </a:r>
            <a:r>
              <a:rPr lang="en-US" dirty="0" smtClean="0">
                <a:latin typeface="Courier" charset="0"/>
              </a:rPr>
              <a:t>‘xyz’, ‘foo \n’, ‘\u2603’</a:t>
            </a:r>
          </a:p>
          <a:p>
            <a:r>
              <a:rPr lang="en-US" dirty="0" smtClean="0"/>
              <a:t>Boolean: </a:t>
            </a:r>
            <a:r>
              <a:rPr lang="en-US" dirty="0" smtClean="0">
                <a:latin typeface="Courier" charset="0"/>
              </a:rPr>
              <a:t>true, false</a:t>
            </a:r>
          </a:p>
          <a:p>
            <a:r>
              <a:rPr lang="en-US" dirty="0" smtClean="0"/>
              <a:t>Objects: </a:t>
            </a:r>
            <a:r>
              <a:rPr lang="en-US" dirty="0" smtClean="0">
                <a:latin typeface="Courier" charset="0"/>
              </a:rPr>
              <a:t>{ title: ‘</a:t>
            </a:r>
            <a:r>
              <a:rPr lang="en-US" dirty="0" err="1" smtClean="0">
                <a:latin typeface="Courier" charset="0"/>
              </a:rPr>
              <a:t>Javascript</a:t>
            </a:r>
            <a:r>
              <a:rPr lang="en-US" dirty="0" smtClean="0">
                <a:latin typeface="Courier" charset="0"/>
              </a:rPr>
              <a:t>’, language: true }</a:t>
            </a:r>
          </a:p>
          <a:p>
            <a:r>
              <a:rPr lang="en-US" dirty="0" smtClean="0"/>
              <a:t>Array: </a:t>
            </a:r>
            <a:r>
              <a:rPr lang="en-US" dirty="0" smtClean="0">
                <a:latin typeface="Courier" charset="0"/>
              </a:rPr>
              <a:t>[1, 2, ‘ham’, ‘spam’]</a:t>
            </a:r>
          </a:p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11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/>
          <a:lstStyle/>
          <a:p>
            <a:r>
              <a:rPr lang="en-US" dirty="0" smtClean="0"/>
              <a:t>Lightweight, mutable key-value stores</a:t>
            </a:r>
          </a:p>
          <a:p>
            <a:r>
              <a:rPr lang="en-US" dirty="0" smtClean="0"/>
              <a:t>Literal notation uses curly braces</a:t>
            </a:r>
          </a:p>
          <a:p>
            <a:r>
              <a:rPr lang="en-US" dirty="0" smtClean="0"/>
              <a:t>Access with </a:t>
            </a:r>
            <a:r>
              <a:rPr lang="en-US" dirty="0" err="1" smtClean="0">
                <a:latin typeface="Courier" charset="0"/>
              </a:rPr>
              <a:t>obj.propertyName</a:t>
            </a:r>
            <a:r>
              <a:rPr lang="en-US" dirty="0" smtClean="0"/>
              <a:t> or </a:t>
            </a:r>
            <a:r>
              <a:rPr lang="en-US" dirty="0" err="1" smtClean="0">
                <a:latin typeface="Courier" charset="0"/>
              </a:rPr>
              <a:t>obj</a:t>
            </a:r>
            <a:r>
              <a:rPr lang="en-US" dirty="0" smtClean="0">
                <a:latin typeface="Courier" charset="0"/>
              </a:rPr>
              <a:t>[‘</a:t>
            </a:r>
            <a:r>
              <a:rPr lang="en-US" dirty="0" err="1" smtClean="0">
                <a:latin typeface="Courier" charset="0"/>
              </a:rPr>
              <a:t>propertyName</a:t>
            </a:r>
            <a:r>
              <a:rPr lang="en-US" dirty="0" smtClean="0">
                <a:latin typeface="Courier" charset="0"/>
              </a:rPr>
              <a:t>’]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2822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'hello'</a:t>
            </a:r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 charset="0"/>
              </a:rPr>
              <a:t>}</a:t>
            </a:r>
          </a:p>
          <a:p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 --&gt;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'prop'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</a:t>
            </a:r>
            <a:r>
              <a:rPr lang="en-US" dirty="0">
                <a:solidFill>
                  <a:srgbClr val="75715E"/>
                </a:solidFill>
                <a:latin typeface="Menlo" charset="0"/>
                <a:sym typeface="Wingdings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  <a:sym typeface="Wingdings"/>
              </a:rPr>
              <a:t>--&gt;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1313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Functions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86722"/>
          </a:xfrm>
        </p:spPr>
        <p:txBody>
          <a:bodyPr>
            <a:normAutofit/>
          </a:bodyPr>
          <a:lstStyle/>
          <a:p>
            <a:r>
              <a:rPr lang="en-US" dirty="0" smtClean="0"/>
              <a:t>First-class JS object</a:t>
            </a:r>
          </a:p>
          <a:p>
            <a:pPr lvl="1"/>
            <a:r>
              <a:rPr lang="en-US" dirty="0" smtClean="0"/>
              <a:t>Allows JavaScript to use functional programming techniques</a:t>
            </a:r>
            <a:endParaRPr lang="en-US" dirty="0"/>
          </a:p>
          <a:p>
            <a:r>
              <a:rPr lang="en-US" dirty="0" smtClean="0"/>
              <a:t>Returns values with the </a:t>
            </a:r>
            <a:r>
              <a:rPr lang="en-US" dirty="0" smtClean="0">
                <a:latin typeface="Courier" charset="0"/>
              </a:rPr>
              <a:t>return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smtClean="0">
                <a:latin typeface="Courier" charset="0"/>
              </a:rPr>
              <a:t>undefined</a:t>
            </a:r>
            <a:r>
              <a:rPr lang="en-US" dirty="0" smtClean="0"/>
              <a:t> is returned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30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CIS196-2016f-lectures</Template>
  <TotalTime>825</TotalTime>
  <Words>1753</Words>
  <Application>Microsoft Macintosh PowerPoint</Application>
  <PresentationFormat>On-screen Show (4:3)</PresentationFormat>
  <Paragraphs>331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Courier</vt:lpstr>
      <vt:lpstr>Courier New</vt:lpstr>
      <vt:lpstr>Menlo</vt:lpstr>
      <vt:lpstr>Wingdings</vt:lpstr>
      <vt:lpstr>Arial</vt:lpstr>
      <vt:lpstr>Office Theme</vt:lpstr>
      <vt:lpstr>PennApps Node.js Workshop</vt:lpstr>
      <vt:lpstr>Why Node.js?</vt:lpstr>
      <vt:lpstr>Outline</vt:lpstr>
      <vt:lpstr>Installing Node.js</vt:lpstr>
      <vt:lpstr>Printing in Javascript</vt:lpstr>
      <vt:lpstr>Running Javascript</vt:lpstr>
      <vt:lpstr>Literals</vt:lpstr>
      <vt:lpstr>Objects</vt:lpstr>
      <vt:lpstr>Functions</vt:lpstr>
      <vt:lpstr>Functions vs Calls</vt:lpstr>
      <vt:lpstr>What is a callback?</vt:lpstr>
      <vt:lpstr>Node-Style Callbacks</vt:lpstr>
      <vt:lpstr>Installing npm packages</vt:lpstr>
      <vt:lpstr>package.json</vt:lpstr>
      <vt:lpstr>The Web</vt:lpstr>
      <vt:lpstr>HTTP</vt:lpstr>
      <vt:lpstr>HTTP Verbs</vt:lpstr>
      <vt:lpstr>GET Request</vt:lpstr>
      <vt:lpstr>POST Request</vt:lpstr>
      <vt:lpstr>PUT/PATCH Request</vt:lpstr>
      <vt:lpstr>DELETE Request</vt:lpstr>
      <vt:lpstr>Node.js</vt:lpstr>
      <vt:lpstr>What is Node.js?</vt:lpstr>
      <vt:lpstr>Express</vt:lpstr>
      <vt:lpstr>Hello World Express App</vt:lpstr>
      <vt:lpstr>Anatomy of an Express App</vt:lpstr>
      <vt:lpstr>Middleware</vt:lpstr>
      <vt:lpstr>Adding Middleware in Express</vt:lpstr>
      <vt:lpstr>The Express Router</vt:lpstr>
      <vt:lpstr>Router Example</vt:lpstr>
      <vt:lpstr>Router Methods</vt:lpstr>
      <vt:lpstr>Route Parameters</vt:lpstr>
      <vt:lpstr>Requests</vt:lpstr>
      <vt:lpstr>Responses</vt:lpstr>
      <vt:lpstr>Local Variables</vt:lpstr>
      <vt:lpstr>Rendering</vt:lpstr>
      <vt:lpstr>View Engine</vt:lpstr>
      <vt:lpstr>EJS</vt:lpstr>
      <vt:lpstr>Next Steps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Kim</dc:creator>
  <cp:lastModifiedBy>Justin Kim</cp:lastModifiedBy>
  <cp:revision>150</cp:revision>
  <cp:lastPrinted>2016-09-10T02:47:32Z</cp:lastPrinted>
  <dcterms:created xsi:type="dcterms:W3CDTF">2016-09-10T01:24:30Z</dcterms:created>
  <dcterms:modified xsi:type="dcterms:W3CDTF">2016-09-10T15:09:54Z</dcterms:modified>
</cp:coreProperties>
</file>