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2" r:id="rId26"/>
    <p:sldId id="285" r:id="rId27"/>
    <p:sldId id="283" r:id="rId28"/>
    <p:sldId id="286" r:id="rId29"/>
    <p:sldId id="288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4"/>
    <p:restoredTop sz="94690"/>
  </p:normalViewPr>
  <p:slideViewPr>
    <p:cSldViewPr snapToGrid="0" snapToObjects="1">
      <p:cViewPr>
        <p:scale>
          <a:sx n="140" d="100"/>
          <a:sy n="140" d="100"/>
        </p:scale>
        <p:origin x="200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556-6F8E-5B44-860C-24B72CE779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5980" y="6356350"/>
            <a:ext cx="4892040" cy="365125"/>
          </a:xfrm>
        </p:spPr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6356350"/>
            <a:ext cx="512064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onrails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ides.rubyonrails.org/index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GdCI2HhfAU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en/news/2016/04/26/ruby-2-3-1-released/" TargetMode="External"/><Relationship Id="rId4" Type="http://schemas.openxmlformats.org/officeDocument/2006/relationships/hyperlink" Target="http://ruby-doc.org/core-2.3.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vm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878342" cy="1470025"/>
          </a:xfrm>
        </p:spPr>
        <p:txBody>
          <a:bodyPr/>
          <a:lstStyle/>
          <a:p>
            <a:r>
              <a:rPr lang="en-US" dirty="0" err="1" smtClean="0"/>
              <a:t>PennApps</a:t>
            </a:r>
            <a:r>
              <a:rPr lang="en-US" dirty="0" smtClean="0"/>
              <a:t> Ruby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65" y="1858188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33372" y="6356350"/>
            <a:ext cx="5477256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pennapps-ruby-workshop.herokuapp.com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2752" y="6356350"/>
            <a:ext cx="384048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Instance Methods	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9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 defined in a class are instance methods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6156"/>
            <a:ext cx="8229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220" y="3087656"/>
            <a:ext cx="832158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Student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greet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puts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'hi'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 err="1">
                <a:solidFill>
                  <a:srgbClr val="F8F8F2"/>
                </a:solidFill>
                <a:latin typeface="Menlo"/>
              </a:rPr>
              <a:t>student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=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Student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new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 err="1">
                <a:solidFill>
                  <a:srgbClr val="F8F8F2"/>
                </a:solidFill>
                <a:latin typeface="Menlo"/>
              </a:rPr>
              <a:t>student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greet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75715E"/>
                </a:solidFill>
                <a:latin typeface="Menlo"/>
              </a:rPr>
              <a:t>#=&gt; "</a:t>
            </a:r>
            <a:r>
              <a:rPr lang="de-DE" dirty="0" smtClean="0">
                <a:solidFill>
                  <a:srgbClr val="75715E"/>
                </a:solidFill>
                <a:latin typeface="Menlo"/>
              </a:rPr>
              <a:t>hi“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1759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Constructors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7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method is named </a:t>
            </a:r>
            <a:r>
              <a:rPr lang="en-US" dirty="0" smtClean="0">
                <a:latin typeface="Courier"/>
                <a:cs typeface="Courier"/>
              </a:rPr>
              <a:t>initialize</a:t>
            </a:r>
            <a:r>
              <a:rPr lang="en-US" dirty="0" smtClean="0"/>
              <a:t>, </a:t>
            </a:r>
            <a:r>
              <a:rPr lang="en-US" dirty="0"/>
              <a:t>then it will be executed when the class is instantiated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481920"/>
            <a:ext cx="8229600" cy="17543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Student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initialize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puts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'hi'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 err="1">
                <a:solidFill>
                  <a:srgbClr val="66D9EF"/>
                </a:solidFill>
                <a:latin typeface="Menlo"/>
              </a:rPr>
              <a:t>Student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new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75715E"/>
                </a:solidFill>
                <a:latin typeface="Menlo"/>
              </a:rPr>
              <a:t>#=&gt; "hi"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8010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Inheritance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88589"/>
          </a:xfrm>
        </p:spPr>
        <p:txBody>
          <a:bodyPr/>
          <a:lstStyle/>
          <a:p>
            <a:r>
              <a:rPr lang="en-US" dirty="0"/>
              <a:t>Classes can inherit from another class with the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smtClean="0"/>
              <a:t> operator</a:t>
            </a:r>
            <a:endParaRPr lang="en-US" dirty="0"/>
          </a:p>
          <a:p>
            <a:pPr lvl="1"/>
            <a:r>
              <a:rPr lang="en-US" dirty="0" smtClean="0"/>
              <a:t>Simply </a:t>
            </a:r>
            <a:r>
              <a:rPr lang="en-US" dirty="0"/>
              <a:t>place it after the class declaration and name the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Thus</a:t>
            </a:r>
            <a:r>
              <a:rPr lang="en-US" dirty="0"/>
              <a:t>, a class can gain all of its parent class's methods, both public and private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764285"/>
            <a:ext cx="8229600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Bird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Penguin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Bird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p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Penguin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superclass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"Bird"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124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Gems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libraries are called </a:t>
            </a:r>
            <a:r>
              <a:rPr lang="en-US" dirty="0" smtClean="0"/>
              <a:t>gems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smtClean="0">
                <a:latin typeface="Courier"/>
                <a:cs typeface="Courier"/>
              </a:rPr>
              <a:t>gem </a:t>
            </a:r>
            <a:r>
              <a:rPr lang="en-US" dirty="0">
                <a:latin typeface="Courier"/>
                <a:cs typeface="Courier"/>
              </a:rPr>
              <a:t>install </a:t>
            </a:r>
            <a:r>
              <a:rPr lang="en-US" dirty="0" err="1" smtClean="0">
                <a:latin typeface="Courier"/>
                <a:cs typeface="Courier"/>
              </a:rPr>
              <a:t>gem_name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gem is installed in the current Ruby version's gem </a:t>
            </a:r>
            <a:r>
              <a:rPr lang="en-US" dirty="0" smtClean="0"/>
              <a:t>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gem, pass the name of the gem as 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</a:t>
            </a:r>
            <a:r>
              <a:rPr lang="en-US" dirty="0"/>
              <a:t>method at the top of the file (e.g. </a:t>
            </a:r>
            <a:r>
              <a:rPr lang="en-US" dirty="0" smtClean="0">
                <a:latin typeface="Courier"/>
                <a:cs typeface="Courier"/>
              </a:rPr>
              <a:t>require 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pry’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What does this do?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3143" y="2459504"/>
            <a:ext cx="7317715" cy="193899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AE81FF"/>
                </a:solidFill>
                <a:latin typeface="Menlo"/>
              </a:rPr>
              <a:t>3</a:t>
            </a:r>
            <a:r>
              <a:rPr lang="en-US" sz="4000" dirty="0" smtClean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4000" dirty="0" smtClean="0">
                <a:solidFill>
                  <a:srgbClr val="F8F8F2"/>
                </a:solidFill>
                <a:latin typeface="Menlo"/>
              </a:rPr>
              <a:t>times </a:t>
            </a:r>
            <a:r>
              <a:rPr lang="en-US" sz="4000" dirty="0" smtClean="0">
                <a:solidFill>
                  <a:srgbClr val="66D9EF"/>
                </a:solidFill>
                <a:latin typeface="Menlo"/>
              </a:rPr>
              <a:t>do</a:t>
            </a:r>
            <a:endParaRPr lang="en-US" sz="40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4000" dirty="0" smtClean="0">
                <a:solidFill>
                  <a:srgbClr val="F8F8F2"/>
                </a:solidFill>
                <a:latin typeface="Menlo"/>
              </a:rPr>
              <a:t>  print </a:t>
            </a:r>
            <a:r>
              <a:rPr lang="en-US" sz="4000" dirty="0" smtClean="0">
                <a:solidFill>
                  <a:srgbClr val="E6DB74"/>
                </a:solidFill>
                <a:latin typeface="Menlo"/>
              </a:rPr>
              <a:t>'Hello, world!'</a:t>
            </a:r>
            <a:endParaRPr lang="en-US" sz="40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4000" dirty="0" smtClean="0">
                <a:solidFill>
                  <a:srgbClr val="66D9EF"/>
                </a:solidFill>
                <a:latin typeface="Menlo"/>
              </a:rPr>
              <a:t>end</a:t>
            </a:r>
            <a:endParaRPr lang="en-US" sz="4000" dirty="0" smtClean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935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Model-View-</a:t>
            </a:r>
            <a:r>
              <a:rPr lang="en-US" dirty="0" smtClean="0"/>
              <a:t>Controller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community has different definitions and conventions for </a:t>
            </a:r>
            <a:r>
              <a:rPr lang="en-US" dirty="0" smtClean="0"/>
              <a:t>MVC</a:t>
            </a:r>
            <a:endParaRPr lang="en-US" dirty="0"/>
          </a:p>
          <a:p>
            <a:pPr lvl="1"/>
            <a:r>
              <a:rPr lang="en-US" dirty="0" smtClean="0"/>
              <a:t>Ignore </a:t>
            </a:r>
            <a:r>
              <a:rPr lang="en-US" dirty="0"/>
              <a:t>the conventions of other communities when writing </a:t>
            </a:r>
            <a:r>
              <a:rPr lang="en-US" dirty="0" smtClean="0"/>
              <a:t>Ruby</a:t>
            </a:r>
            <a:endParaRPr lang="en-US" dirty="0"/>
          </a:p>
          <a:p>
            <a:r>
              <a:rPr lang="en-US" dirty="0" smtClean="0"/>
              <a:t>Convention </a:t>
            </a:r>
            <a:r>
              <a:rPr lang="en-US" dirty="0"/>
              <a:t>over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view is the layer of the application that the user will </a:t>
            </a:r>
            <a:r>
              <a:rPr lang="en-US" dirty="0" smtClean="0"/>
              <a:t>see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typically comprised of .</a:t>
            </a:r>
            <a:r>
              <a:rPr lang="en-US" dirty="0" err="1"/>
              <a:t>html.erb</a:t>
            </a:r>
            <a:r>
              <a:rPr lang="en-US" dirty="0"/>
              <a:t>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should have minimal logic in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access instance variables defined in the </a:t>
            </a:r>
            <a:r>
              <a:rPr lang="en-US" dirty="0" smtClean="0"/>
              <a:t>controller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corresponding view files should be in a subdirectory of </a:t>
            </a:r>
            <a:r>
              <a:rPr lang="en-US" dirty="0" smtClean="0">
                <a:latin typeface="Courier"/>
                <a:cs typeface="Courier"/>
              </a:rPr>
              <a:t>views</a:t>
            </a:r>
            <a:r>
              <a:rPr lang="en-US" dirty="0" smtClean="0"/>
              <a:t> </a:t>
            </a:r>
            <a:r>
              <a:rPr lang="en-US" dirty="0"/>
              <a:t>named for the plural form of the corresponding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controller is the layer of the application that handles HTTP requests</a:t>
            </a:r>
          </a:p>
          <a:p>
            <a:pPr lvl="1"/>
            <a:r>
              <a:rPr lang="en-US" dirty="0"/>
              <a:t>It should pass off as much logic to the model as possible</a:t>
            </a:r>
          </a:p>
          <a:p>
            <a:pPr lvl="1"/>
            <a:r>
              <a:rPr lang="en-US" dirty="0"/>
              <a:t>It can define instance variables for the view to use</a:t>
            </a:r>
          </a:p>
          <a:p>
            <a:r>
              <a:rPr lang="en-US" dirty="0"/>
              <a:t>This layer of the application should be the most static out of the three</a:t>
            </a:r>
          </a:p>
          <a:p>
            <a:r>
              <a:rPr lang="en-US" dirty="0"/>
              <a:t>The naming convention is the plural form of the corresponding model with </a:t>
            </a:r>
            <a:r>
              <a:rPr lang="en-US" dirty="0">
                <a:latin typeface="Courier"/>
                <a:cs typeface="Courier"/>
              </a:rPr>
              <a:t>Controlle</a:t>
            </a:r>
            <a:r>
              <a:rPr lang="en-US" dirty="0"/>
              <a:t>r (e.g. </a:t>
            </a:r>
            <a:r>
              <a:rPr lang="en-US" dirty="0" err="1" smtClean="0">
                <a:latin typeface="Courier"/>
                <a:cs typeface="Courier"/>
              </a:rPr>
              <a:t>UsersController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is the layer of the application with the crux of the </a:t>
            </a:r>
            <a:r>
              <a:rPr lang="en-US" dirty="0" smtClean="0"/>
              <a:t>logic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be the main place where the database is </a:t>
            </a:r>
            <a:r>
              <a:rPr lang="en-US" dirty="0" smtClean="0"/>
              <a:t>accessed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naming convention is the singular form of the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194"/>
            <a:ext cx="8229600" cy="19937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Stands for Representational State </a:t>
            </a:r>
            <a:r>
              <a:rPr lang="en-US" dirty="0" smtClean="0"/>
              <a:t>Transfer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conventions to expose certain HTTP </a:t>
            </a:r>
            <a:r>
              <a:rPr lang="en-US" dirty="0" smtClean="0"/>
              <a:t>endpoints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convenient for Create, Read, Update, Delete (CRUD) </a:t>
            </a:r>
            <a:r>
              <a:rPr lang="en-US" dirty="0" smtClean="0"/>
              <a:t>apps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below example is for a model representing movies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24388"/>
              </p:ext>
            </p:extLst>
          </p:nvPr>
        </p:nvGraphicFramePr>
        <p:xfrm>
          <a:off x="556131" y="3334699"/>
          <a:ext cx="805145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727"/>
                <a:gridCol w="1909107"/>
                <a:gridCol w="3884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list of 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form to create a new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specific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/movies/:id/edit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form to update a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PUT/PATCH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movie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Ruby </a:t>
            </a:r>
            <a:r>
              <a:rPr lang="en-US" sz="8800" smtClean="0">
                <a:solidFill>
                  <a:srgbClr val="953735"/>
                </a:solidFill>
              </a:rPr>
              <a:t>on Rails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Ruby?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O</a:t>
            </a:r>
            <a:r>
              <a:rPr lang="en-US" sz="4000" dirty="0" smtClean="0"/>
              <a:t>ptimized for programmer happiness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4000" dirty="0"/>
              <a:t>U</a:t>
            </a:r>
            <a:r>
              <a:rPr lang="en-US" sz="4000" dirty="0" smtClean="0"/>
              <a:t>sed for </a:t>
            </a:r>
            <a:r>
              <a:rPr lang="en-US" sz="4000" dirty="0" smtClean="0">
                <a:hlinkClick r:id="rId2"/>
              </a:rPr>
              <a:t>Ruby on Rails</a:t>
            </a:r>
            <a:r>
              <a:rPr lang="en-US" sz="4000" dirty="0" smtClean="0"/>
              <a:t>, an extremely popular web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4031456"/>
            <a:ext cx="2286000" cy="607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1" y="3836347"/>
            <a:ext cx="3505200" cy="827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3" y="5029200"/>
            <a:ext cx="2459566" cy="1095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5029200"/>
            <a:ext cx="2768600" cy="784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01" y="4986390"/>
            <a:ext cx="2412999" cy="8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Ruby on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RoR</a:t>
            </a:r>
            <a:r>
              <a:rPr lang="en-US" dirty="0" smtClean="0"/>
              <a:t> or most commonly Rails</a:t>
            </a:r>
          </a:p>
          <a:p>
            <a:r>
              <a:rPr lang="en-US" dirty="0"/>
              <a:t>It is a web framework, similar to Sinatra, but it has far more features and </a:t>
            </a:r>
            <a:r>
              <a:rPr lang="en-US" dirty="0" smtClean="0"/>
              <a:t>opinions</a:t>
            </a:r>
          </a:p>
          <a:p>
            <a:r>
              <a:rPr lang="en-US" dirty="0" smtClean="0"/>
              <a:t>We </a:t>
            </a:r>
            <a:r>
              <a:rPr lang="en-US" dirty="0"/>
              <a:t>will use version </a:t>
            </a:r>
            <a:r>
              <a:rPr lang="en-US" dirty="0" smtClean="0"/>
              <a:t>4.2.4</a:t>
            </a:r>
          </a:p>
          <a:p>
            <a:pPr lvl="1"/>
            <a:r>
              <a:rPr lang="en-US" dirty="0" smtClean="0"/>
              <a:t>Note, Rails 5 recently came 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Rails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</a:t>
            </a:r>
            <a:r>
              <a:rPr lang="en-US" dirty="0" smtClean="0"/>
              <a:t>, </a:t>
            </a:r>
            <a:r>
              <a:rPr lang="en-US" dirty="0"/>
              <a:t>run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app_name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Rails </a:t>
            </a:r>
            <a:r>
              <a:rPr lang="en-US" dirty="0"/>
              <a:t>will then create a directory of your Rails app with all the basic directories and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It </a:t>
            </a:r>
            <a:r>
              <a:rPr lang="en-US" dirty="0"/>
              <a:t>will also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bundle install</a:t>
            </a:r>
            <a:r>
              <a:rPr lang="en-US" dirty="0" smtClean="0"/>
              <a:t> </a:t>
            </a:r>
            <a:r>
              <a:rPr lang="en-US" dirty="0"/>
              <a:t>all the default </a:t>
            </a:r>
            <a:r>
              <a:rPr lang="en-US" dirty="0" smtClean="0"/>
              <a:t>gems</a:t>
            </a:r>
          </a:p>
          <a:p>
            <a:r>
              <a:rPr lang="en-US" dirty="0" smtClean="0"/>
              <a:t>Check </a:t>
            </a:r>
            <a:r>
              <a:rPr lang="en-US" dirty="0"/>
              <a:t>out the </a:t>
            </a:r>
            <a:r>
              <a:rPr lang="en-US" dirty="0" smtClean="0">
                <a:hlinkClick r:id="rId2"/>
              </a:rPr>
              <a:t>Rails documentation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server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</a:t>
            </a:r>
            <a:r>
              <a:rPr lang="en-US" dirty="0" smtClean="0"/>
              <a:t>) </a:t>
            </a:r>
            <a:r>
              <a:rPr lang="en-US" dirty="0"/>
              <a:t>will start the Rails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the server uses </a:t>
            </a:r>
            <a:r>
              <a:rPr lang="en-US" dirty="0" err="1" smtClean="0"/>
              <a:t>WEBrick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use other servers, put the server's gem in the </a:t>
            </a:r>
            <a:r>
              <a:rPr lang="en-US" dirty="0" err="1"/>
              <a:t>Gemfile</a:t>
            </a:r>
            <a:r>
              <a:rPr lang="en-US" dirty="0"/>
              <a:t> (</a:t>
            </a:r>
            <a:r>
              <a:rPr lang="en-US" dirty="0" err="1"/>
              <a:t>Heroku</a:t>
            </a:r>
            <a:r>
              <a:rPr lang="en-US" dirty="0"/>
              <a:t> recommends using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puma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console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c</a:t>
            </a:r>
            <a:r>
              <a:rPr lang="en-US" dirty="0" smtClean="0"/>
              <a:t>) </a:t>
            </a:r>
            <a:r>
              <a:rPr lang="en-US" dirty="0"/>
              <a:t>will start the Rails console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generate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g</a:t>
            </a:r>
            <a:r>
              <a:rPr lang="en-US" dirty="0" smtClean="0"/>
              <a:t>) </a:t>
            </a:r>
            <a:r>
              <a:rPr lang="en-US" dirty="0"/>
              <a:t>will generate various files for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There </a:t>
            </a:r>
            <a:r>
              <a:rPr lang="en-US" dirty="0"/>
              <a:t>are several different kinds of </a:t>
            </a:r>
            <a:r>
              <a:rPr lang="en-US" dirty="0" smtClean="0"/>
              <a:t>generators</a:t>
            </a:r>
          </a:p>
          <a:p>
            <a:r>
              <a:rPr lang="en-US" dirty="0" smtClean="0"/>
              <a:t>The </a:t>
            </a:r>
            <a:r>
              <a:rPr lang="en-US" dirty="0"/>
              <a:t>most useful ones (for me at least) are </a:t>
            </a:r>
            <a:r>
              <a:rPr lang="en-US" dirty="0" smtClean="0">
                <a:latin typeface="Courier" charset="0"/>
              </a:rPr>
              <a:t>migration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model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controller</a:t>
            </a:r>
          </a:p>
          <a:p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</a:t>
            </a:r>
            <a:r>
              <a:rPr lang="en-US" dirty="0" smtClean="0">
                <a:latin typeface="Courier" charset="0"/>
              </a:rPr>
              <a:t>scaffold</a:t>
            </a:r>
            <a:r>
              <a:rPr lang="en-US" dirty="0" smtClean="0"/>
              <a:t> </a:t>
            </a:r>
            <a:r>
              <a:rPr lang="en-US" dirty="0"/>
              <a:t>helped make Rails </a:t>
            </a:r>
            <a:r>
              <a:rPr lang="en-US" dirty="0" smtClean="0"/>
              <a:t>famous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/>
              <a:t>tests, controllers, views, routes, models, and </a:t>
            </a:r>
            <a:r>
              <a:rPr lang="en-US" dirty="0" smtClean="0"/>
              <a:t>migrations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too vanilla for actual use though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Generate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</a:t>
            </a:r>
            <a:r>
              <a:rPr lang="en-US" dirty="0" err="1">
                <a:latin typeface="Courier" charset="0"/>
              </a:rPr>
              <a:t>generator_name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 smtClean="0">
                <a:latin typeface="Courier" charset="0"/>
              </a:rPr>
              <a:t>model_name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 smtClean="0">
                <a:latin typeface="Courier" charset="0"/>
              </a:rPr>
              <a:t>migration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model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scaffold</a:t>
            </a:r>
            <a:r>
              <a:rPr lang="en-US" dirty="0" smtClean="0"/>
              <a:t>, </a:t>
            </a:r>
            <a:r>
              <a:rPr lang="en-US" dirty="0"/>
              <a:t>you can also specify </a:t>
            </a:r>
            <a:r>
              <a:rPr lang="en-US" dirty="0" smtClean="0"/>
              <a:t>attributes (the </a:t>
            </a:r>
            <a:r>
              <a:rPr lang="en-US" dirty="0"/>
              <a:t>column </a:t>
            </a:r>
            <a:r>
              <a:rPr lang="en-US" dirty="0" smtClean="0"/>
              <a:t>titles)</a:t>
            </a:r>
            <a:endParaRPr lang="en-US" dirty="0"/>
          </a:p>
          <a:p>
            <a:pPr lvl="1"/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</a:t>
            </a:r>
            <a:r>
              <a:rPr lang="en-US" dirty="0" err="1">
                <a:latin typeface="Courier" charset="0"/>
              </a:rPr>
              <a:t>generator_name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model_name</a:t>
            </a:r>
            <a:r>
              <a:rPr lang="en-US" dirty="0">
                <a:latin typeface="Courier" charset="0"/>
              </a:rPr>
              <a:t> column1:type </a:t>
            </a:r>
            <a:r>
              <a:rPr lang="en-US" dirty="0" smtClean="0">
                <a:latin typeface="Courier" charset="0"/>
              </a:rPr>
              <a:t>column2:type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migration Item </a:t>
            </a:r>
            <a:r>
              <a:rPr lang="en-US" dirty="0" err="1">
                <a:latin typeface="Courier" charset="0"/>
              </a:rPr>
              <a:t>name:string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 smtClean="0">
                <a:latin typeface="Courier" charset="0"/>
              </a:rPr>
              <a:t>price:float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foreign keys, use the </a:t>
            </a:r>
            <a:r>
              <a:rPr lang="en-US" dirty="0" smtClean="0">
                <a:latin typeface="Courier" charset="0"/>
              </a:rPr>
              <a:t>references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 is defined as methods according to its corresponding RESTful </a:t>
            </a:r>
            <a:r>
              <a:rPr lang="en-US" dirty="0" smtClean="0"/>
              <a:t>route</a:t>
            </a:r>
          </a:p>
          <a:p>
            <a:r>
              <a:rPr lang="en-US" dirty="0" smtClean="0"/>
              <a:t>By </a:t>
            </a:r>
            <a:r>
              <a:rPr lang="en-US" dirty="0"/>
              <a:t>default, it will render the corresponding view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render whatever view with the </a:t>
            </a:r>
            <a:r>
              <a:rPr lang="en-US" dirty="0" smtClean="0">
                <a:latin typeface="Courier" charset="0"/>
              </a:rPr>
              <a:t>render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>
                <a:latin typeface="Courier" charset="0"/>
              </a:rPr>
              <a:t>render </a:t>
            </a:r>
            <a:r>
              <a:rPr lang="en-US" dirty="0">
                <a:latin typeface="Courier" charset="0"/>
              </a:rPr>
              <a:t>:</a:t>
            </a:r>
            <a:r>
              <a:rPr lang="en-US" dirty="0" smtClean="0">
                <a:latin typeface="Courier" charset="0"/>
              </a:rPr>
              <a:t>show</a:t>
            </a:r>
            <a:r>
              <a:rPr lang="en-US" dirty="0" smtClean="0"/>
              <a:t> </a:t>
            </a:r>
            <a:r>
              <a:rPr lang="en-US" dirty="0"/>
              <a:t>will render the model's </a:t>
            </a:r>
            <a:r>
              <a:rPr lang="en-US" dirty="0" err="1" smtClean="0">
                <a:latin typeface="Courier" charset="0"/>
              </a:rPr>
              <a:t>show.html.erb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routes are managed in the </a:t>
            </a:r>
            <a:r>
              <a:rPr lang="en-US" dirty="0" err="1" smtClean="0">
                <a:latin typeface="Courier" charset="0"/>
              </a:rPr>
              <a:t>config</a:t>
            </a:r>
            <a:r>
              <a:rPr lang="en-US" dirty="0" smtClean="0">
                <a:latin typeface="Courier" charset="0"/>
              </a:rPr>
              <a:t>/</a:t>
            </a:r>
            <a:r>
              <a:rPr lang="en-US" dirty="0" err="1" smtClean="0">
                <a:latin typeface="Courier" charset="0"/>
              </a:rPr>
              <a:t>routes.rb</a:t>
            </a:r>
            <a:r>
              <a:rPr lang="en-US" dirty="0" smtClean="0"/>
              <a:t> file</a:t>
            </a:r>
            <a:endParaRPr lang="en-US" dirty="0"/>
          </a:p>
          <a:p>
            <a:r>
              <a:rPr lang="en-US" dirty="0" smtClean="0">
                <a:latin typeface="Courier" charset="0"/>
              </a:rPr>
              <a:t>resources </a:t>
            </a:r>
            <a:r>
              <a:rPr lang="en-US" dirty="0">
                <a:latin typeface="Courier" charset="0"/>
              </a:rPr>
              <a:t>:</a:t>
            </a:r>
            <a:r>
              <a:rPr lang="en-US" dirty="0" err="1" smtClean="0">
                <a:latin typeface="Courier" charset="0"/>
              </a:rPr>
              <a:t>pluralized_model_name</a:t>
            </a:r>
            <a:r>
              <a:rPr lang="en-US" dirty="0" smtClean="0"/>
              <a:t> </a:t>
            </a:r>
            <a:r>
              <a:rPr lang="en-US" dirty="0"/>
              <a:t>generates all seven RESTful </a:t>
            </a:r>
            <a:r>
              <a:rPr lang="en-US" dirty="0" smtClean="0"/>
              <a:t>routes</a:t>
            </a:r>
          </a:p>
          <a:p>
            <a:r>
              <a:rPr lang="en-US" dirty="0" smtClean="0"/>
              <a:t>To </a:t>
            </a:r>
            <a:r>
              <a:rPr lang="en-US" dirty="0"/>
              <a:t>define custom routes, use </a:t>
            </a:r>
            <a:r>
              <a:rPr lang="en-US" dirty="0" err="1" smtClean="0">
                <a:latin typeface="Courier" charset="0"/>
              </a:rPr>
              <a:t>http_verb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'route' =&gt; '</a:t>
            </a:r>
            <a:r>
              <a:rPr lang="en-US" dirty="0" err="1">
                <a:latin typeface="Courier" charset="0"/>
              </a:rPr>
              <a:t>model_name#method</a:t>
            </a:r>
            <a:r>
              <a:rPr lang="en-US" dirty="0" smtClean="0">
                <a:latin typeface="Courier" charset="0"/>
              </a:rPr>
              <a:t>'</a:t>
            </a:r>
          </a:p>
          <a:p>
            <a:pPr lvl="1"/>
            <a:r>
              <a:rPr lang="en-US" dirty="0" smtClean="0">
                <a:latin typeface="Courier" charset="0"/>
              </a:rPr>
              <a:t>get </a:t>
            </a:r>
            <a:r>
              <a:rPr lang="en-US" dirty="0">
                <a:latin typeface="Courier" charset="0"/>
              </a:rPr>
              <a:t>'users/hello' =&gt; '</a:t>
            </a:r>
            <a:r>
              <a:rPr lang="en-US" dirty="0" err="1">
                <a:latin typeface="Courier" charset="0"/>
              </a:rPr>
              <a:t>user#hello</a:t>
            </a:r>
            <a:r>
              <a:rPr lang="en-US" dirty="0" smtClean="0">
                <a:latin typeface="Courier" charset="0"/>
              </a:rPr>
              <a:t>'</a:t>
            </a:r>
            <a:r>
              <a:rPr lang="en-US" dirty="0" smtClean="0"/>
              <a:t> </a:t>
            </a:r>
            <a:r>
              <a:rPr lang="en-US" dirty="0"/>
              <a:t>would connect the </a:t>
            </a:r>
            <a:r>
              <a:rPr lang="en-US" dirty="0" smtClean="0">
                <a:latin typeface="Courier" charset="0"/>
              </a:rPr>
              <a:t>hello</a:t>
            </a:r>
            <a:r>
              <a:rPr lang="en-US" dirty="0" smtClean="0"/>
              <a:t> </a:t>
            </a:r>
            <a:r>
              <a:rPr lang="en-US" dirty="0"/>
              <a:t>method in </a:t>
            </a:r>
            <a:r>
              <a:rPr lang="en-US" dirty="0" err="1" smtClean="0">
                <a:latin typeface="Courier" charset="0"/>
              </a:rPr>
              <a:t>UsersController</a:t>
            </a:r>
            <a:r>
              <a:rPr lang="en-US" dirty="0" smtClean="0"/>
              <a:t> </a:t>
            </a:r>
            <a:r>
              <a:rPr lang="en-US" dirty="0"/>
              <a:t>to a GET request to </a:t>
            </a:r>
            <a:r>
              <a:rPr lang="en-US" dirty="0" smtClean="0">
                <a:latin typeface="Courier" charset="0"/>
              </a:rPr>
              <a:t>users/hello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most of this directory structure should be familiar to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The </a:t>
            </a:r>
            <a:r>
              <a:rPr lang="en-US" dirty="0"/>
              <a:t>main directories not introduced to you yet are: </a:t>
            </a:r>
            <a:r>
              <a:rPr lang="en-US" dirty="0" smtClean="0">
                <a:latin typeface="Courier" charset="0"/>
              </a:rPr>
              <a:t>lib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test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</a:rPr>
              <a:t>tmp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vendor</a:t>
            </a:r>
          </a:p>
          <a:p>
            <a:r>
              <a:rPr lang="en-US" dirty="0" smtClean="0">
                <a:latin typeface="Courier" charset="0"/>
              </a:rPr>
              <a:t>test</a:t>
            </a:r>
            <a:r>
              <a:rPr lang="en-US" dirty="0" smtClean="0"/>
              <a:t> </a:t>
            </a:r>
            <a:r>
              <a:rPr lang="en-US" dirty="0"/>
              <a:t>contains test files, </a:t>
            </a:r>
            <a:r>
              <a:rPr lang="en-US" dirty="0" smtClean="0">
                <a:latin typeface="Courier" charset="0"/>
              </a:rPr>
              <a:t>log</a:t>
            </a:r>
            <a:r>
              <a:rPr lang="en-US" dirty="0" smtClean="0"/>
              <a:t> </a:t>
            </a:r>
            <a:r>
              <a:rPr lang="en-US" dirty="0"/>
              <a:t>contains error logs, and </a:t>
            </a:r>
            <a:r>
              <a:rPr lang="en-US" dirty="0" err="1" smtClean="0">
                <a:latin typeface="Courier" charset="0"/>
              </a:rPr>
              <a:t>tmp</a:t>
            </a:r>
            <a:r>
              <a:rPr lang="en-US" dirty="0" smtClean="0"/>
              <a:t> </a:t>
            </a:r>
            <a:r>
              <a:rPr lang="en-US" dirty="0"/>
              <a:t>contains temporary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>
                <a:latin typeface="Courier" charset="0"/>
              </a:rPr>
              <a:t>app/helpers</a:t>
            </a:r>
            <a:r>
              <a:rPr lang="en-US" dirty="0" smtClean="0"/>
              <a:t> </a:t>
            </a:r>
            <a:r>
              <a:rPr lang="en-US" dirty="0"/>
              <a:t>contains modules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Asset 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</a:t>
            </a:r>
            <a:r>
              <a:rPr lang="en-US" dirty="0" smtClean="0">
                <a:hlinkClick r:id="rId2"/>
              </a:rPr>
              <a:t>Rails 2011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way to load resources (i.e. images, </a:t>
            </a:r>
            <a:r>
              <a:rPr lang="en-US" dirty="0" err="1"/>
              <a:t>javascripts</a:t>
            </a:r>
            <a:r>
              <a:rPr lang="en-US" dirty="0"/>
              <a:t>, and </a:t>
            </a:r>
            <a:r>
              <a:rPr lang="en-US" dirty="0" smtClean="0"/>
              <a:t>stylesheets)</a:t>
            </a:r>
          </a:p>
          <a:p>
            <a:r>
              <a:rPr lang="en-US" dirty="0" smtClean="0"/>
              <a:t>It </a:t>
            </a:r>
            <a:r>
              <a:rPr lang="en-US" dirty="0"/>
              <a:t>is comprised of the </a:t>
            </a:r>
            <a:r>
              <a:rPr lang="en-US" dirty="0" smtClean="0">
                <a:latin typeface="Courier" charset="0"/>
              </a:rPr>
              <a:t>app/assets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lib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vendor</a:t>
            </a:r>
            <a:r>
              <a:rPr lang="en-US" dirty="0" smtClean="0"/>
              <a:t> </a:t>
            </a:r>
            <a:r>
              <a:rPr lang="en-US" dirty="0"/>
              <a:t>directories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Go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 code you write specific to your application should go in </a:t>
            </a:r>
            <a:r>
              <a:rPr lang="en-US" dirty="0" smtClean="0">
                <a:latin typeface="Courier" charset="0"/>
              </a:rPr>
              <a:t>app/assets</a:t>
            </a:r>
          </a:p>
          <a:p>
            <a:r>
              <a:rPr lang="en-US" dirty="0" smtClean="0"/>
              <a:t>The </a:t>
            </a:r>
            <a:r>
              <a:rPr lang="en-US" dirty="0"/>
              <a:t>custom code you write not specific to your application should go in </a:t>
            </a:r>
            <a:r>
              <a:rPr lang="en-US" dirty="0" smtClean="0">
                <a:latin typeface="Courier" charset="0"/>
              </a:rPr>
              <a:t>lib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pretty rare to use </a:t>
            </a:r>
            <a:r>
              <a:rPr lang="en-US" dirty="0" smtClean="0"/>
              <a:t>this</a:t>
            </a:r>
          </a:p>
          <a:p>
            <a:r>
              <a:rPr lang="en-US" dirty="0" smtClean="0"/>
              <a:t>3rd </a:t>
            </a:r>
            <a:r>
              <a:rPr lang="en-US" dirty="0"/>
              <a:t>party libraries should go in </a:t>
            </a:r>
            <a:r>
              <a:rPr lang="en-US" dirty="0" smtClean="0">
                <a:latin typeface="Courier" charset="0"/>
              </a:rPr>
              <a:t>vendor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Ruby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Web and MVC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Ruby on Rails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Sprockets is an asset packaging </a:t>
            </a:r>
            <a:r>
              <a:rPr lang="en-US" sz="2800" dirty="0" smtClean="0"/>
              <a:t>system</a:t>
            </a:r>
          </a:p>
          <a:p>
            <a:pPr lvl="1"/>
            <a:r>
              <a:rPr lang="en-US" sz="2400" dirty="0" smtClean="0"/>
              <a:t>The stylesheet </a:t>
            </a:r>
            <a:r>
              <a:rPr lang="en-US" sz="2400" dirty="0"/>
              <a:t>one can be found at </a:t>
            </a:r>
            <a:r>
              <a:rPr lang="en-US" sz="2400" dirty="0" smtClean="0">
                <a:latin typeface="Courier" charset="0"/>
              </a:rPr>
              <a:t>app/assets/stylesheets/</a:t>
            </a:r>
            <a:r>
              <a:rPr lang="en-US" sz="2400" dirty="0" err="1" smtClean="0">
                <a:latin typeface="Courier" charset="0"/>
              </a:rPr>
              <a:t>application.css</a:t>
            </a:r>
            <a:endParaRPr lang="en-US" sz="2400" dirty="0" smtClean="0">
              <a:latin typeface="Courier" charset="0"/>
            </a:endParaRP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/>
              <a:t>javascript</a:t>
            </a:r>
            <a:r>
              <a:rPr lang="en-US" sz="2400" dirty="0"/>
              <a:t> one can be found at </a:t>
            </a:r>
            <a:r>
              <a:rPr lang="en-US" sz="2400" dirty="0" smtClean="0">
                <a:latin typeface="Courier" charset="0"/>
              </a:rPr>
              <a:t>app/assets/</a:t>
            </a:r>
            <a:r>
              <a:rPr lang="en-US" sz="2400" dirty="0" err="1" smtClean="0">
                <a:latin typeface="Courier" charset="0"/>
              </a:rPr>
              <a:t>javascripts</a:t>
            </a:r>
            <a:r>
              <a:rPr lang="en-US" sz="2400" dirty="0" smtClean="0">
                <a:latin typeface="Courier" charset="0"/>
              </a:rPr>
              <a:t>/</a:t>
            </a:r>
            <a:r>
              <a:rPr lang="en-US" sz="2400" dirty="0" err="1" smtClean="0">
                <a:latin typeface="Courier" charset="0"/>
              </a:rPr>
              <a:t>application.js</a:t>
            </a:r>
            <a:endParaRPr lang="en-US" sz="2400" dirty="0" smtClean="0">
              <a:latin typeface="Courier" charset="0"/>
            </a:endParaRPr>
          </a:p>
          <a:p>
            <a:r>
              <a:rPr lang="en-US" sz="2800" dirty="0" smtClean="0"/>
              <a:t>They </a:t>
            </a:r>
            <a:r>
              <a:rPr lang="en-US" sz="2800" dirty="0"/>
              <a:t>are both loaded in the head </a:t>
            </a:r>
            <a:r>
              <a:rPr lang="en-US" sz="2800" dirty="0" smtClean="0"/>
              <a:t>tag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how </a:t>
            </a:r>
            <a:r>
              <a:rPr lang="en-US" dirty="0" err="1"/>
              <a:t>javascript</a:t>
            </a:r>
            <a:r>
              <a:rPr lang="en-US" dirty="0"/>
              <a:t> files are loaded with </a:t>
            </a:r>
            <a:r>
              <a:rPr lang="en-US" dirty="0" smtClean="0">
                <a:latin typeface="Courier" charset="0"/>
              </a:rPr>
              <a:t>&lt;%= </a:t>
            </a:r>
            <a:r>
              <a:rPr lang="en-US" dirty="0" err="1">
                <a:latin typeface="Courier" charset="0"/>
              </a:rPr>
              <a:t>javascript_include_tag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%&gt;</a:t>
            </a:r>
          </a:p>
          <a:p>
            <a:pPr lvl="1"/>
            <a:r>
              <a:rPr lang="en-US" sz="2400" dirty="0" smtClean="0"/>
              <a:t>stylesheet </a:t>
            </a:r>
            <a:r>
              <a:rPr lang="en-US" sz="2400" dirty="0"/>
              <a:t>files are loaded with </a:t>
            </a:r>
            <a:r>
              <a:rPr lang="en-US" sz="2400" dirty="0" smtClean="0">
                <a:latin typeface="Courier" charset="0"/>
              </a:rPr>
              <a:t>&lt;%= </a:t>
            </a:r>
            <a:r>
              <a:rPr lang="en-US" sz="2400" dirty="0" err="1" smtClean="0">
                <a:latin typeface="Courier" charset="0"/>
              </a:rPr>
              <a:t>stylesheet_link_tag</a:t>
            </a:r>
            <a:r>
              <a:rPr lang="en-US" sz="2400" dirty="0" smtClean="0">
                <a:latin typeface="Courier" charset="0"/>
              </a:rPr>
              <a:t> %&gt;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 Application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require a file, append an </a:t>
            </a:r>
            <a:r>
              <a:rPr lang="en-US" dirty="0" smtClean="0">
                <a:latin typeface="Courier" charset="0"/>
              </a:rPr>
              <a:t>=</a:t>
            </a:r>
            <a:r>
              <a:rPr lang="en-US" dirty="0" smtClean="0"/>
              <a:t> </a:t>
            </a:r>
            <a:r>
              <a:rPr lang="en-US" dirty="0"/>
              <a:t>to the beginning of the commenting delimiter (e.g. </a:t>
            </a:r>
            <a:r>
              <a:rPr lang="en-US" dirty="0" smtClean="0">
                <a:latin typeface="Courier" charset="0"/>
              </a:rPr>
              <a:t>//=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javascript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latin typeface="Courier" charset="0"/>
              </a:rPr>
              <a:t>require_tree</a:t>
            </a:r>
            <a:r>
              <a:rPr lang="en-US" dirty="0" smtClean="0">
                <a:latin typeface="Courier" charset="0"/>
              </a:rPr>
              <a:t> .</a:t>
            </a:r>
            <a:r>
              <a:rPr lang="en-US" dirty="0" smtClean="0"/>
              <a:t> </a:t>
            </a:r>
            <a:r>
              <a:rPr lang="en-US" dirty="0"/>
              <a:t>requires all files in the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I </a:t>
            </a:r>
            <a:r>
              <a:rPr lang="en-US" dirty="0"/>
              <a:t>try not to use this because it loads the files in alphabetical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usually matters for </a:t>
            </a:r>
            <a:r>
              <a:rPr lang="en-US" dirty="0" smtClean="0"/>
              <a:t>me</a:t>
            </a:r>
          </a:p>
          <a:p>
            <a:r>
              <a:rPr lang="en-US" dirty="0" smtClean="0"/>
              <a:t>Never </a:t>
            </a:r>
            <a:r>
              <a:rPr lang="en-US" dirty="0"/>
              <a:t>write any 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 code directly in the application </a:t>
            </a:r>
            <a:r>
              <a:rPr lang="en-US" dirty="0" smtClean="0"/>
              <a:t>files</a:t>
            </a:r>
          </a:p>
          <a:p>
            <a:pPr lvl="1"/>
            <a:r>
              <a:rPr lang="en-US" dirty="0" err="1" smtClean="0">
                <a:latin typeface="Courier" charset="0"/>
              </a:rPr>
              <a:t>require_self</a:t>
            </a:r>
            <a:r>
              <a:rPr lang="en-US" dirty="0" smtClean="0"/>
              <a:t> </a:t>
            </a:r>
            <a:r>
              <a:rPr lang="en-US" dirty="0"/>
              <a:t>will let you do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Ruby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Ruby Version Manager (RVM)</a:t>
            </a:r>
            <a:r>
              <a:rPr lang="en-US" dirty="0" smtClean="0"/>
              <a:t> to manage and install Ruby versions</a:t>
            </a:r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</a:t>
            </a:r>
            <a:r>
              <a:rPr lang="en-US" dirty="0" smtClean="0">
                <a:hlinkClick r:id="rId3"/>
              </a:rPr>
              <a:t>2.3.1</a:t>
            </a:r>
            <a:endParaRPr lang="en-US" dirty="0" smtClean="0"/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4"/>
              </a:rPr>
              <a:t>Ruby Docs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Ruby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</a:t>
            </a:r>
            <a:r>
              <a:rPr lang="en-US" sz="2800" dirty="0"/>
              <a:t>can print a value with three different commands </a:t>
            </a:r>
            <a:r>
              <a:rPr lang="en-US" sz="2800" dirty="0" smtClean="0">
                <a:latin typeface="Courier"/>
                <a:cs typeface="Courier"/>
              </a:rPr>
              <a:t>print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"/>
                <a:cs typeface="Courier"/>
              </a:rPr>
              <a:t>puts</a:t>
            </a:r>
            <a:r>
              <a:rPr lang="en-US" sz="2800" dirty="0" smtClean="0"/>
              <a:t>, </a:t>
            </a:r>
            <a:r>
              <a:rPr lang="en-US" sz="2800" dirty="0"/>
              <a:t>and </a:t>
            </a:r>
            <a:r>
              <a:rPr lang="en-US" sz="2800" dirty="0" smtClean="0">
                <a:latin typeface="Courier"/>
                <a:cs typeface="Courier"/>
              </a:rPr>
              <a:t>p</a:t>
            </a:r>
            <a:endParaRPr lang="en-US" sz="2800" dirty="0">
              <a:latin typeface="Courier"/>
              <a:cs typeface="Courier"/>
            </a:endParaRP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print</a:t>
            </a:r>
            <a:r>
              <a:rPr lang="en-US" sz="2400" dirty="0" smtClean="0"/>
              <a:t> </a:t>
            </a:r>
            <a:r>
              <a:rPr lang="en-US" sz="2400" dirty="0"/>
              <a:t>outputs the value and returns </a:t>
            </a:r>
            <a:r>
              <a:rPr lang="en-US" sz="2400" dirty="0" smtClean="0"/>
              <a:t>nil</a:t>
            </a:r>
            <a:endParaRPr lang="en-US" sz="2400" dirty="0"/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puts</a:t>
            </a:r>
            <a:r>
              <a:rPr lang="en-US" sz="2400" dirty="0" smtClean="0"/>
              <a:t> outputs </a:t>
            </a:r>
            <a:r>
              <a:rPr lang="en-US" sz="2400" dirty="0"/>
              <a:t>the value with a newline and returns </a:t>
            </a:r>
            <a:r>
              <a:rPr lang="en-US" sz="2400" dirty="0" smtClean="0"/>
              <a:t>nil</a:t>
            </a:r>
            <a:endParaRPr lang="en-US" sz="2400" dirty="0"/>
          </a:p>
          <a:p>
            <a:pPr lvl="1"/>
            <a:r>
              <a:rPr lang="en-US" sz="2400" dirty="0" smtClean="0"/>
              <a:t>p </a:t>
            </a:r>
            <a:r>
              <a:rPr lang="en-US" sz="2400" dirty="0"/>
              <a:t>both outputs and returns the </a:t>
            </a:r>
            <a:r>
              <a:rPr lang="en-US" sz="2400" dirty="0" smtClean="0"/>
              <a:t>value</a:t>
            </a:r>
          </a:p>
          <a:p>
            <a:pPr lvl="2"/>
            <a:r>
              <a:rPr lang="en-US" sz="2000" dirty="0" smtClean="0"/>
              <a:t>I'll </a:t>
            </a:r>
            <a:r>
              <a:rPr lang="en-US" sz="2000" dirty="0"/>
              <a:t>be using this in my examples since it also formats output </a:t>
            </a:r>
            <a:r>
              <a:rPr lang="en-US" sz="2000" dirty="0" smtClean="0"/>
              <a:t>better</a:t>
            </a:r>
            <a:endParaRPr lang="en-US" sz="2000" dirty="0"/>
          </a:p>
          <a:p>
            <a:r>
              <a:rPr lang="en-US" sz="2800" dirty="0" smtClean="0"/>
              <a:t>I </a:t>
            </a:r>
            <a:r>
              <a:rPr lang="en-US" sz="2800" dirty="0"/>
              <a:t>will denote output with </a:t>
            </a:r>
            <a:r>
              <a:rPr lang="en-US" sz="2800" dirty="0" smtClean="0">
                <a:latin typeface="Courier"/>
                <a:cs typeface="Courier"/>
              </a:rPr>
              <a:t>#</a:t>
            </a:r>
            <a:r>
              <a:rPr lang="en-US" sz="2800" dirty="0">
                <a:latin typeface="Courier"/>
                <a:cs typeface="Courier"/>
              </a:rPr>
              <a:t>=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257800"/>
            <a:ext cx="8229600" cy="5334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p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world”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423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Ruby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(Read-Execute-Print-Loop) with the </a:t>
            </a:r>
            <a:r>
              <a:rPr lang="en-US" dirty="0" err="1" smtClean="0">
                <a:latin typeface="Courier"/>
                <a:cs typeface="Courier"/>
              </a:rPr>
              <a:t>irb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r>
              <a:rPr lang="en-US" dirty="0"/>
              <a:t>Execute .</a:t>
            </a:r>
            <a:r>
              <a:rPr lang="en-US" dirty="0" err="1"/>
              <a:t>rb</a:t>
            </a:r>
            <a:r>
              <a:rPr lang="en-US" dirty="0"/>
              <a:t> files with the </a:t>
            </a:r>
            <a:r>
              <a:rPr lang="en-US" dirty="0" smtClean="0">
                <a:latin typeface="Courier"/>
                <a:cs typeface="Courier"/>
              </a:rPr>
              <a:t>ruby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ruby </a:t>
            </a:r>
            <a:r>
              <a:rPr lang="en-US" dirty="0" err="1" smtClean="0">
                <a:latin typeface="Courier"/>
                <a:cs typeface="Courier"/>
              </a:rPr>
              <a:t>file.rb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Methods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/>
              <a:t>Parentheses around arguments can be omitted if </a:t>
            </a:r>
            <a:r>
              <a:rPr lang="en-US" dirty="0" smtClean="0"/>
              <a:t>unambiguous</a:t>
            </a:r>
            <a:endParaRPr lang="en-US" dirty="0"/>
          </a:p>
          <a:p>
            <a:r>
              <a:rPr lang="en-US" dirty="0" smtClean="0"/>
              <a:t>Methods </a:t>
            </a:r>
            <a:r>
              <a:rPr lang="en-US" dirty="0"/>
              <a:t>have implicit </a:t>
            </a:r>
            <a:r>
              <a:rPr lang="en-US" dirty="0" smtClean="0"/>
              <a:t>returns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124200"/>
            <a:ext cx="8229600" cy="315595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hi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'hello, there'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(name)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puts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"hello, #{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name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}"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puts hi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"hello, there"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hello(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Matz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"hello,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Matz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hello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'DHH'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"hello, DHH"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063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9079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</a:t>
            </a:r>
            <a:r>
              <a:rPr lang="en-US" dirty="0" smtClean="0">
                <a:latin typeface="Courier"/>
                <a:cs typeface="Courier"/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"/>
                <a:cs typeface="Courier"/>
              </a:rPr>
              <a:t>end</a:t>
            </a:r>
            <a:r>
              <a:rPr lang="en-US" dirty="0" smtClean="0"/>
              <a:t> keywords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class can be instantiated with the </a:t>
            </a:r>
            <a:r>
              <a:rPr lang="en-US" dirty="0" smtClean="0">
                <a:latin typeface="Courier"/>
                <a:cs typeface="Courier"/>
              </a:rPr>
              <a:t>new</a:t>
            </a:r>
            <a:r>
              <a:rPr lang="en-US" dirty="0" smtClean="0"/>
              <a:t> method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convention to write class names in </a:t>
            </a:r>
            <a:r>
              <a:rPr lang="en-US" dirty="0" err="1" smtClean="0"/>
              <a:t>PascalCase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656385"/>
            <a:ext cx="8229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Student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student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Student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new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p student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#&lt;Student:0x007ff7989d44b8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137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IS196-2016f-lectu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CIS196-2016f-lectures.potx</Template>
  <TotalTime>172</TotalTime>
  <Words>1980</Words>
  <Application>Microsoft Macintosh PowerPoint</Application>
  <PresentationFormat>On-screen Show (4:3)</PresentationFormat>
  <Paragraphs>315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Courier</vt:lpstr>
      <vt:lpstr>Menlo</vt:lpstr>
      <vt:lpstr>Arial</vt:lpstr>
      <vt:lpstr>CIS196-2016f-lectures</vt:lpstr>
      <vt:lpstr>PennApps Ruby Workshop</vt:lpstr>
      <vt:lpstr>What does this do?</vt:lpstr>
      <vt:lpstr>Why Ruby?</vt:lpstr>
      <vt:lpstr>Outline</vt:lpstr>
      <vt:lpstr>Installing Ruby</vt:lpstr>
      <vt:lpstr>Printing in Ruby</vt:lpstr>
      <vt:lpstr>Running Ruby</vt:lpstr>
      <vt:lpstr>Methods</vt:lpstr>
      <vt:lpstr>Creating a Class</vt:lpstr>
      <vt:lpstr>Instance Methods </vt:lpstr>
      <vt:lpstr>Constructors</vt:lpstr>
      <vt:lpstr>Inheritance</vt:lpstr>
      <vt:lpstr>Installing Gems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MVC</vt:lpstr>
      <vt:lpstr>View</vt:lpstr>
      <vt:lpstr>PowerPoint Presentation</vt:lpstr>
      <vt:lpstr>Controller</vt:lpstr>
      <vt:lpstr>PowerPoint Presentation</vt:lpstr>
      <vt:lpstr>Model</vt:lpstr>
      <vt:lpstr>PowerPoint Presentation</vt:lpstr>
      <vt:lpstr>REST</vt:lpstr>
      <vt:lpstr>Ruby on Rails</vt:lpstr>
      <vt:lpstr>About Ruby on Rails</vt:lpstr>
      <vt:lpstr>Making a Rails App</vt:lpstr>
      <vt:lpstr>Rails Commands</vt:lpstr>
      <vt:lpstr>Rails Generate</vt:lpstr>
      <vt:lpstr>Rails Generate Syntax</vt:lpstr>
      <vt:lpstr>Controller </vt:lpstr>
      <vt:lpstr>Routes</vt:lpstr>
      <vt:lpstr>Rails Directory</vt:lpstr>
      <vt:lpstr>Asset Pipeline</vt:lpstr>
      <vt:lpstr>What Should Go Where</vt:lpstr>
      <vt:lpstr>Sprockets</vt:lpstr>
      <vt:lpstr>Sprocket Application Files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101</cp:revision>
  <cp:lastPrinted>2016-09-10T01:22:33Z</cp:lastPrinted>
  <dcterms:created xsi:type="dcterms:W3CDTF">2016-08-29T18:15:10Z</dcterms:created>
  <dcterms:modified xsi:type="dcterms:W3CDTF">2016-09-10T13:52:30Z</dcterms:modified>
</cp:coreProperties>
</file>