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Styl jasny 3 — Ak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Styl jasny 2 — Ak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0" d="100"/>
          <a:sy n="80" d="100"/>
        </p:scale>
        <p:origin x="1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182F52-68DB-4AC1-9BEF-69507F155C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25C1CDF7-80E1-4663-BF58-830C59DBE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7C0AF2D2-47FD-4BF1-B8E8-1CA499473372}"/>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5" name="Symbol zastępczy stopki 4">
            <a:extLst>
              <a:ext uri="{FF2B5EF4-FFF2-40B4-BE49-F238E27FC236}">
                <a16:creationId xmlns:a16="http://schemas.microsoft.com/office/drawing/2014/main" id="{EEC247E5-C225-4DF8-8C6E-1C20F6DDAEE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6C43A87-0358-43BA-B98F-8217F8A23B8B}"/>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378891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5A3BF0-E109-4F64-B23A-3EE25DCDD9B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4B48F924-F412-4A53-AE31-7758F62D3180}"/>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9DAC3F8-F7C9-47B3-8FA7-7FCBF66289C3}"/>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5" name="Symbol zastępczy stopki 4">
            <a:extLst>
              <a:ext uri="{FF2B5EF4-FFF2-40B4-BE49-F238E27FC236}">
                <a16:creationId xmlns:a16="http://schemas.microsoft.com/office/drawing/2014/main" id="{9DFD05BA-7C10-4083-B112-836D031F37E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D6AB5C9-35DE-4F8E-9C0E-0119D7CAC779}"/>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79055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B6DA123-855E-46B8-9AA0-CDF621D8C8EE}"/>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34A01EA2-7698-4B3B-BE89-17FDFD71958E}"/>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900BD25-FFA7-47AE-9DC9-D6017776F4EA}"/>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5" name="Symbol zastępczy stopki 4">
            <a:extLst>
              <a:ext uri="{FF2B5EF4-FFF2-40B4-BE49-F238E27FC236}">
                <a16:creationId xmlns:a16="http://schemas.microsoft.com/office/drawing/2014/main" id="{8051E259-B391-4823-B491-B8CA66B7A1B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CBDD3CA-25EA-45D1-8673-C3B3B00BBD27}"/>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319996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1D6C37-6505-41C2-B156-A61143E2FAB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46CFD55D-C530-4DF4-8C46-6FF09288063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43D07C-353F-4BBA-B894-58D07F0C8757}"/>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5" name="Symbol zastępczy stopki 4">
            <a:extLst>
              <a:ext uri="{FF2B5EF4-FFF2-40B4-BE49-F238E27FC236}">
                <a16:creationId xmlns:a16="http://schemas.microsoft.com/office/drawing/2014/main" id="{C0BFCEDF-D45D-4761-9E28-2392545DAB5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55B483F-2124-41AE-BEEA-C3C5264E17F3}"/>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34802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23F4E7-1707-4901-97D1-243F462CE965}"/>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462AAE5A-7CF1-4063-A52B-EFC337029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3D6E218-40DD-483D-A782-198F7FEA2247}"/>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5" name="Symbol zastępczy stopki 4">
            <a:extLst>
              <a:ext uri="{FF2B5EF4-FFF2-40B4-BE49-F238E27FC236}">
                <a16:creationId xmlns:a16="http://schemas.microsoft.com/office/drawing/2014/main" id="{B10F592C-C156-474C-BEBB-49EE90D5045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5E4FE75-1E5B-4FB6-BCF5-420B631D10E4}"/>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391972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17A65E-7DBC-4564-A694-B14849E9B7B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A441D25-4B50-45B2-B444-3A901E04628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FAF5C768-4007-4E0C-8EE1-148D2CB5116E}"/>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1F30FC8F-2AEE-4506-A9CD-C6701D873AB2}"/>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6" name="Symbol zastępczy stopki 5">
            <a:extLst>
              <a:ext uri="{FF2B5EF4-FFF2-40B4-BE49-F238E27FC236}">
                <a16:creationId xmlns:a16="http://schemas.microsoft.com/office/drawing/2014/main" id="{60C7A042-DF8F-4D88-8C5B-DBE2EBBB5C8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09F802A-774A-4D18-837A-B3A207498D90}"/>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273731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BF29F1-F3D1-470E-AE61-20163344A5A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81BD0453-16FD-410C-90FA-9E6B21C93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EC4F06C6-8C03-4BE8-ACB0-DB02ADF3D1D7}"/>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A68EA573-3C28-40B1-996A-4C9BE14FA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8536054-FA18-429B-87E9-636492F8C94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20E76DC-3BB3-48D1-AEFF-0ECCFA1CEB8E}"/>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8" name="Symbol zastępczy stopki 7">
            <a:extLst>
              <a:ext uri="{FF2B5EF4-FFF2-40B4-BE49-F238E27FC236}">
                <a16:creationId xmlns:a16="http://schemas.microsoft.com/office/drawing/2014/main" id="{CBB48977-DBAD-403C-857C-D4CC0039DCD7}"/>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DDFA29FD-32C9-4507-BC2A-FCE8704B057A}"/>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3591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C21FFE-577B-4D72-83C2-5B870D6CD86E}"/>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14619A1D-1D1E-47B9-BB3D-2C8F57C576BC}"/>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4" name="Symbol zastępczy stopki 3">
            <a:extLst>
              <a:ext uri="{FF2B5EF4-FFF2-40B4-BE49-F238E27FC236}">
                <a16:creationId xmlns:a16="http://schemas.microsoft.com/office/drawing/2014/main" id="{43A2CEFB-5977-43CD-A888-2527BF89AC8B}"/>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24BEFBD2-B9AE-462D-BFA3-7FFD327266DC}"/>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138192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569CA81-0AB4-4667-9203-AB47BE32135B}"/>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3" name="Symbol zastępczy stopki 2">
            <a:extLst>
              <a:ext uri="{FF2B5EF4-FFF2-40B4-BE49-F238E27FC236}">
                <a16:creationId xmlns:a16="http://schemas.microsoft.com/office/drawing/2014/main" id="{9CA9418C-1395-485C-B8A7-4312D091044A}"/>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7F7645A3-55DD-4E31-BF9B-DF17F9F2160F}"/>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252134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A745ED5-9CC5-44BD-9870-AAF93A04274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0C066E7-B4E5-480A-927F-89DF6791AC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276C7A36-6D56-429B-8294-8CDF9F4A9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F637944-165A-4422-9FD1-0F5653E43475}"/>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6" name="Symbol zastępczy stopki 5">
            <a:extLst>
              <a:ext uri="{FF2B5EF4-FFF2-40B4-BE49-F238E27FC236}">
                <a16:creationId xmlns:a16="http://schemas.microsoft.com/office/drawing/2014/main" id="{FB97B9A4-69DD-4075-B3C0-4CEA32A3DED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29F4ACA-BB69-4098-85C3-F8D530573D63}"/>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13515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CA67FB-E047-45A6-A9C8-9F364ED7F19A}"/>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0A03BEBB-59DD-499C-90DA-241EBE6D2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76100C9-5128-40D4-985A-D0E332F08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007EA6B6-2B02-45C2-88EA-D1E9E3B56BE4}"/>
              </a:ext>
            </a:extLst>
          </p:cNvPr>
          <p:cNvSpPr>
            <a:spLocks noGrp="1"/>
          </p:cNvSpPr>
          <p:nvPr>
            <p:ph type="dt" sz="half" idx="10"/>
          </p:nvPr>
        </p:nvSpPr>
        <p:spPr/>
        <p:txBody>
          <a:bodyPr/>
          <a:lstStyle/>
          <a:p>
            <a:fld id="{7FAB2B5B-97AB-43D7-A79A-50856C098E1C}" type="datetimeFigureOut">
              <a:rPr lang="pl-PL" smtClean="0"/>
              <a:t>23.08.2022</a:t>
            </a:fld>
            <a:endParaRPr lang="pl-PL"/>
          </a:p>
        </p:txBody>
      </p:sp>
      <p:sp>
        <p:nvSpPr>
          <p:cNvPr id="6" name="Symbol zastępczy stopki 5">
            <a:extLst>
              <a:ext uri="{FF2B5EF4-FFF2-40B4-BE49-F238E27FC236}">
                <a16:creationId xmlns:a16="http://schemas.microsoft.com/office/drawing/2014/main" id="{5E059C26-A930-42A9-AD0F-C3FA1E88AAD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65D2CD9-1889-4EDB-9A53-8577F29BAA99}"/>
              </a:ext>
            </a:extLst>
          </p:cNvPr>
          <p:cNvSpPr>
            <a:spLocks noGrp="1"/>
          </p:cNvSpPr>
          <p:nvPr>
            <p:ph type="sldNum" sz="quarter" idx="12"/>
          </p:nvPr>
        </p:nvSpPr>
        <p:spPr/>
        <p:txBody>
          <a:bodyPr/>
          <a:lstStyle/>
          <a:p>
            <a:fld id="{27EF6686-1054-493E-9E88-E288E22646AC}" type="slidenum">
              <a:rPr lang="pl-PL" smtClean="0"/>
              <a:t>‹#›</a:t>
            </a:fld>
            <a:endParaRPr lang="pl-PL"/>
          </a:p>
        </p:txBody>
      </p:sp>
    </p:spTree>
    <p:extLst>
      <p:ext uri="{BB962C8B-B14F-4D97-AF65-F5344CB8AC3E}">
        <p14:creationId xmlns:p14="http://schemas.microsoft.com/office/powerpoint/2010/main" val="137937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97D27FA6-1F36-4F45-9964-CCEE1A9DE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83C24124-D7AC-4744-A515-B6E75F160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FF050B9-CA0B-4214-99C7-9F7EFC012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B2B5B-97AB-43D7-A79A-50856C098E1C}" type="datetimeFigureOut">
              <a:rPr lang="pl-PL" smtClean="0"/>
              <a:t>23.08.2022</a:t>
            </a:fld>
            <a:endParaRPr lang="pl-PL"/>
          </a:p>
        </p:txBody>
      </p:sp>
      <p:sp>
        <p:nvSpPr>
          <p:cNvPr id="5" name="Symbol zastępczy stopki 4">
            <a:extLst>
              <a:ext uri="{FF2B5EF4-FFF2-40B4-BE49-F238E27FC236}">
                <a16:creationId xmlns:a16="http://schemas.microsoft.com/office/drawing/2014/main" id="{70354770-1C2F-41BD-A571-0D89BAC24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4728C57A-034F-475E-9A42-47FB092BE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F6686-1054-493E-9E88-E288E22646AC}" type="slidenum">
              <a:rPr lang="pl-PL" smtClean="0"/>
              <a:t>‹#›</a:t>
            </a:fld>
            <a:endParaRPr lang="pl-PL"/>
          </a:p>
        </p:txBody>
      </p:sp>
    </p:spTree>
    <p:extLst>
      <p:ext uri="{BB962C8B-B14F-4D97-AF65-F5344CB8AC3E}">
        <p14:creationId xmlns:p14="http://schemas.microsoft.com/office/powerpoint/2010/main" val="211090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rostokąt: zaokrąglone rogi 28">
            <a:extLst>
              <a:ext uri="{FF2B5EF4-FFF2-40B4-BE49-F238E27FC236}">
                <a16:creationId xmlns:a16="http://schemas.microsoft.com/office/drawing/2014/main" id="{569A4512-9768-495D-AE4C-EE05BC19E700}"/>
              </a:ext>
            </a:extLst>
          </p:cNvPr>
          <p:cNvSpPr/>
          <p:nvPr/>
        </p:nvSpPr>
        <p:spPr>
          <a:xfrm>
            <a:off x="76341" y="4368622"/>
            <a:ext cx="3862492" cy="24311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8BE90D9-6BF7-4395-92BC-ED2CEF58177B}"/>
              </a:ext>
            </a:extLst>
          </p:cNvPr>
          <p:cNvSpPr/>
          <p:nvPr/>
        </p:nvSpPr>
        <p:spPr>
          <a:xfrm>
            <a:off x="4135252" y="1469299"/>
            <a:ext cx="3862492" cy="24311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AE095B8E-8D92-496E-A0CC-8244A038C6C7}"/>
              </a:ext>
            </a:extLst>
          </p:cNvPr>
          <p:cNvSpPr/>
          <p:nvPr/>
        </p:nvSpPr>
        <p:spPr>
          <a:xfrm>
            <a:off x="8201367" y="1437497"/>
            <a:ext cx="3862492" cy="24311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5" name="pole tekstowe 4">
            <a:extLst>
              <a:ext uri="{FF2B5EF4-FFF2-40B4-BE49-F238E27FC236}">
                <a16:creationId xmlns:a16="http://schemas.microsoft.com/office/drawing/2014/main" id="{64E60FD2-2C96-494E-B87E-3EFC1D3756DD}"/>
              </a:ext>
            </a:extLst>
          </p:cNvPr>
          <p:cNvSpPr txBox="1"/>
          <p:nvPr/>
        </p:nvSpPr>
        <p:spPr>
          <a:xfrm>
            <a:off x="1064470" y="105657"/>
            <a:ext cx="100584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High magnetic anisotropy induced by unusual coordination in a pentanuclear star-like Ni</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4</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Fe molecule</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pole tekstowe 6">
            <a:extLst>
              <a:ext uri="{FF2B5EF4-FFF2-40B4-BE49-F238E27FC236}">
                <a16:creationId xmlns:a16="http://schemas.microsoft.com/office/drawing/2014/main" id="{5E9E083C-67DC-4B2C-B4B5-797EBEF57E10}"/>
              </a:ext>
            </a:extLst>
          </p:cNvPr>
          <p:cNvSpPr txBox="1"/>
          <p:nvPr/>
        </p:nvSpPr>
        <p:spPr>
          <a:xfrm>
            <a:off x="2876335" y="474988"/>
            <a:ext cx="6434667" cy="4308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spcAft>
                <a:spcPts val="0"/>
              </a:spcAft>
            </a:pPr>
            <a:r>
              <a:rPr lang="en-US" sz="1100" u="sng" dirty="0">
                <a:effectLst/>
                <a:latin typeface="Calibri" panose="020F0502020204030204" pitchFamily="34" charset="0"/>
                <a:ea typeface="Calibri" panose="020F0502020204030204" pitchFamily="34" charset="0"/>
                <a:cs typeface="Times New Roman" panose="02020603050405020304" pitchFamily="18" charset="0"/>
              </a:rPr>
              <a:t>J. Bujakowska</a:t>
            </a:r>
            <a:r>
              <a:rPr lang="en-US" sz="1100" dirty="0">
                <a:effectLst/>
                <a:latin typeface="Calibri" panose="020F0502020204030204" pitchFamily="34" charset="0"/>
                <a:ea typeface="Calibri" panose="020F0502020204030204" pitchFamily="34" charset="0"/>
                <a:cs typeface="Times New Roman" panose="02020603050405020304" pitchFamily="18" charset="0"/>
              </a:rPr>
              <a:t>, M.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Heczko</a:t>
            </a:r>
            <a:r>
              <a:rPr lang="en-US" sz="1100" dirty="0">
                <a:effectLst/>
                <a:latin typeface="Calibri" panose="020F0502020204030204" pitchFamily="34" charset="0"/>
                <a:ea typeface="Calibri" panose="020F0502020204030204" pitchFamily="34" charset="0"/>
                <a:cs typeface="Times New Roman" panose="02020603050405020304" pitchFamily="18" charset="0"/>
              </a:rPr>
              <a:t>, B. Nowicka</a:t>
            </a:r>
            <a:endParaRPr lang="pl-PL"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Faculty of Chemistry, Jagiellonian University, Kraków, Poland</a:t>
            </a:r>
            <a:endParaRPr lang="pl-PL"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3" name="Tabela 22">
            <a:extLst>
              <a:ext uri="{FF2B5EF4-FFF2-40B4-BE49-F238E27FC236}">
                <a16:creationId xmlns:a16="http://schemas.microsoft.com/office/drawing/2014/main" id="{49F18F2E-6E0F-4055-9555-0D5F225CBFF6}"/>
              </a:ext>
            </a:extLst>
          </p:cNvPr>
          <p:cNvGraphicFramePr>
            <a:graphicFrameLocks noGrp="1"/>
          </p:cNvGraphicFramePr>
          <p:nvPr>
            <p:extLst>
              <p:ext uri="{D42A27DB-BD31-4B8C-83A1-F6EECF244321}">
                <p14:modId xmlns:p14="http://schemas.microsoft.com/office/powerpoint/2010/main" val="3198776446"/>
              </p:ext>
            </p:extLst>
          </p:nvPr>
        </p:nvGraphicFramePr>
        <p:xfrm>
          <a:off x="264921" y="4774505"/>
          <a:ext cx="3493549" cy="1732550"/>
        </p:xfrm>
        <a:graphic>
          <a:graphicData uri="http://schemas.openxmlformats.org/drawingml/2006/table">
            <a:tbl>
              <a:tblPr firstCol="1" bandRow="1">
                <a:tableStyleId>{5FD0F851-EC5A-4D38-B0AD-8093EC10F338}</a:tableStyleId>
              </a:tblPr>
              <a:tblGrid>
                <a:gridCol w="529340">
                  <a:extLst>
                    <a:ext uri="{9D8B030D-6E8A-4147-A177-3AD203B41FA5}">
                      <a16:colId xmlns:a16="http://schemas.microsoft.com/office/drawing/2014/main" val="759556977"/>
                    </a:ext>
                  </a:extLst>
                </a:gridCol>
                <a:gridCol w="719948">
                  <a:extLst>
                    <a:ext uri="{9D8B030D-6E8A-4147-A177-3AD203B41FA5}">
                      <a16:colId xmlns:a16="http://schemas.microsoft.com/office/drawing/2014/main" val="279271625"/>
                    </a:ext>
                  </a:extLst>
                </a:gridCol>
                <a:gridCol w="719948">
                  <a:extLst>
                    <a:ext uri="{9D8B030D-6E8A-4147-A177-3AD203B41FA5}">
                      <a16:colId xmlns:a16="http://schemas.microsoft.com/office/drawing/2014/main" val="2275911545"/>
                    </a:ext>
                  </a:extLst>
                </a:gridCol>
                <a:gridCol w="719948">
                  <a:extLst>
                    <a:ext uri="{9D8B030D-6E8A-4147-A177-3AD203B41FA5}">
                      <a16:colId xmlns:a16="http://schemas.microsoft.com/office/drawing/2014/main" val="837984554"/>
                    </a:ext>
                  </a:extLst>
                </a:gridCol>
                <a:gridCol w="804365">
                  <a:extLst>
                    <a:ext uri="{9D8B030D-6E8A-4147-A177-3AD203B41FA5}">
                      <a16:colId xmlns:a16="http://schemas.microsoft.com/office/drawing/2014/main" val="918210878"/>
                    </a:ext>
                  </a:extLst>
                </a:gridCol>
              </a:tblGrid>
              <a:tr h="346510">
                <a:tc>
                  <a:txBody>
                    <a:bodyPr/>
                    <a:lstStyle/>
                    <a:p>
                      <a:pPr algn="ctr">
                        <a:lnSpc>
                          <a:spcPct val="107000"/>
                        </a:lnSpc>
                        <a:spcAft>
                          <a:spcPts val="800"/>
                        </a:spcAft>
                      </a:pPr>
                      <a:r>
                        <a:rPr lang="pl-PL" sz="1100" dirty="0">
                          <a:effectLst/>
                        </a:rPr>
                        <a:t>Atom</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b="1" dirty="0">
                          <a:effectLst/>
                        </a:rPr>
                        <a:t>vOC-5</a:t>
                      </a:r>
                      <a:endParaRPr lang="pl-PL"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b="1" dirty="0">
                          <a:effectLst/>
                        </a:rPr>
                        <a:t>TBPY-5</a:t>
                      </a:r>
                      <a:endParaRPr lang="pl-PL"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b="1" dirty="0">
                          <a:effectLst/>
                        </a:rPr>
                        <a:t>SPY-5</a:t>
                      </a:r>
                      <a:endParaRPr lang="pl-PL"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b="1" dirty="0">
                          <a:effectLst/>
                        </a:rPr>
                        <a:t>JTBPY-5</a:t>
                      </a:r>
                      <a:endParaRPr lang="pl-PL"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84985915"/>
                  </a:ext>
                </a:extLst>
              </a:tr>
              <a:tr h="346510">
                <a:tc>
                  <a:txBody>
                    <a:bodyPr/>
                    <a:lstStyle/>
                    <a:p>
                      <a:pPr algn="ctr">
                        <a:lnSpc>
                          <a:spcPct val="107000"/>
                        </a:lnSpc>
                        <a:spcAft>
                          <a:spcPts val="800"/>
                        </a:spcAft>
                      </a:pPr>
                      <a:r>
                        <a:rPr lang="pl-PL" sz="1100">
                          <a:effectLst/>
                        </a:rPr>
                        <a:t>Ni1</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1.31060</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3.36946</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1.47126</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dirty="0">
                          <a:effectLst/>
                        </a:rPr>
                        <a:t>5.36292</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2824199"/>
                  </a:ext>
                </a:extLst>
              </a:tr>
              <a:tr h="346510">
                <a:tc>
                  <a:txBody>
                    <a:bodyPr/>
                    <a:lstStyle/>
                    <a:p>
                      <a:pPr algn="ctr">
                        <a:lnSpc>
                          <a:spcPct val="107000"/>
                        </a:lnSpc>
                        <a:spcAft>
                          <a:spcPts val="800"/>
                        </a:spcAft>
                      </a:pPr>
                      <a:r>
                        <a:rPr lang="pl-PL" sz="1100">
                          <a:effectLst/>
                        </a:rPr>
                        <a:t>Ni2</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dirty="0">
                          <a:effectLst/>
                        </a:rPr>
                        <a:t>1.44143</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2.99411</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1.17059</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5.29677</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1641835"/>
                  </a:ext>
                </a:extLst>
              </a:tr>
              <a:tr h="346510">
                <a:tc>
                  <a:txBody>
                    <a:bodyPr/>
                    <a:lstStyle/>
                    <a:p>
                      <a:pPr algn="ctr">
                        <a:lnSpc>
                          <a:spcPct val="107000"/>
                        </a:lnSpc>
                        <a:spcAft>
                          <a:spcPts val="800"/>
                        </a:spcAft>
                      </a:pPr>
                      <a:r>
                        <a:rPr lang="pl-PL" sz="1100">
                          <a:effectLst/>
                        </a:rPr>
                        <a:t>Ni3</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1.37859</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dirty="0">
                          <a:effectLst/>
                        </a:rPr>
                        <a:t>3.17201</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1.31811</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5.02476</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492468"/>
                  </a:ext>
                </a:extLst>
              </a:tr>
              <a:tr h="346510">
                <a:tc>
                  <a:txBody>
                    <a:bodyPr/>
                    <a:lstStyle/>
                    <a:p>
                      <a:pPr algn="ctr">
                        <a:lnSpc>
                          <a:spcPct val="107000"/>
                        </a:lnSpc>
                        <a:spcAft>
                          <a:spcPts val="800"/>
                        </a:spcAft>
                      </a:pPr>
                      <a:r>
                        <a:rPr lang="pl-PL" sz="1100" dirty="0">
                          <a:effectLst/>
                        </a:rPr>
                        <a:t>Ni4</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dirty="0">
                          <a:effectLst/>
                        </a:rPr>
                        <a:t>2.15068</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2.31005</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a:effectLst/>
                        </a:rPr>
                        <a:t>2.19399</a:t>
                      </a:r>
                      <a:endParaRPr lang="pl-P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pl-PL" sz="1100" dirty="0">
                          <a:effectLst/>
                        </a:rPr>
                        <a:t>4.08207</a:t>
                      </a:r>
                      <a:endParaRPr lang="pl-P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6990147"/>
                  </a:ext>
                </a:extLst>
              </a:tr>
            </a:tbl>
          </a:graphicData>
        </a:graphic>
      </p:graphicFrame>
      <p:pic>
        <p:nvPicPr>
          <p:cNvPr id="8" name="Obraz 7">
            <a:extLst>
              <a:ext uri="{FF2B5EF4-FFF2-40B4-BE49-F238E27FC236}">
                <a16:creationId xmlns:a16="http://schemas.microsoft.com/office/drawing/2014/main" id="{62F0F99F-BEAB-40D9-9194-6459FE0E3989}"/>
              </a:ext>
            </a:extLst>
          </p:cNvPr>
          <p:cNvPicPr>
            <a:picLocks noChangeAspect="1"/>
          </p:cNvPicPr>
          <p:nvPr/>
        </p:nvPicPr>
        <p:blipFill>
          <a:blip r:embed="rId2"/>
          <a:stretch>
            <a:fillRect/>
          </a:stretch>
        </p:blipFill>
        <p:spPr>
          <a:xfrm>
            <a:off x="8239526" y="4188180"/>
            <a:ext cx="3786175" cy="2905200"/>
          </a:xfrm>
          <a:prstGeom prst="rect">
            <a:avLst/>
          </a:prstGeom>
        </p:spPr>
      </p:pic>
      <p:sp>
        <p:nvSpPr>
          <p:cNvPr id="30" name="Prostokąt: zaokrąglone rogi 29">
            <a:extLst>
              <a:ext uri="{FF2B5EF4-FFF2-40B4-BE49-F238E27FC236}">
                <a16:creationId xmlns:a16="http://schemas.microsoft.com/office/drawing/2014/main" id="{399BA641-91F9-4BA8-AE4D-6C24BA566D68}"/>
              </a:ext>
            </a:extLst>
          </p:cNvPr>
          <p:cNvSpPr/>
          <p:nvPr/>
        </p:nvSpPr>
        <p:spPr>
          <a:xfrm>
            <a:off x="89983" y="1008066"/>
            <a:ext cx="3862492" cy="381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500" dirty="0" err="1">
                <a:solidFill>
                  <a:schemeClr val="accent4">
                    <a:lumMod val="60000"/>
                    <a:lumOff val="40000"/>
                  </a:schemeClr>
                </a:solidFill>
                <a:effectLst/>
                <a:ea typeface="Calibri" panose="020F0502020204030204" pitchFamily="34" charset="0"/>
                <a:cs typeface="Times New Roman" panose="02020603050405020304" pitchFamily="18" charset="0"/>
              </a:rPr>
              <a:t>Synthesis</a:t>
            </a:r>
            <a:r>
              <a:rPr lang="pl-PL" sz="1500" dirty="0">
                <a:solidFill>
                  <a:schemeClr val="accent4">
                    <a:lumMod val="60000"/>
                    <a:lumOff val="40000"/>
                  </a:schemeClr>
                </a:solidFill>
                <a:effectLst/>
                <a:ea typeface="Calibri" panose="020F0502020204030204" pitchFamily="34" charset="0"/>
                <a:cs typeface="Times New Roman" panose="02020603050405020304" pitchFamily="18" charset="0"/>
              </a:rPr>
              <a:t> and </a:t>
            </a:r>
            <a:r>
              <a:rPr lang="pl-PL" sz="1500" dirty="0" err="1">
                <a:solidFill>
                  <a:schemeClr val="accent4">
                    <a:lumMod val="60000"/>
                    <a:lumOff val="40000"/>
                  </a:schemeClr>
                </a:solidFill>
                <a:effectLst/>
                <a:ea typeface="Calibri" panose="020F0502020204030204" pitchFamily="34" charset="0"/>
                <a:cs typeface="Times New Roman" panose="02020603050405020304" pitchFamily="18" charset="0"/>
              </a:rPr>
              <a:t>structure</a:t>
            </a:r>
            <a:r>
              <a:rPr lang="pl-PL" sz="1500" dirty="0">
                <a:solidFill>
                  <a:schemeClr val="accent4">
                    <a:lumMod val="60000"/>
                    <a:lumOff val="40000"/>
                  </a:schemeClr>
                </a:solidFill>
                <a:effectLst/>
                <a:ea typeface="Calibri" panose="020F0502020204030204" pitchFamily="34" charset="0"/>
                <a:cs typeface="Times New Roman" panose="02020603050405020304" pitchFamily="18" charset="0"/>
              </a:rPr>
              <a:t> </a:t>
            </a:r>
            <a:r>
              <a:rPr lang="pl-PL" sz="1500" dirty="0" err="1">
                <a:solidFill>
                  <a:schemeClr val="accent4">
                    <a:lumMod val="60000"/>
                    <a:lumOff val="40000"/>
                  </a:schemeClr>
                </a:solidFill>
                <a:effectLst/>
                <a:ea typeface="Calibri" panose="020F0502020204030204" pitchFamily="34" charset="0"/>
                <a:cs typeface="Times New Roman" panose="02020603050405020304" pitchFamily="18" charset="0"/>
              </a:rPr>
              <a:t>analysis</a:t>
            </a:r>
            <a:endParaRPr lang="pl-PL" sz="1500" dirty="0">
              <a:solidFill>
                <a:schemeClr val="accent4">
                  <a:lumMod val="60000"/>
                  <a:lumOff val="40000"/>
                </a:schemeClr>
              </a:solidFill>
              <a:effectLst/>
              <a:ea typeface="Calibri" panose="020F0502020204030204" pitchFamily="34" charset="0"/>
              <a:cs typeface="Times New Roman" panose="02020603050405020304" pitchFamily="18" charset="0"/>
            </a:endParaRPr>
          </a:p>
        </p:txBody>
      </p:sp>
      <p:sp>
        <p:nvSpPr>
          <p:cNvPr id="31" name="Prostokąt: zaokrąglone rogi 30">
            <a:extLst>
              <a:ext uri="{FF2B5EF4-FFF2-40B4-BE49-F238E27FC236}">
                <a16:creationId xmlns:a16="http://schemas.microsoft.com/office/drawing/2014/main" id="{5A908317-D12C-40A4-A7C9-4FCDAC147E5B}"/>
              </a:ext>
            </a:extLst>
          </p:cNvPr>
          <p:cNvSpPr/>
          <p:nvPr/>
        </p:nvSpPr>
        <p:spPr>
          <a:xfrm>
            <a:off x="8179063" y="1006611"/>
            <a:ext cx="3862492" cy="381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dirty="0" err="1">
                <a:solidFill>
                  <a:schemeClr val="accent4">
                    <a:lumMod val="60000"/>
                    <a:lumOff val="40000"/>
                  </a:schemeClr>
                </a:solidFill>
                <a:effectLst/>
                <a:latin typeface="Calibri" panose="020F0502020204030204" pitchFamily="34" charset="0"/>
                <a:ea typeface="Calibri" panose="020F0502020204030204" pitchFamily="34" charset="0"/>
              </a:rPr>
              <a:t>Reduced</a:t>
            </a:r>
            <a:r>
              <a:rPr lang="pl-PL" sz="1600" dirty="0">
                <a:solidFill>
                  <a:schemeClr val="accent4">
                    <a:lumMod val="60000"/>
                    <a:lumOff val="40000"/>
                  </a:schemeClr>
                </a:solidFill>
                <a:effectLst/>
                <a:latin typeface="Calibri" panose="020F0502020204030204" pitchFamily="34" charset="0"/>
                <a:ea typeface="Calibri" panose="020F0502020204030204" pitchFamily="34" charset="0"/>
              </a:rPr>
              <a:t> </a:t>
            </a:r>
            <a:r>
              <a:rPr lang="pl-PL" sz="1600" dirty="0" err="1">
                <a:solidFill>
                  <a:schemeClr val="accent4">
                    <a:lumMod val="60000"/>
                    <a:lumOff val="40000"/>
                  </a:schemeClr>
                </a:solidFill>
                <a:effectLst/>
                <a:latin typeface="Calibri" panose="020F0502020204030204" pitchFamily="34" charset="0"/>
                <a:ea typeface="Calibri" panose="020F0502020204030204" pitchFamily="34" charset="0"/>
              </a:rPr>
              <a:t>magnetization</a:t>
            </a:r>
            <a:endParaRPr lang="pl-PL" sz="1600" dirty="0">
              <a:solidFill>
                <a:schemeClr val="accent4">
                  <a:lumMod val="60000"/>
                  <a:lumOff val="40000"/>
                </a:schemeClr>
              </a:solidFill>
            </a:endParaRPr>
          </a:p>
        </p:txBody>
      </p:sp>
      <p:sp>
        <p:nvSpPr>
          <p:cNvPr id="32" name="Prostokąt: zaokrąglone rogi 31">
            <a:extLst>
              <a:ext uri="{FF2B5EF4-FFF2-40B4-BE49-F238E27FC236}">
                <a16:creationId xmlns:a16="http://schemas.microsoft.com/office/drawing/2014/main" id="{66A03E35-7C93-49A0-92EB-20E62A962DB8}"/>
              </a:ext>
            </a:extLst>
          </p:cNvPr>
          <p:cNvSpPr/>
          <p:nvPr/>
        </p:nvSpPr>
        <p:spPr>
          <a:xfrm>
            <a:off x="4135252" y="995145"/>
            <a:ext cx="3862492" cy="381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dirty="0">
                <a:solidFill>
                  <a:schemeClr val="accent4">
                    <a:lumMod val="60000"/>
                    <a:lumOff val="40000"/>
                  </a:schemeClr>
                </a:solidFill>
              </a:rPr>
              <a:t>The </a:t>
            </a:r>
            <a:r>
              <a:rPr lang="pl-PL" sz="1600" dirty="0" err="1">
                <a:solidFill>
                  <a:schemeClr val="accent4">
                    <a:lumMod val="60000"/>
                    <a:lumOff val="40000"/>
                  </a:schemeClr>
                </a:solidFill>
              </a:rPr>
              <a:t>purpose</a:t>
            </a:r>
            <a:r>
              <a:rPr lang="pl-PL" sz="1600" dirty="0">
                <a:solidFill>
                  <a:schemeClr val="accent4">
                    <a:lumMod val="60000"/>
                    <a:lumOff val="40000"/>
                  </a:schemeClr>
                </a:solidFill>
              </a:rPr>
              <a:t> of the </a:t>
            </a:r>
            <a:r>
              <a:rPr lang="pl-PL" sz="1600" dirty="0" err="1">
                <a:solidFill>
                  <a:schemeClr val="accent4">
                    <a:lumMod val="60000"/>
                    <a:lumOff val="40000"/>
                  </a:schemeClr>
                </a:solidFill>
              </a:rPr>
              <a:t>studies</a:t>
            </a:r>
            <a:r>
              <a:rPr lang="pl-PL" sz="1600" dirty="0"/>
              <a:t> </a:t>
            </a:r>
          </a:p>
        </p:txBody>
      </p:sp>
      <p:pic>
        <p:nvPicPr>
          <p:cNvPr id="33" name="Obraz 32">
            <a:extLst>
              <a:ext uri="{FF2B5EF4-FFF2-40B4-BE49-F238E27FC236}">
                <a16:creationId xmlns:a16="http://schemas.microsoft.com/office/drawing/2014/main" id="{2566965F-4B70-4439-8413-1E3AE6B88CC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781" r="27177"/>
          <a:stretch/>
        </p:blipFill>
        <p:spPr bwMode="auto">
          <a:xfrm>
            <a:off x="1618025" y="1578994"/>
            <a:ext cx="2505150" cy="2186897"/>
          </a:xfrm>
          <a:prstGeom prst="rect">
            <a:avLst/>
          </a:prstGeom>
          <a:ln>
            <a:noFill/>
          </a:ln>
          <a:extLst>
            <a:ext uri="{53640926-AAD7-44D8-BBD7-CCE9431645EC}">
              <a14:shadowObscured xmlns:a14="http://schemas.microsoft.com/office/drawing/2010/main"/>
            </a:ext>
          </a:extLst>
        </p:spPr>
      </p:pic>
      <p:pic>
        <p:nvPicPr>
          <p:cNvPr id="22" name="Obraz 21">
            <a:extLst>
              <a:ext uri="{FF2B5EF4-FFF2-40B4-BE49-F238E27FC236}">
                <a16:creationId xmlns:a16="http://schemas.microsoft.com/office/drawing/2014/main" id="{FAA451AB-15D3-4E56-8E2A-F0DD63732A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096" t="15072" r="36723" b="12869"/>
          <a:stretch/>
        </p:blipFill>
        <p:spPr bwMode="auto">
          <a:xfrm>
            <a:off x="5909895" y="4321234"/>
            <a:ext cx="2075163" cy="2431109"/>
          </a:xfrm>
          <a:prstGeom prst="rect">
            <a:avLst/>
          </a:prstGeom>
          <a:ln>
            <a:noFill/>
          </a:ln>
          <a:extLst>
            <a:ext uri="{53640926-AAD7-44D8-BBD7-CCE9431645EC}">
              <a14:shadowObscured xmlns:a14="http://schemas.microsoft.com/office/drawing/2010/main"/>
            </a:ext>
          </a:extLst>
        </p:spPr>
      </p:pic>
      <p:sp>
        <p:nvSpPr>
          <p:cNvPr id="28" name="Prostokąt: zaokrąglone rogi 27">
            <a:extLst>
              <a:ext uri="{FF2B5EF4-FFF2-40B4-BE49-F238E27FC236}">
                <a16:creationId xmlns:a16="http://schemas.microsoft.com/office/drawing/2014/main" id="{60BB15A8-1BB0-4144-8110-1BC3074C5E01}"/>
              </a:ext>
            </a:extLst>
          </p:cNvPr>
          <p:cNvSpPr/>
          <p:nvPr/>
        </p:nvSpPr>
        <p:spPr>
          <a:xfrm>
            <a:off x="74062" y="1469299"/>
            <a:ext cx="3862492" cy="24311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pic>
        <p:nvPicPr>
          <p:cNvPr id="34" name="Obraz 33" descr="Obraz zawierający wskaźnik&#10;&#10;Opis wygenerowany automatycznie">
            <a:extLst>
              <a:ext uri="{FF2B5EF4-FFF2-40B4-BE49-F238E27FC236}">
                <a16:creationId xmlns:a16="http://schemas.microsoft.com/office/drawing/2014/main" id="{165D448E-3A71-41EA-BD53-2DFA64F2C44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flipV="1">
            <a:off x="96682" y="1959225"/>
            <a:ext cx="1935575" cy="1451255"/>
          </a:xfrm>
          <a:prstGeom prst="rect">
            <a:avLst/>
          </a:prstGeom>
          <a:noFill/>
          <a:ln>
            <a:noFill/>
          </a:ln>
        </p:spPr>
      </p:pic>
      <p:sp>
        <p:nvSpPr>
          <p:cNvPr id="35" name="Prostokąt: zaokrąglone rogi 34">
            <a:extLst>
              <a:ext uri="{FF2B5EF4-FFF2-40B4-BE49-F238E27FC236}">
                <a16:creationId xmlns:a16="http://schemas.microsoft.com/office/drawing/2014/main" id="{C84E6087-F099-44EC-AFD6-880B3ED572BA}"/>
              </a:ext>
            </a:extLst>
          </p:cNvPr>
          <p:cNvSpPr/>
          <p:nvPr/>
        </p:nvSpPr>
        <p:spPr>
          <a:xfrm>
            <a:off x="4135252" y="4368622"/>
            <a:ext cx="3862492" cy="24311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26" name="Prostokąt: zaokrąglone rogi 25">
            <a:extLst>
              <a:ext uri="{FF2B5EF4-FFF2-40B4-BE49-F238E27FC236}">
                <a16:creationId xmlns:a16="http://schemas.microsoft.com/office/drawing/2014/main" id="{D9BA4E79-3FFD-4C00-8237-95720E35A996}"/>
              </a:ext>
            </a:extLst>
          </p:cNvPr>
          <p:cNvSpPr/>
          <p:nvPr/>
        </p:nvSpPr>
        <p:spPr>
          <a:xfrm>
            <a:off x="8225951" y="4368622"/>
            <a:ext cx="3862492" cy="243110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E74BE8D9-7F93-4588-B4E4-4C0D6C3B87B1}"/>
              </a:ext>
            </a:extLst>
          </p:cNvPr>
          <p:cNvSpPr/>
          <p:nvPr/>
        </p:nvSpPr>
        <p:spPr>
          <a:xfrm>
            <a:off x="89983" y="3955716"/>
            <a:ext cx="3862492" cy="381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The </a:t>
            </a:r>
            <a:r>
              <a:rPr lang="pl-PL" sz="1600" dirty="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Continuo</a:t>
            </a:r>
            <a:r>
              <a:rPr lang="pl-PL" sz="1600" dirty="0" err="1">
                <a:solidFill>
                  <a:schemeClr val="accent4">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u</a:t>
            </a:r>
            <a:r>
              <a:rPr lang="pl-PL" sz="1600" dirty="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a:t>
            </a:r>
            <a:r>
              <a:rPr lang="pl-PL" sz="16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pl-PL" sz="1600" dirty="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Shape</a:t>
            </a:r>
            <a:r>
              <a:rPr lang="pl-PL" sz="16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pl-PL" sz="1600" dirty="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Measure</a:t>
            </a:r>
            <a:r>
              <a:rPr lang="pl-PL" sz="16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pl-PL" sz="1600" dirty="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calculations</a:t>
            </a:r>
            <a:endParaRPr lang="pl-PL" sz="1600" dirty="0">
              <a:solidFill>
                <a:schemeClr val="accent4">
                  <a:lumMod val="60000"/>
                  <a:lumOff val="40000"/>
                </a:schemeClr>
              </a:solidFill>
            </a:endParaRPr>
          </a:p>
        </p:txBody>
      </p:sp>
      <p:sp>
        <p:nvSpPr>
          <p:cNvPr id="37" name="Prostokąt: zaokrąglone rogi 36">
            <a:extLst>
              <a:ext uri="{FF2B5EF4-FFF2-40B4-BE49-F238E27FC236}">
                <a16:creationId xmlns:a16="http://schemas.microsoft.com/office/drawing/2014/main" id="{D5C4CF17-F668-461F-8CB8-3323FB77423B}"/>
              </a:ext>
            </a:extLst>
          </p:cNvPr>
          <p:cNvSpPr/>
          <p:nvPr/>
        </p:nvSpPr>
        <p:spPr>
          <a:xfrm>
            <a:off x="4135252" y="3948286"/>
            <a:ext cx="3862492" cy="381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800" dirty="0" err="1">
                <a:solidFill>
                  <a:schemeClr val="accent4">
                    <a:lumMod val="60000"/>
                    <a:lumOff val="40000"/>
                  </a:schemeClr>
                </a:solidFill>
                <a:effectLst/>
                <a:ea typeface="Calibri" panose="020F0502020204030204" pitchFamily="34" charset="0"/>
                <a:cs typeface="Times New Roman" panose="02020603050405020304" pitchFamily="18" charset="0"/>
              </a:rPr>
              <a:t>Unusual</a:t>
            </a:r>
            <a:r>
              <a:rPr lang="pl-PL" sz="1800" dirty="0">
                <a:solidFill>
                  <a:schemeClr val="accent4">
                    <a:lumMod val="60000"/>
                    <a:lumOff val="40000"/>
                  </a:schemeClr>
                </a:solidFill>
                <a:effectLst/>
                <a:ea typeface="Calibri" panose="020F0502020204030204" pitchFamily="34" charset="0"/>
                <a:cs typeface="Times New Roman" panose="02020603050405020304" pitchFamily="18" charset="0"/>
              </a:rPr>
              <a:t> geometry of the </a:t>
            </a:r>
            <a:r>
              <a:rPr lang="pl-PL" sz="1800" dirty="0" err="1">
                <a:solidFill>
                  <a:schemeClr val="accent4">
                    <a:lumMod val="60000"/>
                    <a:lumOff val="40000"/>
                  </a:schemeClr>
                </a:solidFill>
                <a:effectLst/>
                <a:ea typeface="Calibri" panose="020F0502020204030204" pitchFamily="34" charset="0"/>
                <a:cs typeface="Times New Roman" panose="02020603050405020304" pitchFamily="18" charset="0"/>
              </a:rPr>
              <a:t>cation</a:t>
            </a:r>
            <a:endParaRPr lang="pl-PL" sz="1800" dirty="0">
              <a:solidFill>
                <a:schemeClr val="accent4">
                  <a:lumMod val="60000"/>
                  <a:lumOff val="40000"/>
                </a:schemeClr>
              </a:solidFill>
              <a:effectLst/>
              <a:ea typeface="Calibri" panose="020F0502020204030204" pitchFamily="34" charset="0"/>
              <a:cs typeface="Times New Roman" panose="02020603050405020304" pitchFamily="18" charset="0"/>
            </a:endParaRPr>
          </a:p>
        </p:txBody>
      </p:sp>
      <p:sp>
        <p:nvSpPr>
          <p:cNvPr id="38" name="Prostokąt: zaokrąglone rogi 37">
            <a:extLst>
              <a:ext uri="{FF2B5EF4-FFF2-40B4-BE49-F238E27FC236}">
                <a16:creationId xmlns:a16="http://schemas.microsoft.com/office/drawing/2014/main" id="{A796CCA9-7293-4C60-9174-D3CFC0952B1F}"/>
              </a:ext>
            </a:extLst>
          </p:cNvPr>
          <p:cNvSpPr/>
          <p:nvPr/>
        </p:nvSpPr>
        <p:spPr>
          <a:xfrm>
            <a:off x="8179063" y="3955716"/>
            <a:ext cx="3862492" cy="381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M</a:t>
            </a:r>
            <a:r>
              <a:rPr lang="en-US" sz="1600" dirty="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agnetic</a:t>
            </a:r>
            <a:r>
              <a:rPr lang="en-US" sz="16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susceptibility </a:t>
            </a:r>
            <a:endParaRPr lang="pl-PL" sz="1600" dirty="0">
              <a:solidFill>
                <a:schemeClr val="accent4">
                  <a:lumMod val="60000"/>
                  <a:lumOff val="40000"/>
                </a:schemeClr>
              </a:solidFill>
            </a:endParaRPr>
          </a:p>
        </p:txBody>
      </p:sp>
      <p:sp>
        <p:nvSpPr>
          <p:cNvPr id="39" name="pole tekstowe 38">
            <a:extLst>
              <a:ext uri="{FF2B5EF4-FFF2-40B4-BE49-F238E27FC236}">
                <a16:creationId xmlns:a16="http://schemas.microsoft.com/office/drawing/2014/main" id="{FFAB2382-5A25-4AA7-97BF-EAD0FC563FAA}"/>
              </a:ext>
            </a:extLst>
          </p:cNvPr>
          <p:cNvSpPr txBox="1"/>
          <p:nvPr/>
        </p:nvSpPr>
        <p:spPr>
          <a:xfrm>
            <a:off x="4269550" y="1610751"/>
            <a:ext cx="3648236" cy="2246769"/>
          </a:xfrm>
          <a:prstGeom prst="rect">
            <a:avLst/>
          </a:prstGeom>
          <a:noFill/>
        </p:spPr>
        <p:txBody>
          <a:bodyPr wrap="square">
            <a:spAutoFit/>
          </a:bodyPr>
          <a:lstStyle/>
          <a:p>
            <a:pPr algn="dist"/>
            <a:r>
              <a:rPr lang="en-US" sz="1000" dirty="0">
                <a:effectLst/>
                <a:latin typeface="Calibri" panose="020F0502020204030204" pitchFamily="34" charset="0"/>
                <a:ea typeface="Calibri" panose="020F0502020204030204" pitchFamily="34" charset="0"/>
                <a:cs typeface="Times New Roman" panose="02020603050405020304" pitchFamily="18" charset="0"/>
              </a:rPr>
              <a:t>The purpose of this work was to synthesize high spin </a:t>
            </a:r>
            <a:endParaRPr lang="pl-PL" sz="1000" dirty="0">
              <a:effectLst/>
              <a:latin typeface="Calibri" panose="020F0502020204030204" pitchFamily="34" charset="0"/>
              <a:ea typeface="Calibri" panose="020F0502020204030204" pitchFamily="34" charset="0"/>
              <a:cs typeface="Times New Roman" panose="02020603050405020304" pitchFamily="18" charset="0"/>
            </a:endParaRPr>
          </a:p>
          <a:p>
            <a:pPr algn="dist"/>
            <a:r>
              <a:rPr lang="en-US" sz="1000" dirty="0">
                <a:effectLst/>
                <a:latin typeface="Calibri" panose="020F0502020204030204" pitchFamily="34" charset="0"/>
                <a:ea typeface="Calibri" panose="020F0502020204030204" pitchFamily="34" charset="0"/>
                <a:cs typeface="Times New Roman" panose="02020603050405020304" pitchFamily="18" charset="0"/>
              </a:rPr>
              <a:t>molecule with high magnetic anisotropy. The [Ni(</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tmc</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baseline="30000" dirty="0">
                <a:effectLst/>
                <a:latin typeface="Calibri" panose="020F0502020204030204" pitchFamily="34" charset="0"/>
                <a:ea typeface="Calibri" panose="020F0502020204030204" pitchFamily="34" charset="0"/>
                <a:cs typeface="Times New Roman" panose="02020603050405020304" pitchFamily="18" charset="0"/>
              </a:rPr>
              <a:t>2+</a:t>
            </a:r>
            <a:endParaRPr lang="pl-PL" sz="1000" baseline="30000" dirty="0">
              <a:effectLst/>
              <a:latin typeface="Calibri" panose="020F0502020204030204" pitchFamily="34" charset="0"/>
              <a:ea typeface="Calibri" panose="020F0502020204030204" pitchFamily="34" charset="0"/>
              <a:cs typeface="Times New Roman" panose="02020603050405020304" pitchFamily="18" charset="0"/>
            </a:endParaRPr>
          </a:p>
          <a:p>
            <a:pPr algn="dist"/>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tmc</a:t>
            </a:r>
            <a:r>
              <a:rPr lang="pl-PL"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pl-PL"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a:effectLst/>
                <a:latin typeface="Calibri" panose="020F0502020204030204" pitchFamily="34" charset="0"/>
                <a:ea typeface="Calibri" panose="020F0502020204030204" pitchFamily="34" charset="0"/>
                <a:cs typeface="Times New Roman" panose="02020603050405020304" pitchFamily="18" charset="0"/>
              </a:rPr>
              <a:t>1,4,7,11-tetramethyl-1,4,7,11-tetrazacyclotetradecane) and [Fe(CN)</a:t>
            </a:r>
            <a:r>
              <a:rPr lang="en-US" sz="1000" baseline="-25000" dirty="0">
                <a:effectLst/>
                <a:latin typeface="Calibri" panose="020F0502020204030204" pitchFamily="34" charset="0"/>
                <a:ea typeface="Calibri" panose="020F0502020204030204" pitchFamily="34" charset="0"/>
                <a:cs typeface="Times New Roman" panose="02020603050405020304" pitchFamily="18" charset="0"/>
              </a:rPr>
              <a:t>6</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US" sz="1000" dirty="0">
                <a:effectLst/>
                <a:latin typeface="Calibri" panose="020F0502020204030204" pitchFamily="34" charset="0"/>
                <a:ea typeface="Calibri" panose="020F0502020204030204" pitchFamily="34" charset="0"/>
                <a:cs typeface="Times New Roman" panose="02020603050405020304" pitchFamily="18" charset="0"/>
              </a:rPr>
              <a:t> ions were chosen as building blocks. We expected the formation of a star-like molecule with Ni(II) ions arranged around the central hexacyanoferrate(III), bound by CN‑bridges which are short, and mediate relatively strong magnetic interactions. During the synthesis, the Fe(III) ions have been reduced to Fe(II) and the pentanuclear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Ni</a:t>
            </a:r>
            <a:r>
              <a:rPr lang="en-US" sz="1000" baseline="30000" dirty="0" err="1">
                <a:effectLst/>
                <a:latin typeface="Calibri" panose="020F0502020204030204" pitchFamily="34" charset="0"/>
                <a:ea typeface="Calibri" panose="020F0502020204030204" pitchFamily="34" charset="0"/>
                <a:cs typeface="Times New Roman" panose="02020603050405020304" pitchFamily="18" charset="0"/>
              </a:rPr>
              <a:t>II</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tmc</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baseline="-25000" dirty="0">
                <a:effectLst/>
                <a:latin typeface="Calibri" panose="020F0502020204030204" pitchFamily="34" charset="0"/>
                <a:ea typeface="Calibri" panose="020F0502020204030204" pitchFamily="34" charset="0"/>
                <a:cs typeface="Times New Roman" panose="02020603050405020304" pitchFamily="18" charset="0"/>
              </a:rPr>
              <a:t>4</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Fe</a:t>
            </a:r>
            <a:r>
              <a:rPr lang="en-US" sz="1000" baseline="30000" dirty="0" err="1">
                <a:effectLst/>
                <a:latin typeface="Calibri" panose="020F0502020204030204" pitchFamily="34" charset="0"/>
                <a:ea typeface="Calibri" panose="020F0502020204030204" pitchFamily="34" charset="0"/>
                <a:cs typeface="Times New Roman" panose="02020603050405020304" pitchFamily="18" charset="0"/>
              </a:rPr>
              <a:t>II</a:t>
            </a:r>
            <a:r>
              <a:rPr lang="en-US" sz="1000" dirty="0">
                <a:effectLst/>
                <a:latin typeface="Calibri" panose="020F0502020204030204" pitchFamily="34" charset="0"/>
                <a:ea typeface="Calibri" panose="020F0502020204030204" pitchFamily="34" charset="0"/>
                <a:cs typeface="Times New Roman" panose="02020603050405020304" pitchFamily="18" charset="0"/>
              </a:rPr>
              <a:t>(CN)</a:t>
            </a:r>
            <a:r>
              <a:rPr lang="en-US" sz="1000" baseline="-25000" dirty="0">
                <a:effectLst/>
                <a:latin typeface="Calibri" panose="020F0502020204030204" pitchFamily="34" charset="0"/>
                <a:ea typeface="Calibri" panose="020F0502020204030204" pitchFamily="34" charset="0"/>
                <a:cs typeface="Times New Roman" panose="02020603050405020304" pitchFamily="18" charset="0"/>
              </a:rPr>
              <a:t>6</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baseline="30000" dirty="0">
                <a:effectLst/>
                <a:latin typeface="Calibri" panose="020F0502020204030204" pitchFamily="34" charset="0"/>
                <a:ea typeface="Calibri" panose="020F0502020204030204" pitchFamily="34" charset="0"/>
                <a:cs typeface="Times New Roman" panose="02020603050405020304" pitchFamily="18" charset="0"/>
              </a:rPr>
              <a:t>4+</a:t>
            </a:r>
            <a:r>
              <a:rPr lang="en-US" sz="1000" dirty="0">
                <a:effectLst/>
                <a:latin typeface="Calibri" panose="020F0502020204030204" pitchFamily="34" charset="0"/>
                <a:ea typeface="Calibri" panose="020F0502020204030204" pitchFamily="34" charset="0"/>
                <a:cs typeface="Times New Roman" panose="02020603050405020304" pitchFamily="18" charset="0"/>
              </a:rPr>
              <a:t> cation was formed. The Continuous Shape Measure calculations show that the coordination geometry for all Ni(II) ions is close to the square pyramid. Magnetic measurements and fitting of the ZFS parameters with the P</a:t>
            </a:r>
            <a:r>
              <a:rPr lang="pl-PL" sz="1000" dirty="0">
                <a:effectLst/>
                <a:latin typeface="Calibri" panose="020F0502020204030204" pitchFamily="34" charset="0"/>
                <a:ea typeface="Calibri" panose="020F0502020204030204" pitchFamily="34" charset="0"/>
                <a:cs typeface="Times New Roman" panose="02020603050405020304" pitchFamily="18" charset="0"/>
              </a:rPr>
              <a:t>HI</a:t>
            </a:r>
            <a:r>
              <a:rPr lang="en-US" sz="1000" dirty="0">
                <a:effectLst/>
                <a:latin typeface="Calibri" panose="020F0502020204030204" pitchFamily="34" charset="0"/>
                <a:ea typeface="Calibri" panose="020F0502020204030204" pitchFamily="34" charset="0"/>
                <a:cs typeface="Times New Roman" panose="02020603050405020304" pitchFamily="18" charset="0"/>
              </a:rPr>
              <a:t> software reveal that the compound shows paramagnetic behavior and high magnetic anisotropy. </a:t>
            </a:r>
            <a:endParaRPr lang="pl-PL"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Obraz 7">
            <a:extLst>
              <a:ext uri="{FF2B5EF4-FFF2-40B4-BE49-F238E27FC236}">
                <a16:creationId xmlns:a16="http://schemas.microsoft.com/office/drawing/2014/main" id="{FEE3A1D2-1C46-41C3-B40D-760F70FDDFA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982" t="10877" r="69606" b="40201"/>
          <a:stretch/>
        </p:blipFill>
        <p:spPr bwMode="auto">
          <a:xfrm>
            <a:off x="4390462" y="5536788"/>
            <a:ext cx="1489201" cy="11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Obraz 19">
            <a:extLst>
              <a:ext uri="{FF2B5EF4-FFF2-40B4-BE49-F238E27FC236}">
                <a16:creationId xmlns:a16="http://schemas.microsoft.com/office/drawing/2014/main" id="{692847ED-C55E-4317-9F9B-A27AF75C4E1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3225" t="17077" r="20074" b="14011"/>
          <a:stretch/>
        </p:blipFill>
        <p:spPr bwMode="auto">
          <a:xfrm rot="294252">
            <a:off x="4202502" y="4687829"/>
            <a:ext cx="1829887" cy="876336"/>
          </a:xfrm>
          <a:prstGeom prst="rect">
            <a:avLst/>
          </a:prstGeom>
          <a:noFill/>
          <a:ln>
            <a:noFill/>
          </a:ln>
        </p:spPr>
      </p:pic>
      <p:pic>
        <p:nvPicPr>
          <p:cNvPr id="4" name="Obraz 3">
            <a:extLst>
              <a:ext uri="{FF2B5EF4-FFF2-40B4-BE49-F238E27FC236}">
                <a16:creationId xmlns:a16="http://schemas.microsoft.com/office/drawing/2014/main" id="{64BDEA69-D0EE-4BFA-B721-2A566B5C7021}"/>
              </a:ext>
            </a:extLst>
          </p:cNvPr>
          <p:cNvPicPr>
            <a:picLocks noChangeAspect="1"/>
          </p:cNvPicPr>
          <p:nvPr/>
        </p:nvPicPr>
        <p:blipFill>
          <a:blip r:embed="rId8"/>
          <a:stretch>
            <a:fillRect/>
          </a:stretch>
        </p:blipFill>
        <p:spPr>
          <a:xfrm>
            <a:off x="8265155" y="1376248"/>
            <a:ext cx="3784084" cy="2905200"/>
          </a:xfrm>
          <a:prstGeom prst="rect">
            <a:avLst/>
          </a:prstGeom>
        </p:spPr>
      </p:pic>
    </p:spTree>
    <p:extLst>
      <p:ext uri="{BB962C8B-B14F-4D97-AF65-F5344CB8AC3E}">
        <p14:creationId xmlns:p14="http://schemas.microsoft.com/office/powerpoint/2010/main" val="3358445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252</Words>
  <Application>Microsoft Office PowerPoint</Application>
  <PresentationFormat>Panoramiczny</PresentationFormat>
  <Paragraphs>37</Paragraphs>
  <Slides>1</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vt:i4>
      </vt:variant>
    </vt:vector>
  </HeadingPairs>
  <TitlesOfParts>
    <vt:vector size="6" baseType="lpstr">
      <vt:lpstr>Arial</vt:lpstr>
      <vt:lpstr>Calibri</vt:lpstr>
      <vt:lpstr>Calibri Light</vt:lpstr>
      <vt:lpstr>Times New Roman</vt:lpstr>
      <vt:lpstr>Motyw pakietu Office</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Julia Bujakowska</dc:creator>
  <cp:lastModifiedBy>Beata Nowicka</cp:lastModifiedBy>
  <cp:revision>25</cp:revision>
  <dcterms:created xsi:type="dcterms:W3CDTF">2022-06-09T19:00:59Z</dcterms:created>
  <dcterms:modified xsi:type="dcterms:W3CDTF">2022-08-23T19:20:44Z</dcterms:modified>
</cp:coreProperties>
</file>