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media/image27.png" ContentType="image/png"/>
  <Override PartName="/ppt/media/image24.png" ContentType="image/png"/>
  <Override PartName="/ppt/media/image22.png" ContentType="image/png"/>
  <Override PartName="/ppt/media/image21.png" ContentType="image/png"/>
  <Override PartName="/ppt/media/image19.png" ContentType="image/png"/>
  <Override PartName="/ppt/media/image15.png" ContentType="image/png"/>
  <Override PartName="/ppt/media/image11.png" ContentType="image/png"/>
  <Override PartName="/ppt/media/image10.png" ContentType="image/png"/>
  <Override PartName="/ppt/media/image12.png" ContentType="image/png"/>
  <Override PartName="/ppt/media/image9.jpeg" ContentType="image/jpeg"/>
  <Override PartName="/ppt/media/image20.png" ContentType="image/png"/>
  <Override PartName="/ppt/media/image18.png" ContentType="image/png"/>
  <Override PartName="/ppt/media/image7.jpeg" ContentType="image/jpeg"/>
  <Override PartName="/ppt/media/image29.png" ContentType="image/png"/>
  <Override PartName="/ppt/media/image6.png" ContentType="image/png"/>
  <Override PartName="/ppt/media/image28.png" ContentType="image/png"/>
  <Override PartName="/ppt/media/image5.png" ContentType="image/png"/>
  <Override PartName="/ppt/media/image14.png" ContentType="image/png"/>
  <Override PartName="/ppt/media/image25.png" ContentType="image/png"/>
  <Override PartName="/ppt/media/image2.png" ContentType="image/png"/>
  <Override PartName="/ppt/media/image4.jpeg" ContentType="image/jpeg"/>
  <Override PartName="/ppt/media/image17.png" ContentType="image/png"/>
  <Override PartName="/ppt/media/image26.png" ContentType="image/png"/>
  <Override PartName="/ppt/media/image3.png" ContentType="image/png"/>
  <Override PartName="/ppt/media/image16.png" ContentType="image/png"/>
  <Override PartName="/ppt/media/image23.png" ContentType="image/png"/>
  <Override PartName="/ppt/media/image13.jpeg" ContentType="image/jpeg"/>
  <Override PartName="/ppt/media/image8.png" ContentType="image/png"/>
  <Override PartName="/ppt/media/image1.jpeg" ContentType="image/jpe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单击编辑备注格式</a:t>
            </a:r>
            <a:endParaRPr/>
          </a:p>
        </p:txBody>
      </p:sp>
      <p:sp>
        <p:nvSpPr>
          <p:cNvPr id="73" name="PlaceHolder 2"/>
          <p:cNvSpPr>
            <a:spLocks noGrp="1"/>
          </p:cNvSpPr>
          <p:nvPr>
            <p:ph type="hdr"/>
          </p:nvPr>
        </p:nvSpPr>
        <p:spPr>
          <a:xfrm>
            <a:off x="0" y="0"/>
            <a:ext cx="3280320" cy="534240"/>
          </a:xfrm>
          <a:prstGeom prst="rect">
            <a:avLst/>
          </a:prstGeom>
        </p:spPr>
        <p:txBody>
          <a:bodyPr lIns="0" rIns="0" tIns="0" bIns="0"/>
          <a:p>
            <a:r>
              <a:rPr lang="en-US" sz="1400">
                <a:latin typeface="Times New Roman"/>
              </a:rPr>
              <a:t>&lt;页眉&gt;</a:t>
            </a:r>
            <a:endParaRPr/>
          </a:p>
        </p:txBody>
      </p:sp>
      <p:sp>
        <p:nvSpPr>
          <p:cNvPr id="74" name="PlaceHolder 3"/>
          <p:cNvSpPr>
            <a:spLocks noGrp="1"/>
          </p:cNvSpPr>
          <p:nvPr>
            <p:ph type="dt"/>
          </p:nvPr>
        </p:nvSpPr>
        <p:spPr>
          <a:xfrm>
            <a:off x="4279320" y="0"/>
            <a:ext cx="3280320" cy="534240"/>
          </a:xfrm>
          <a:prstGeom prst="rect">
            <a:avLst/>
          </a:prstGeom>
        </p:spPr>
        <p:txBody>
          <a:bodyPr lIns="0" rIns="0" tIns="0" bIns="0"/>
          <a:p>
            <a:pPr algn="r"/>
            <a:r>
              <a:rPr lang="en-US" sz="1400">
                <a:latin typeface="Times New Roman"/>
              </a:rPr>
              <a:t>&lt;日期/时间&gt;</a:t>
            </a:r>
            <a:endParaRPr/>
          </a:p>
        </p:txBody>
      </p:sp>
      <p:sp>
        <p:nvSpPr>
          <p:cNvPr id="75" name="PlaceHolder 4"/>
          <p:cNvSpPr>
            <a:spLocks noGrp="1"/>
          </p:cNvSpPr>
          <p:nvPr>
            <p:ph type="ftr"/>
          </p:nvPr>
        </p:nvSpPr>
        <p:spPr>
          <a:xfrm>
            <a:off x="0" y="10157400"/>
            <a:ext cx="3280320" cy="534240"/>
          </a:xfrm>
          <a:prstGeom prst="rect">
            <a:avLst/>
          </a:prstGeom>
        </p:spPr>
        <p:txBody>
          <a:bodyPr lIns="0" rIns="0" tIns="0" bIns="0" anchor="b"/>
          <a:p>
            <a:r>
              <a:rPr lang="en-US" sz="1400">
                <a:latin typeface="Times New Roman"/>
              </a:rPr>
              <a:t>&lt;页脚&gt;</a:t>
            </a:r>
            <a:endParaRPr/>
          </a:p>
        </p:txBody>
      </p:sp>
      <p:sp>
        <p:nvSpPr>
          <p:cNvPr id="76" name="PlaceHolder 5"/>
          <p:cNvSpPr>
            <a:spLocks noGrp="1"/>
          </p:cNvSpPr>
          <p:nvPr>
            <p:ph type="sldNum"/>
          </p:nvPr>
        </p:nvSpPr>
        <p:spPr>
          <a:xfrm>
            <a:off x="4279320" y="10157400"/>
            <a:ext cx="3280320" cy="534240"/>
          </a:xfrm>
          <a:prstGeom prst="rect">
            <a:avLst/>
          </a:prstGeom>
        </p:spPr>
        <p:txBody>
          <a:bodyPr lIns="0" rIns="0" tIns="0" bIns="0" anchor="b"/>
          <a:p>
            <a:pPr algn="r"/>
            <a:fld id="{7255DAD6-12BC-4C98-9205-FF43D6BCED82}" type="slidenum">
              <a:rPr lang="en-US" sz="1400">
                <a:latin typeface="Times New Roman"/>
              </a:rPr>
              <a:t>&lt;编号&gt;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5800" y="4343400"/>
            <a:ext cx="5484960" cy="4113360"/>
          </a:xfrm>
          <a:prstGeom prst="rect">
            <a:avLst/>
          </a:prstGeom>
        </p:spPr>
        <p:txBody>
          <a:bodyPr lIns="0" rIns="0" tIns="0" bIns="0"/>
          <a:p>
            <a:endParaRPr/>
          </a:p>
        </p:txBody>
      </p:sp>
      <p:sp>
        <p:nvSpPr>
          <p:cNvPr id="114" name="CustomShape 2"/>
          <p:cNvSpPr/>
          <p:nvPr/>
        </p:nvSpPr>
        <p:spPr>
          <a:xfrm>
            <a:off x="3884760" y="8685360"/>
            <a:ext cx="2970360" cy="455760"/>
          </a:xfrm>
          <a:prstGeom prst="rect">
            <a:avLst/>
          </a:prstGeom>
          <a:noFill/>
          <a:ln>
            <a:noFill/>
          </a:ln>
        </p:spPr>
        <p:txBody>
          <a:bodyPr lIns="90000" rIns="90000" tIns="45000" bIns="45000" anchor="b"/>
          <a:p>
            <a:pPr algn="r">
              <a:lnSpc>
                <a:spcPct val="100000"/>
              </a:lnSpc>
            </a:pPr>
            <a:fld id="{214DA6DA-F98B-4A52-850E-EA40CB143194}" type="slidenum">
              <a:rPr lang="en-US" sz="1200">
                <a:solidFill>
                  <a:srgbClr val="000000"/>
                </a:solidFill>
                <a:latin typeface="+mn-lt"/>
                <a:ea typeface="+mn-ea"/>
              </a:rPr>
              <a:t>&lt;编号&gt;</a:t>
            </a:fld>
            <a:endParaRPr/>
          </a:p>
        </p:txBody>
      </p:sp>
      <p:sp>
        <p:nvSpPr>
          <p:cNvPr id="115" name="CustomShape 3"/>
          <p:cNvSpPr/>
          <p:nvPr/>
        </p:nvSpPr>
        <p:spPr>
          <a:xfrm>
            <a:off x="3884760" y="0"/>
            <a:ext cx="2970360" cy="455760"/>
          </a:xfrm>
          <a:prstGeom prst="rect">
            <a:avLst/>
          </a:prstGeom>
          <a:noFill/>
          <a:ln>
            <a:noFill/>
          </a:ln>
        </p:spPr>
        <p:txBody>
          <a:bodyPr lIns="90000" rIns="90000" tIns="45000" bIns="45000"/>
          <a:p>
            <a:pPr algn="r">
              <a:lnSpc>
                <a:spcPct val="100000"/>
              </a:lnSpc>
            </a:pPr>
            <a:r>
              <a:rPr lang="en-US" sz="1200">
                <a:solidFill>
                  <a:srgbClr val="000000"/>
                </a:solidFill>
                <a:latin typeface="+mn-lt"/>
                <a:ea typeface="+mn-ea"/>
              </a:rPr>
              <a:t>edu-china.com</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3"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34" name="" descr=""/>
          <p:cNvPicPr/>
          <p:nvPr/>
        </p:nvPicPr>
        <p:blipFill>
          <a:blip r:embed="rId2"/>
          <a:stretch>
            <a:fillRect/>
          </a:stretch>
        </p:blipFill>
        <p:spPr>
          <a:xfrm>
            <a:off x="2702160" y="1203480"/>
            <a:ext cx="3738600" cy="2982960"/>
          </a:xfrm>
          <a:prstGeom prst="rect">
            <a:avLst/>
          </a:prstGeom>
          <a:ln>
            <a:noFill/>
          </a:ln>
        </p:spPr>
      </p:pic>
      <p:pic>
        <p:nvPicPr>
          <p:cNvPr id="35"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44"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49"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50"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5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54"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58"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61"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66"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69"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70" name="" descr=""/>
          <p:cNvPicPr/>
          <p:nvPr/>
        </p:nvPicPr>
        <p:blipFill>
          <a:blip r:embed="rId2"/>
          <a:stretch>
            <a:fillRect/>
          </a:stretch>
        </p:blipFill>
        <p:spPr>
          <a:xfrm>
            <a:off x="2702160" y="1203480"/>
            <a:ext cx="3738600" cy="2982960"/>
          </a:xfrm>
          <a:prstGeom prst="rect">
            <a:avLst/>
          </a:prstGeom>
          <a:ln>
            <a:noFill/>
          </a:ln>
        </p:spPr>
      </p:pic>
      <p:pic>
        <p:nvPicPr>
          <p:cNvPr id="71"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4"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单击鼠标编辑标题文字格式</a:t>
            </a:r>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单击鼠标编辑标题文字格式</a:t>
            </a:r>
            <a:endParaRPr/>
          </a:p>
        </p:txBody>
      </p:sp>
      <p:sp>
        <p:nvSpPr>
          <p:cNvPr id="37"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7" name="图片 1" descr=""/>
          <p:cNvPicPr/>
          <p:nvPr/>
        </p:nvPicPr>
        <p:blipFill>
          <a:blip r:embed="rId1"/>
          <a:stretch>
            <a:fillRect/>
          </a:stretch>
        </p:blipFill>
        <p:spPr>
          <a:xfrm>
            <a:off x="0" y="0"/>
            <a:ext cx="9122040" cy="5142240"/>
          </a:xfrm>
          <a:prstGeom prst="rect">
            <a:avLst/>
          </a:prstGeom>
          <a:ln>
            <a:noFill/>
          </a:ln>
        </p:spPr>
      </p:pic>
      <p:sp>
        <p:nvSpPr>
          <p:cNvPr id="78" name="CustomShape 1"/>
          <p:cNvSpPr/>
          <p:nvPr/>
        </p:nvSpPr>
        <p:spPr>
          <a:xfrm>
            <a:off x="2520000" y="2441160"/>
            <a:ext cx="4174920" cy="820800"/>
          </a:xfrm>
          <a:prstGeom prst="rect">
            <a:avLst/>
          </a:prstGeom>
          <a:noFill/>
          <a:ln>
            <a:noFill/>
          </a:ln>
        </p:spPr>
        <p:txBody>
          <a:bodyPr lIns="90000" rIns="90000" tIns="45000" bIns="45000"/>
          <a:p>
            <a:pPr algn="ctr">
              <a:lnSpc>
                <a:spcPct val="100000"/>
              </a:lnSpc>
            </a:pPr>
            <a:r>
              <a:rPr b="1" lang="en-US" sz="2400">
                <a:solidFill>
                  <a:srgbClr val="404040"/>
                </a:solidFill>
                <a:latin typeface="微软雅黑"/>
                <a:ea typeface="微软雅黑"/>
              </a:rPr>
              <a:t>远程过程调用框架之</a:t>
            </a:r>
            <a:r>
              <a:rPr b="1" lang="en-US" sz="2400">
                <a:solidFill>
                  <a:srgbClr val="404040"/>
                </a:solidFill>
                <a:latin typeface="微软雅黑"/>
                <a:ea typeface="微软雅黑"/>
              </a:rPr>
              <a:t>Thrift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864000" y="1080000"/>
            <a:ext cx="6983640" cy="3455640"/>
          </a:xfrm>
          <a:prstGeom prst="rect">
            <a:avLst/>
          </a:prstGeom>
          <a:noFill/>
          <a:ln w="9360">
            <a:noFill/>
          </a:ln>
        </p:spPr>
        <p:txBody>
          <a:bodyPr lIns="90000" rIns="90000" tIns="45000" bIns="45000" anchor="ctr"/>
          <a:p>
            <a:pPr>
              <a:lnSpc>
                <a:spcPct val="150000"/>
              </a:lnSpc>
            </a:pPr>
            <a:r>
              <a:rPr lang="en-US" sz="1400">
                <a:solidFill>
                  <a:srgbClr val="404040"/>
                </a:solidFill>
                <a:latin typeface="Microsoft YaHei"/>
                <a:ea typeface="Microsoft YaHei"/>
              </a:rPr>
              <a:t>总体上划分为文本</a:t>
            </a:r>
            <a:r>
              <a:rPr lang="en-US" sz="1400">
                <a:solidFill>
                  <a:srgbClr val="404040"/>
                </a:solidFill>
                <a:latin typeface="Microsoft YaHei"/>
                <a:ea typeface="Microsoft YaHei"/>
              </a:rPr>
              <a:t>(text)</a:t>
            </a:r>
            <a:r>
              <a:rPr lang="en-US" sz="1400">
                <a:solidFill>
                  <a:srgbClr val="404040"/>
                </a:solidFill>
                <a:latin typeface="Microsoft YaHei"/>
                <a:ea typeface="Microsoft YaHei"/>
              </a:rPr>
              <a:t>和二进制</a:t>
            </a:r>
            <a:r>
              <a:rPr lang="en-US" sz="1400">
                <a:solidFill>
                  <a:srgbClr val="404040"/>
                </a:solidFill>
                <a:latin typeface="Microsoft YaHei"/>
                <a:ea typeface="Microsoft YaHei"/>
              </a:rPr>
              <a:t>(binary)</a:t>
            </a:r>
            <a:r>
              <a:rPr lang="en-US" sz="1400">
                <a:solidFill>
                  <a:srgbClr val="404040"/>
                </a:solidFill>
                <a:latin typeface="Microsoft YaHei"/>
                <a:ea typeface="Microsoft YaHei"/>
              </a:rPr>
              <a:t>传输协议</a:t>
            </a:r>
            <a:r>
              <a:rPr lang="en-US" sz="1400">
                <a:solidFill>
                  <a:srgbClr val="404040"/>
                </a:solidFill>
                <a:latin typeface="Microsoft YaHei"/>
                <a:ea typeface="Microsoft YaHei"/>
              </a:rPr>
              <a:t>, </a:t>
            </a:r>
            <a:r>
              <a:rPr lang="en-US" sz="1400">
                <a:solidFill>
                  <a:srgbClr val="404040"/>
                </a:solidFill>
                <a:latin typeface="Microsoft YaHei"/>
                <a:ea typeface="Microsoft YaHei"/>
              </a:rPr>
              <a:t>为节约带宽，提供传输效率，一般情况下使用二进制类型的传输协议</a:t>
            </a:r>
            <a:endParaRPr/>
          </a:p>
          <a:p>
            <a:pPr>
              <a:lnSpc>
                <a:spcPct val="150000"/>
              </a:lnSpc>
              <a:buBlip>
                <a:blip r:embed="rId1"/>
              </a:buBlip>
            </a:pPr>
            <a:r>
              <a:rPr lang="en-US" sz="1400">
                <a:solidFill>
                  <a:srgbClr val="404040"/>
                </a:solidFill>
                <a:latin typeface="Microsoft YaHei"/>
                <a:ea typeface="Microsoft YaHei"/>
              </a:rPr>
              <a:t>TBinaryProtocol  - </a:t>
            </a:r>
            <a:r>
              <a:rPr lang="en-US" sz="1400">
                <a:solidFill>
                  <a:srgbClr val="404040"/>
                </a:solidFill>
                <a:latin typeface="Microsoft YaHei"/>
                <a:ea typeface="Microsoft YaHei"/>
              </a:rPr>
              <a:t>二进制编码格式进行数据传输。</a:t>
            </a:r>
            <a:endParaRPr/>
          </a:p>
          <a:p>
            <a:pPr>
              <a:lnSpc>
                <a:spcPct val="150000"/>
              </a:lnSpc>
              <a:buBlip>
                <a:blip r:embed="rId2"/>
              </a:buBlip>
            </a:pPr>
            <a:r>
              <a:rPr lang="en-US" sz="1400">
                <a:solidFill>
                  <a:srgbClr val="404040"/>
                </a:solidFill>
                <a:latin typeface="Microsoft YaHei"/>
                <a:ea typeface="Microsoft YaHei"/>
              </a:rPr>
              <a:t>TCompactProtocol – </a:t>
            </a:r>
            <a:r>
              <a:rPr lang="en-US" sz="1400">
                <a:solidFill>
                  <a:srgbClr val="404040"/>
                </a:solidFill>
                <a:latin typeface="Microsoft YaHei"/>
                <a:ea typeface="Microsoft YaHei"/>
              </a:rPr>
              <a:t>使用</a:t>
            </a:r>
            <a:r>
              <a:rPr lang="en-US" sz="1400">
                <a:solidFill>
                  <a:srgbClr val="404040"/>
                </a:solidFill>
                <a:latin typeface="Microsoft YaHei"/>
                <a:ea typeface="Microsoft YaHei"/>
              </a:rPr>
              <a:t>Variable-Length Quantity (VLQ) </a:t>
            </a:r>
            <a:r>
              <a:rPr lang="en-US" sz="1400">
                <a:solidFill>
                  <a:srgbClr val="404040"/>
                </a:solidFill>
                <a:latin typeface="Microsoft YaHei"/>
                <a:ea typeface="Microsoft YaHei"/>
              </a:rPr>
              <a:t>编码对数据进行压缩。</a:t>
            </a:r>
            <a:endParaRPr/>
          </a:p>
          <a:p>
            <a:pPr>
              <a:lnSpc>
                <a:spcPct val="150000"/>
              </a:lnSpc>
              <a:buBlip>
                <a:blip r:embed="rId3"/>
              </a:buBlip>
            </a:pPr>
            <a:r>
              <a:rPr lang="en-US" sz="1400">
                <a:solidFill>
                  <a:srgbClr val="404040"/>
                </a:solidFill>
                <a:latin typeface="Microsoft YaHei"/>
                <a:ea typeface="Microsoft YaHei"/>
              </a:rPr>
              <a:t>TJSONProtocol – </a:t>
            </a:r>
            <a:r>
              <a:rPr lang="en-US" sz="1400">
                <a:solidFill>
                  <a:srgbClr val="404040"/>
                </a:solidFill>
                <a:latin typeface="Microsoft YaHei"/>
                <a:ea typeface="Microsoft YaHei"/>
              </a:rPr>
              <a:t>使用</a:t>
            </a:r>
            <a:r>
              <a:rPr lang="en-US" sz="1400">
                <a:solidFill>
                  <a:srgbClr val="404040"/>
                </a:solidFill>
                <a:latin typeface="Microsoft YaHei"/>
                <a:ea typeface="Microsoft YaHei"/>
              </a:rPr>
              <a:t>JSON</a:t>
            </a:r>
            <a:r>
              <a:rPr lang="en-US" sz="1400">
                <a:solidFill>
                  <a:srgbClr val="404040"/>
                </a:solidFill>
                <a:latin typeface="Microsoft YaHei"/>
                <a:ea typeface="Microsoft YaHei"/>
              </a:rPr>
              <a:t>的数据编码协议进行数据传输。</a:t>
            </a:r>
            <a:endParaRPr/>
          </a:p>
          <a:p>
            <a:pPr>
              <a:lnSpc>
                <a:spcPct val="150000"/>
              </a:lnSpc>
              <a:buBlip>
                <a:blip r:embed="rId4"/>
              </a:buBlip>
            </a:pPr>
            <a:r>
              <a:rPr lang="en-US" sz="1400">
                <a:solidFill>
                  <a:srgbClr val="404040"/>
                </a:solidFill>
                <a:latin typeface="Microsoft YaHei"/>
                <a:ea typeface="Microsoft YaHei"/>
              </a:rPr>
              <a:t>TSimpleJSONProtocol – </a:t>
            </a:r>
            <a:r>
              <a:rPr lang="en-US" sz="1400">
                <a:solidFill>
                  <a:srgbClr val="404040"/>
                </a:solidFill>
                <a:latin typeface="Microsoft YaHei"/>
                <a:ea typeface="Microsoft YaHei"/>
              </a:rPr>
              <a:t>这种节约只提供</a:t>
            </a:r>
            <a:r>
              <a:rPr lang="en-US" sz="1400">
                <a:solidFill>
                  <a:srgbClr val="404040"/>
                </a:solidFill>
                <a:latin typeface="Microsoft YaHei"/>
                <a:ea typeface="Microsoft YaHei"/>
              </a:rPr>
              <a:t>JSON</a:t>
            </a:r>
            <a:r>
              <a:rPr lang="en-US" sz="1400">
                <a:solidFill>
                  <a:srgbClr val="404040"/>
                </a:solidFill>
                <a:latin typeface="Microsoft YaHei"/>
                <a:ea typeface="Microsoft YaHei"/>
              </a:rPr>
              <a:t>只写的协议，适用于通过脚本语言解析</a:t>
            </a:r>
            <a:endParaRPr/>
          </a:p>
          <a:p>
            <a:pPr>
              <a:lnSpc>
                <a:spcPct val="150000"/>
              </a:lnSpc>
              <a:buBlip>
                <a:blip r:embed="rId5"/>
              </a:buBlip>
            </a:pPr>
            <a:r>
              <a:rPr lang="en-US" sz="1400">
                <a:solidFill>
                  <a:srgbClr val="404040"/>
                </a:solidFill>
                <a:latin typeface="Microsoft YaHei"/>
                <a:ea typeface="Microsoft YaHei"/>
              </a:rPr>
              <a:t>TDebugProtocol – </a:t>
            </a:r>
            <a:r>
              <a:rPr lang="en-US" sz="1400">
                <a:solidFill>
                  <a:srgbClr val="404040"/>
                </a:solidFill>
                <a:latin typeface="Microsoft YaHei"/>
                <a:ea typeface="Microsoft YaHei"/>
              </a:rPr>
              <a:t>在开发的过程中帮助开发人员调试用的，以文本的形式展现方便阅读</a:t>
            </a:r>
            <a:endParaRPr/>
          </a:p>
        </p:txBody>
      </p:sp>
      <p:sp>
        <p:nvSpPr>
          <p:cNvPr id="104" name="CustomShape 2"/>
          <p:cNvSpPr/>
          <p:nvPr/>
        </p:nvSpPr>
        <p:spPr>
          <a:xfrm>
            <a:off x="228600" y="498600"/>
            <a:ext cx="3802320" cy="456840"/>
          </a:xfrm>
          <a:prstGeom prst="rect">
            <a:avLst/>
          </a:prstGeom>
          <a:noFill/>
          <a:ln w="9360">
            <a:noFill/>
          </a:ln>
        </p:spPr>
        <p:txBody>
          <a:bodyPr lIns="90000" rIns="90000" tIns="45000" bIns="45000"/>
          <a:p>
            <a:pPr>
              <a:lnSpc>
                <a:spcPct val="80000"/>
              </a:lnSpc>
            </a:pPr>
            <a:r>
              <a:rPr lang="en-US">
                <a:latin typeface="Microsoft YaHei"/>
              </a:rPr>
              <a:t>Thrift</a:t>
            </a:r>
            <a:r>
              <a:rPr lang="en-US">
                <a:latin typeface="Microsoft YaHei"/>
              </a:rPr>
              <a:t>协议</a:t>
            </a:r>
            <a:endParaRPr/>
          </a:p>
        </p:txBody>
      </p:sp>
      <p:sp>
        <p:nvSpPr>
          <p:cNvPr id="105" name="Line 3"/>
          <p:cNvSpPr/>
          <p:nvPr/>
        </p:nvSpPr>
        <p:spPr>
          <a:xfrm>
            <a:off x="36000" y="961920"/>
            <a:ext cx="1692000" cy="0"/>
          </a:xfrm>
          <a:prstGeom prst="line">
            <a:avLst/>
          </a:prstGeom>
          <a:ln cap="rnd" w="9360">
            <a:solidFill>
              <a:srgbClr val="00b050"/>
            </a:solidFill>
            <a:custDash>
              <a:ds d="1225000000" sp="1225000000"/>
            </a:custDash>
            <a:round/>
            <a:headEnd len="med" type="oval" w="med"/>
            <a:tailEnd len="med" type="oval" w="med"/>
          </a:ln>
        </p:spPr>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864000" y="1296000"/>
            <a:ext cx="7199640" cy="2951640"/>
          </a:xfrm>
          <a:prstGeom prst="rect">
            <a:avLst/>
          </a:prstGeom>
          <a:noFill/>
          <a:ln w="9360">
            <a:noFill/>
          </a:ln>
        </p:spPr>
        <p:txBody>
          <a:bodyPr lIns="90000" rIns="90000" tIns="45000" bIns="45000" anchor="ctr"/>
          <a:p>
            <a:pPr>
              <a:lnSpc>
                <a:spcPct val="150000"/>
              </a:lnSpc>
              <a:buBlip>
                <a:blip r:embed="rId1"/>
              </a:buBlip>
            </a:pPr>
            <a:r>
              <a:rPr lang="en-US" sz="1400">
                <a:solidFill>
                  <a:srgbClr val="404040"/>
                </a:solidFill>
                <a:latin typeface="Microsoft YaHei"/>
                <a:ea typeface="Microsoft YaHei"/>
              </a:rPr>
              <a:t>TSocket- </a:t>
            </a:r>
            <a:r>
              <a:rPr lang="en-US" sz="1400">
                <a:solidFill>
                  <a:srgbClr val="404040"/>
                </a:solidFill>
                <a:latin typeface="Microsoft YaHei"/>
                <a:ea typeface="Microsoft YaHei"/>
              </a:rPr>
              <a:t>堵塞式</a:t>
            </a:r>
            <a:r>
              <a:rPr lang="en-US" sz="1400">
                <a:solidFill>
                  <a:srgbClr val="404040"/>
                </a:solidFill>
                <a:latin typeface="Microsoft YaHei"/>
                <a:ea typeface="Microsoft YaHei"/>
              </a:rPr>
              <a:t>I/O</a:t>
            </a:r>
            <a:r>
              <a:rPr lang="en-US" sz="1400">
                <a:solidFill>
                  <a:srgbClr val="404040"/>
                </a:solidFill>
                <a:latin typeface="Microsoft YaHei"/>
                <a:ea typeface="Microsoft YaHei"/>
              </a:rPr>
              <a:t>传输</a:t>
            </a:r>
            <a:endParaRPr/>
          </a:p>
          <a:p>
            <a:pPr>
              <a:lnSpc>
                <a:spcPct val="150000"/>
              </a:lnSpc>
              <a:buBlip>
                <a:blip r:embed="rId2"/>
              </a:buBlip>
            </a:pPr>
            <a:r>
              <a:rPr lang="en-US" sz="1400">
                <a:solidFill>
                  <a:srgbClr val="404040"/>
                </a:solidFill>
                <a:latin typeface="Microsoft YaHei"/>
                <a:ea typeface="Microsoft YaHei"/>
              </a:rPr>
              <a:t>THttpTransport - </a:t>
            </a:r>
            <a:r>
              <a:rPr lang="en-US" sz="1400">
                <a:solidFill>
                  <a:srgbClr val="404040"/>
                </a:solidFill>
                <a:latin typeface="Microsoft YaHei"/>
                <a:ea typeface="Microsoft YaHei"/>
              </a:rPr>
              <a:t>采用</a:t>
            </a:r>
            <a:r>
              <a:rPr lang="en-US" sz="1400">
                <a:solidFill>
                  <a:srgbClr val="404040"/>
                </a:solidFill>
                <a:latin typeface="Microsoft YaHei"/>
                <a:ea typeface="Microsoft YaHei"/>
              </a:rPr>
              <a:t>HTTP</a:t>
            </a:r>
            <a:r>
              <a:rPr lang="en-US" sz="1400">
                <a:solidFill>
                  <a:srgbClr val="404040"/>
                </a:solidFill>
                <a:latin typeface="Microsoft YaHei"/>
                <a:ea typeface="Microsoft YaHei"/>
              </a:rPr>
              <a:t>传输协议进行数据传输</a:t>
            </a:r>
            <a:endParaRPr/>
          </a:p>
          <a:p>
            <a:pPr>
              <a:lnSpc>
                <a:spcPct val="150000"/>
              </a:lnSpc>
              <a:buBlip>
                <a:blip r:embed="rId3"/>
              </a:buBlip>
            </a:pPr>
            <a:r>
              <a:rPr lang="en-US" sz="1400">
                <a:solidFill>
                  <a:srgbClr val="404040"/>
                </a:solidFill>
                <a:latin typeface="Microsoft YaHei"/>
                <a:ea typeface="Microsoft YaHei"/>
              </a:rPr>
              <a:t>TFramedTransport- </a:t>
            </a:r>
            <a:r>
              <a:rPr lang="en-US" sz="1400">
                <a:solidFill>
                  <a:srgbClr val="404040"/>
                </a:solidFill>
                <a:latin typeface="Microsoft YaHei"/>
                <a:ea typeface="Microsoft YaHei"/>
              </a:rPr>
              <a:t>非阻塞方式，按块的大小，进行传输</a:t>
            </a:r>
            <a:endParaRPr/>
          </a:p>
          <a:p>
            <a:pPr>
              <a:lnSpc>
                <a:spcPct val="150000"/>
              </a:lnSpc>
              <a:buBlip>
                <a:blip r:embed="rId4"/>
              </a:buBlip>
            </a:pPr>
            <a:r>
              <a:rPr lang="en-US" sz="1400">
                <a:solidFill>
                  <a:srgbClr val="404040"/>
                </a:solidFill>
                <a:latin typeface="Microsoft YaHei"/>
                <a:ea typeface="Microsoft YaHei"/>
              </a:rPr>
              <a:t>TFileTransport- </a:t>
            </a:r>
            <a:r>
              <a:rPr lang="en-US" sz="1400">
                <a:solidFill>
                  <a:srgbClr val="404040"/>
                </a:solidFill>
                <a:latin typeface="Microsoft YaHei"/>
                <a:ea typeface="Microsoft YaHei"/>
              </a:rPr>
              <a:t>按照文件的方式进程传输</a:t>
            </a:r>
            <a:endParaRPr/>
          </a:p>
          <a:p>
            <a:pPr>
              <a:lnSpc>
                <a:spcPct val="150000"/>
              </a:lnSpc>
              <a:buBlip>
                <a:blip r:embed="rId5"/>
              </a:buBlip>
            </a:pPr>
            <a:r>
              <a:rPr lang="en-US" sz="1400">
                <a:solidFill>
                  <a:srgbClr val="404040"/>
                </a:solidFill>
                <a:latin typeface="Microsoft YaHei"/>
                <a:ea typeface="Microsoft YaHei"/>
              </a:rPr>
              <a:t>TMemoryTransport- </a:t>
            </a:r>
            <a:r>
              <a:rPr lang="en-US" sz="1400">
                <a:solidFill>
                  <a:srgbClr val="404040"/>
                </a:solidFill>
                <a:latin typeface="Microsoft YaHei"/>
                <a:ea typeface="Microsoft YaHei"/>
              </a:rPr>
              <a:t>使用内存</a:t>
            </a:r>
            <a:r>
              <a:rPr lang="en-US" sz="1400">
                <a:solidFill>
                  <a:srgbClr val="404040"/>
                </a:solidFill>
                <a:latin typeface="Microsoft YaHei"/>
                <a:ea typeface="Microsoft YaHei"/>
              </a:rPr>
              <a:t>I/O</a:t>
            </a:r>
            <a:endParaRPr/>
          </a:p>
          <a:p>
            <a:pPr>
              <a:lnSpc>
                <a:spcPct val="150000"/>
              </a:lnSpc>
              <a:buBlip>
                <a:blip r:embed="rId6"/>
              </a:buBlip>
            </a:pPr>
            <a:r>
              <a:rPr lang="en-US" sz="1400">
                <a:solidFill>
                  <a:srgbClr val="404040"/>
                </a:solidFill>
                <a:latin typeface="Microsoft YaHei"/>
                <a:ea typeface="Microsoft YaHei"/>
              </a:rPr>
              <a:t> </a:t>
            </a:r>
            <a:r>
              <a:rPr lang="en-US" sz="1400">
                <a:solidFill>
                  <a:srgbClr val="404040"/>
                </a:solidFill>
                <a:latin typeface="Microsoft YaHei"/>
                <a:ea typeface="Microsoft YaHei"/>
              </a:rPr>
              <a:t>TZlibTransport- </a:t>
            </a:r>
            <a:r>
              <a:rPr lang="en-US" sz="1400">
                <a:solidFill>
                  <a:srgbClr val="404040"/>
                </a:solidFill>
                <a:latin typeface="Microsoft YaHei"/>
                <a:ea typeface="Microsoft YaHei"/>
              </a:rPr>
              <a:t>使用执行</a:t>
            </a:r>
            <a:r>
              <a:rPr lang="en-US" sz="1400">
                <a:solidFill>
                  <a:srgbClr val="404040"/>
                </a:solidFill>
                <a:latin typeface="Microsoft YaHei"/>
                <a:ea typeface="Microsoft YaHei"/>
              </a:rPr>
              <a:t>zlib</a:t>
            </a:r>
            <a:r>
              <a:rPr lang="en-US" sz="1400">
                <a:solidFill>
                  <a:srgbClr val="404040"/>
                </a:solidFill>
                <a:latin typeface="Microsoft YaHei"/>
                <a:ea typeface="Microsoft YaHei"/>
              </a:rPr>
              <a:t>压缩</a:t>
            </a:r>
            <a:endParaRPr/>
          </a:p>
          <a:p>
            <a:pPr>
              <a:lnSpc>
                <a:spcPct val="150000"/>
              </a:lnSpc>
              <a:buBlip>
                <a:blip r:embed="rId7"/>
              </a:buBlip>
            </a:pPr>
            <a:r>
              <a:rPr lang="en-US" sz="1400">
                <a:solidFill>
                  <a:srgbClr val="404040"/>
                </a:solidFill>
                <a:latin typeface="Microsoft YaHei"/>
                <a:ea typeface="Microsoft YaHei"/>
              </a:rPr>
              <a:t>TBufferedTransport- </a:t>
            </a:r>
            <a:r>
              <a:rPr lang="en-US" sz="1400">
                <a:solidFill>
                  <a:srgbClr val="404040"/>
                </a:solidFill>
                <a:latin typeface="Microsoft YaHei"/>
                <a:ea typeface="Microsoft YaHei"/>
              </a:rPr>
              <a:t>对某个</a:t>
            </a:r>
            <a:r>
              <a:rPr lang="en-US" sz="1400">
                <a:solidFill>
                  <a:srgbClr val="404040"/>
                </a:solidFill>
                <a:latin typeface="Microsoft YaHei"/>
                <a:ea typeface="Microsoft YaHei"/>
              </a:rPr>
              <a:t>transport</a:t>
            </a:r>
            <a:r>
              <a:rPr lang="en-US" sz="1400">
                <a:solidFill>
                  <a:srgbClr val="404040"/>
                </a:solidFill>
                <a:latin typeface="Microsoft YaHei"/>
                <a:ea typeface="Microsoft YaHei"/>
              </a:rPr>
              <a:t>对象操作的数据进行</a:t>
            </a:r>
            <a:r>
              <a:rPr lang="en-US" sz="1400">
                <a:solidFill>
                  <a:srgbClr val="404040"/>
                </a:solidFill>
                <a:latin typeface="Microsoft YaHei"/>
                <a:ea typeface="Microsoft YaHei"/>
              </a:rPr>
              <a:t>buffer</a:t>
            </a:r>
            <a:endParaRPr/>
          </a:p>
        </p:txBody>
      </p:sp>
      <p:sp>
        <p:nvSpPr>
          <p:cNvPr id="107" name="CustomShape 2"/>
          <p:cNvSpPr/>
          <p:nvPr/>
        </p:nvSpPr>
        <p:spPr>
          <a:xfrm>
            <a:off x="228600" y="498600"/>
            <a:ext cx="2075040" cy="456840"/>
          </a:xfrm>
          <a:prstGeom prst="rect">
            <a:avLst/>
          </a:prstGeom>
          <a:noFill/>
          <a:ln w="9360">
            <a:noFill/>
          </a:ln>
        </p:spPr>
        <p:txBody>
          <a:bodyPr lIns="90000" rIns="90000" tIns="45000" bIns="45000"/>
          <a:p>
            <a:pPr>
              <a:lnSpc>
                <a:spcPct val="80000"/>
              </a:lnSpc>
            </a:pPr>
            <a:r>
              <a:rPr lang="en-US">
                <a:latin typeface="Microsoft YaHei"/>
              </a:rPr>
              <a:t>Thrift</a:t>
            </a:r>
            <a:r>
              <a:rPr lang="en-US">
                <a:latin typeface="Microsoft YaHei"/>
              </a:rPr>
              <a:t>传输方式</a:t>
            </a:r>
            <a:endParaRPr/>
          </a:p>
        </p:txBody>
      </p:sp>
      <p:sp>
        <p:nvSpPr>
          <p:cNvPr id="108" name="Line 3"/>
          <p:cNvSpPr/>
          <p:nvPr/>
        </p:nvSpPr>
        <p:spPr>
          <a:xfrm>
            <a:off x="36000" y="961920"/>
            <a:ext cx="2052000" cy="0"/>
          </a:xfrm>
          <a:prstGeom prst="line">
            <a:avLst/>
          </a:prstGeom>
          <a:ln cap="rnd" w="9360">
            <a:solidFill>
              <a:srgbClr val="00b050"/>
            </a:solidFill>
            <a:custDash>
              <a:ds d="1225000000" sp="1225000000"/>
            </a:custDash>
            <a:round/>
            <a:headEnd len="med" type="oval" w="med"/>
            <a:tailEnd len="med" type="oval" w="med"/>
          </a:ln>
        </p:spPr>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864000" y="1224000"/>
            <a:ext cx="7487640" cy="2951640"/>
          </a:xfrm>
          <a:prstGeom prst="rect">
            <a:avLst/>
          </a:prstGeom>
          <a:noFill/>
          <a:ln w="9360">
            <a:noFill/>
          </a:ln>
        </p:spPr>
        <p:txBody>
          <a:bodyPr lIns="90000" rIns="90000" tIns="45000" bIns="45000" anchor="ctr"/>
          <a:p>
            <a:pPr>
              <a:lnSpc>
                <a:spcPct val="150000"/>
              </a:lnSpc>
              <a:buBlip>
                <a:blip r:embed="rId1"/>
              </a:buBlip>
            </a:pPr>
            <a:r>
              <a:rPr lang="en-US" sz="1400">
                <a:solidFill>
                  <a:srgbClr val="404040"/>
                </a:solidFill>
                <a:latin typeface="Microsoft YaHei"/>
                <a:ea typeface="Microsoft YaHei"/>
              </a:rPr>
              <a:t>TSimpleServer -  </a:t>
            </a:r>
            <a:r>
              <a:rPr lang="en-US" sz="1400">
                <a:solidFill>
                  <a:srgbClr val="404040"/>
                </a:solidFill>
                <a:latin typeface="Microsoft YaHei"/>
                <a:ea typeface="Microsoft YaHei"/>
              </a:rPr>
              <a:t>单线程、阻塞式</a:t>
            </a:r>
            <a:r>
              <a:rPr lang="en-US" sz="1400">
                <a:solidFill>
                  <a:srgbClr val="404040"/>
                </a:solidFill>
                <a:latin typeface="Microsoft YaHei"/>
                <a:ea typeface="Microsoft YaHei"/>
              </a:rPr>
              <a:t>I/O</a:t>
            </a:r>
            <a:r>
              <a:rPr lang="en-US" sz="1400">
                <a:solidFill>
                  <a:srgbClr val="404040"/>
                </a:solidFill>
                <a:latin typeface="Microsoft YaHei"/>
                <a:ea typeface="Microsoft YaHei"/>
              </a:rPr>
              <a:t>。</a:t>
            </a:r>
            <a:endParaRPr/>
          </a:p>
          <a:p>
            <a:pPr>
              <a:lnSpc>
                <a:spcPct val="150000"/>
              </a:lnSpc>
              <a:buBlip>
                <a:blip r:embed="rId2"/>
              </a:buBlip>
            </a:pPr>
            <a:r>
              <a:rPr lang="en-US" sz="1400">
                <a:solidFill>
                  <a:srgbClr val="404040"/>
                </a:solidFill>
                <a:latin typeface="Microsoft YaHei"/>
                <a:ea typeface="Microsoft YaHei"/>
              </a:rPr>
              <a:t>TThreadedServer -  </a:t>
            </a:r>
            <a:r>
              <a:rPr lang="en-US" sz="1400">
                <a:solidFill>
                  <a:srgbClr val="404040"/>
                </a:solidFill>
                <a:latin typeface="Microsoft YaHei"/>
                <a:ea typeface="Microsoft YaHei"/>
              </a:rPr>
              <a:t>多线程、阻塞式</a:t>
            </a:r>
            <a:r>
              <a:rPr lang="en-US" sz="1400">
                <a:solidFill>
                  <a:srgbClr val="404040"/>
                </a:solidFill>
                <a:latin typeface="Microsoft YaHei"/>
                <a:ea typeface="Microsoft YaHei"/>
              </a:rPr>
              <a:t>IO</a:t>
            </a:r>
            <a:r>
              <a:rPr lang="en-US" sz="1400">
                <a:solidFill>
                  <a:srgbClr val="404040"/>
                </a:solidFill>
                <a:latin typeface="Microsoft YaHei"/>
                <a:ea typeface="Microsoft YaHei"/>
              </a:rPr>
              <a:t>，每个请求创建一个线程</a:t>
            </a:r>
            <a:endParaRPr/>
          </a:p>
          <a:p>
            <a:pPr>
              <a:lnSpc>
                <a:spcPct val="150000"/>
              </a:lnSpc>
              <a:buBlip>
                <a:blip r:embed="rId3"/>
              </a:buBlip>
            </a:pPr>
            <a:r>
              <a:rPr lang="en-US" sz="1400">
                <a:solidFill>
                  <a:srgbClr val="404040"/>
                </a:solidFill>
                <a:latin typeface="Microsoft YaHei"/>
                <a:ea typeface="Microsoft YaHei"/>
              </a:rPr>
              <a:t>TThreadPoolServer -  </a:t>
            </a:r>
            <a:r>
              <a:rPr lang="en-US" sz="1400">
                <a:solidFill>
                  <a:srgbClr val="404040"/>
                </a:solidFill>
                <a:latin typeface="Microsoft YaHei"/>
                <a:ea typeface="Microsoft YaHei"/>
              </a:rPr>
              <a:t>多线程、阻塞式</a:t>
            </a:r>
            <a:r>
              <a:rPr lang="en-US" sz="1400">
                <a:solidFill>
                  <a:srgbClr val="404040"/>
                </a:solidFill>
                <a:latin typeface="Microsoft YaHei"/>
                <a:ea typeface="Microsoft YaHei"/>
              </a:rPr>
              <a:t>IO</a:t>
            </a:r>
            <a:r>
              <a:rPr lang="en-US" sz="1400">
                <a:solidFill>
                  <a:srgbClr val="404040"/>
                </a:solidFill>
                <a:latin typeface="Microsoft YaHei"/>
                <a:ea typeface="Microsoft YaHei"/>
              </a:rPr>
              <a:t>，预先创建一组线程处理请求</a:t>
            </a:r>
            <a:endParaRPr/>
          </a:p>
          <a:p>
            <a:pPr>
              <a:lnSpc>
                <a:spcPct val="150000"/>
              </a:lnSpc>
              <a:buBlip>
                <a:blip r:embed="rId4"/>
              </a:buBlip>
            </a:pPr>
            <a:r>
              <a:rPr lang="en-US" sz="1400">
                <a:solidFill>
                  <a:srgbClr val="404040"/>
                </a:solidFill>
                <a:latin typeface="Microsoft YaHei"/>
                <a:ea typeface="Microsoft YaHei"/>
              </a:rPr>
              <a:t>TNonblockingServer – </a:t>
            </a:r>
            <a:r>
              <a:rPr lang="en-US" sz="1400">
                <a:solidFill>
                  <a:srgbClr val="404040"/>
                </a:solidFill>
                <a:latin typeface="Microsoft YaHei"/>
                <a:ea typeface="Microsoft YaHei"/>
              </a:rPr>
              <a:t>多线程服务模型使用非阻塞</a:t>
            </a:r>
            <a:r>
              <a:rPr lang="en-US" sz="1400">
                <a:solidFill>
                  <a:srgbClr val="404040"/>
                </a:solidFill>
                <a:latin typeface="Microsoft YaHei"/>
                <a:ea typeface="Microsoft YaHei"/>
              </a:rPr>
              <a:t>IO</a:t>
            </a:r>
            <a:r>
              <a:rPr lang="en-US" sz="1400">
                <a:solidFill>
                  <a:srgbClr val="404040"/>
                </a:solidFill>
                <a:latin typeface="Microsoft YaHei"/>
                <a:ea typeface="Microsoft YaHei"/>
              </a:rPr>
              <a:t>（需要用</a:t>
            </a:r>
            <a:r>
              <a:rPr lang="en-US" sz="1400">
                <a:solidFill>
                  <a:srgbClr val="404040"/>
                </a:solidFill>
                <a:latin typeface="Microsoft YaHei"/>
                <a:ea typeface="Microsoft YaHei"/>
              </a:rPr>
              <a:t>TFramedTransport</a:t>
            </a:r>
            <a:r>
              <a:rPr lang="en-US" sz="1400">
                <a:solidFill>
                  <a:srgbClr val="404040"/>
                </a:solidFill>
                <a:latin typeface="Microsoft YaHei"/>
                <a:ea typeface="Microsoft YaHei"/>
              </a:rPr>
              <a:t>数据传输方式 ）</a:t>
            </a:r>
            <a:endParaRPr/>
          </a:p>
        </p:txBody>
      </p:sp>
      <p:sp>
        <p:nvSpPr>
          <p:cNvPr id="110" name="CustomShape 2"/>
          <p:cNvSpPr/>
          <p:nvPr/>
        </p:nvSpPr>
        <p:spPr>
          <a:xfrm>
            <a:off x="228600" y="498600"/>
            <a:ext cx="1787040" cy="456840"/>
          </a:xfrm>
          <a:prstGeom prst="rect">
            <a:avLst/>
          </a:prstGeom>
          <a:noFill/>
          <a:ln w="9360">
            <a:noFill/>
          </a:ln>
        </p:spPr>
        <p:txBody>
          <a:bodyPr lIns="90000" rIns="90000" tIns="45000" bIns="45000"/>
          <a:p>
            <a:pPr>
              <a:lnSpc>
                <a:spcPct val="80000"/>
              </a:lnSpc>
            </a:pPr>
            <a:r>
              <a:rPr lang="en-US">
                <a:latin typeface="Microsoft YaHei"/>
              </a:rPr>
              <a:t>Thrift</a:t>
            </a:r>
            <a:r>
              <a:rPr lang="en-US">
                <a:latin typeface="Microsoft YaHei"/>
              </a:rPr>
              <a:t>服务模型</a:t>
            </a:r>
            <a:endParaRPr/>
          </a:p>
        </p:txBody>
      </p:sp>
      <p:sp>
        <p:nvSpPr>
          <p:cNvPr id="111" name="Line 3"/>
          <p:cNvSpPr/>
          <p:nvPr/>
        </p:nvSpPr>
        <p:spPr>
          <a:xfrm>
            <a:off x="36000" y="961920"/>
            <a:ext cx="2052000" cy="0"/>
          </a:xfrm>
          <a:prstGeom prst="line">
            <a:avLst/>
          </a:prstGeom>
          <a:ln cap="rnd" w="9360">
            <a:solidFill>
              <a:srgbClr val="00b050"/>
            </a:solidFill>
            <a:custDash>
              <a:ds d="1225000000" sp="1225000000"/>
            </a:custDash>
            <a:round/>
            <a:headEnd len="med" type="oval" w="med"/>
            <a:tailEnd len="med" type="oval" w="med"/>
          </a:ln>
        </p:spPr>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1224000" y="1008000"/>
            <a:ext cx="6839640" cy="3167640"/>
          </a:xfrm>
          <a:prstGeom prst="rect">
            <a:avLst/>
          </a:prstGeom>
          <a:noFill/>
          <a:ln w="9360">
            <a:noFill/>
          </a:ln>
        </p:spPr>
        <p:txBody>
          <a:bodyPr lIns="90000" rIns="90000" tIns="45000" bIns="45000" anchor="ctr"/>
          <a:p>
            <a:pPr algn="ctr">
              <a:lnSpc>
                <a:spcPct val="130000"/>
              </a:lnSpc>
            </a:pPr>
            <a:r>
              <a:rPr b="1" lang="en-US" sz="5400">
                <a:solidFill>
                  <a:srgbClr val="009933"/>
                </a:solidFill>
                <a:latin typeface="Microsoft YaHei"/>
                <a:ea typeface="Microsoft YaHei"/>
              </a:rPr>
              <a:t>演示！</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956880" y="1255320"/>
            <a:ext cx="4761360" cy="3179160"/>
          </a:xfrm>
          <a:prstGeom prst="rect">
            <a:avLst/>
          </a:prstGeom>
          <a:noFill/>
          <a:ln w="9360">
            <a:noFill/>
          </a:ln>
        </p:spPr>
        <p:txBody>
          <a:bodyPr lIns="90000" rIns="90000" tIns="45000" bIns="45000" anchor="ctr"/>
          <a:p>
            <a:pPr>
              <a:lnSpc>
                <a:spcPct val="150000"/>
              </a:lnSpc>
            </a:pPr>
            <a:r>
              <a:rPr lang="en-US" sz="1600">
                <a:solidFill>
                  <a:srgbClr val="404040"/>
                </a:solidFill>
                <a:latin typeface="Microsoft YaHei"/>
                <a:ea typeface="Microsoft YaHei"/>
              </a:rPr>
              <a:t>RPC</a:t>
            </a:r>
            <a:r>
              <a:rPr lang="en-US" sz="1600">
                <a:solidFill>
                  <a:srgbClr val="404040"/>
                </a:solidFill>
                <a:latin typeface="Microsoft YaHei"/>
                <a:ea typeface="Microsoft YaHei"/>
              </a:rPr>
              <a:t>（</a:t>
            </a:r>
            <a:r>
              <a:rPr lang="en-US" sz="1600">
                <a:solidFill>
                  <a:srgbClr val="404040"/>
                </a:solidFill>
                <a:latin typeface="Microsoft YaHei"/>
                <a:ea typeface="Microsoft YaHei"/>
              </a:rPr>
              <a:t>Remote Procedure Call</a:t>
            </a:r>
            <a:r>
              <a:rPr lang="en-US" sz="1600">
                <a:solidFill>
                  <a:srgbClr val="404040"/>
                </a:solidFill>
                <a:latin typeface="Microsoft YaHei"/>
                <a:ea typeface="Microsoft YaHei"/>
              </a:rPr>
              <a:t>）是一种远程调用协议，简单地说就是可以让应用像调用本地方法一样的调用远程计算机上的过程或服务，多应用在分布式的服务、计算等许多场景。</a:t>
            </a:r>
            <a:endParaRPr/>
          </a:p>
        </p:txBody>
      </p:sp>
      <p:sp>
        <p:nvSpPr>
          <p:cNvPr id="80" name="CustomShape 2"/>
          <p:cNvSpPr/>
          <p:nvPr/>
        </p:nvSpPr>
        <p:spPr>
          <a:xfrm>
            <a:off x="228600" y="498600"/>
            <a:ext cx="3082320" cy="456840"/>
          </a:xfrm>
          <a:prstGeom prst="rect">
            <a:avLst/>
          </a:prstGeom>
          <a:noFill/>
          <a:ln w="9360">
            <a:noFill/>
          </a:ln>
        </p:spPr>
        <p:txBody>
          <a:bodyPr lIns="90000" rIns="90000" tIns="45000" bIns="45000"/>
          <a:p>
            <a:pPr>
              <a:lnSpc>
                <a:spcPct val="80000"/>
              </a:lnSpc>
            </a:pPr>
            <a:r>
              <a:rPr lang="en-US" sz="2200">
                <a:solidFill>
                  <a:srgbClr val="008000"/>
                </a:solidFill>
                <a:latin typeface="Microsoft YaHei"/>
                <a:ea typeface="Microsoft YaHei"/>
              </a:rPr>
              <a:t>RPC</a:t>
            </a:r>
            <a:r>
              <a:rPr lang="en-US" sz="2200">
                <a:solidFill>
                  <a:srgbClr val="008000"/>
                </a:solidFill>
                <a:latin typeface="Microsoft YaHei"/>
                <a:ea typeface="Microsoft YaHei"/>
              </a:rPr>
              <a:t>（远程过程调用）</a:t>
            </a:r>
            <a:endParaRPr/>
          </a:p>
        </p:txBody>
      </p:sp>
      <p:sp>
        <p:nvSpPr>
          <p:cNvPr id="81" name="Line 3"/>
          <p:cNvSpPr/>
          <p:nvPr/>
        </p:nvSpPr>
        <p:spPr>
          <a:xfrm flipV="1">
            <a:off x="36000" y="936000"/>
            <a:ext cx="3132000" cy="25920"/>
          </a:xfrm>
          <a:prstGeom prst="line">
            <a:avLst/>
          </a:prstGeom>
          <a:ln cap="rnd" w="9360">
            <a:solidFill>
              <a:srgbClr val="00b050"/>
            </a:solidFill>
            <a:custDash>
              <a:ds d="1225000000" sp="1225000000"/>
            </a:custDash>
            <a:round/>
            <a:headEnd len="med" type="oval" w="med"/>
            <a:tailEnd len="med" type="oval" w="med"/>
          </a:ln>
        </p:spPr>
      </p:sp>
      <p:pic>
        <p:nvPicPr>
          <p:cNvPr id="82" name="图片 4" descr=""/>
          <p:cNvPicPr/>
          <p:nvPr/>
        </p:nvPicPr>
        <p:blipFill>
          <a:blip r:embed="rId1"/>
          <a:stretch>
            <a:fillRect/>
          </a:stretch>
        </p:blipFill>
        <p:spPr>
          <a:xfrm>
            <a:off x="6480000" y="1517400"/>
            <a:ext cx="1946160" cy="16495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3" name="图片 2" descr=""/>
          <p:cNvPicPr/>
          <p:nvPr/>
        </p:nvPicPr>
        <p:blipFill>
          <a:blip r:embed="rId1"/>
          <a:stretch>
            <a:fillRect/>
          </a:stretch>
        </p:blipFill>
        <p:spPr>
          <a:xfrm>
            <a:off x="0" y="0"/>
            <a:ext cx="9122040" cy="5142240"/>
          </a:xfrm>
          <a:prstGeom prst="rect">
            <a:avLst/>
          </a:prstGeom>
          <a:ln>
            <a:noFill/>
          </a:ln>
        </p:spPr>
      </p:pic>
      <p:sp>
        <p:nvSpPr>
          <p:cNvPr id="84" name="CustomShape 1"/>
          <p:cNvSpPr/>
          <p:nvPr/>
        </p:nvSpPr>
        <p:spPr>
          <a:xfrm>
            <a:off x="2582280" y="1684800"/>
            <a:ext cx="3860280" cy="515880"/>
          </a:xfrm>
          <a:prstGeom prst="rect">
            <a:avLst/>
          </a:prstGeom>
          <a:noFill/>
          <a:ln w="9360">
            <a:noFill/>
          </a:ln>
        </p:spPr>
        <p:txBody>
          <a:bodyPr wrap="none" lIns="90000" rIns="90000" tIns="45000" bIns="45000"/>
          <a:p>
            <a:pPr>
              <a:lnSpc>
                <a:spcPct val="100000"/>
              </a:lnSpc>
            </a:pPr>
            <a:r>
              <a:rPr lang="en-US" sz="2800">
                <a:solidFill>
                  <a:srgbClr val="404040"/>
                </a:solidFill>
                <a:latin typeface="Microsoft YaHei"/>
                <a:ea typeface="Microsoft YaHei"/>
              </a:rPr>
              <a:t> </a:t>
            </a:r>
            <a:r>
              <a:rPr lang="en-US" sz="2200">
                <a:solidFill>
                  <a:srgbClr val="008000"/>
                </a:solidFill>
                <a:latin typeface="Microsoft YaHei"/>
                <a:ea typeface="Microsoft YaHei"/>
              </a:rPr>
              <a:t>HTTP</a:t>
            </a:r>
            <a:r>
              <a:rPr lang="en-US" sz="2200">
                <a:solidFill>
                  <a:srgbClr val="008000"/>
                </a:solidFill>
                <a:latin typeface="Microsoft YaHei"/>
                <a:ea typeface="Microsoft YaHei"/>
              </a:rPr>
              <a:t>、</a:t>
            </a:r>
            <a:r>
              <a:rPr lang="en-US" sz="2200">
                <a:solidFill>
                  <a:srgbClr val="008000"/>
                </a:solidFill>
                <a:latin typeface="Microsoft YaHei"/>
                <a:ea typeface="Microsoft YaHei"/>
              </a:rPr>
              <a:t>RMI</a:t>
            </a:r>
            <a:r>
              <a:rPr lang="en-US" sz="2200">
                <a:solidFill>
                  <a:srgbClr val="008000"/>
                </a:solidFill>
                <a:latin typeface="Microsoft YaHei"/>
                <a:ea typeface="Microsoft YaHei"/>
              </a:rPr>
              <a:t>、</a:t>
            </a:r>
            <a:r>
              <a:rPr lang="en-US" sz="2200">
                <a:solidFill>
                  <a:srgbClr val="008000"/>
                </a:solidFill>
                <a:latin typeface="Microsoft YaHei"/>
                <a:ea typeface="Microsoft YaHei"/>
              </a:rPr>
              <a:t>Web Service</a:t>
            </a:r>
            <a:r>
              <a:rPr lang="en-US" sz="2800">
                <a:solidFill>
                  <a:srgbClr val="404040"/>
                </a:solidFill>
                <a:latin typeface="Microsoft YaHei"/>
                <a:ea typeface="Microsoft YaHei"/>
              </a:rPr>
              <a:t>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956880" y="1097280"/>
            <a:ext cx="7250040" cy="3365640"/>
          </a:xfrm>
          <a:prstGeom prst="rect">
            <a:avLst/>
          </a:prstGeom>
          <a:noFill/>
          <a:ln w="9360">
            <a:noFill/>
          </a:ln>
        </p:spPr>
        <p:txBody>
          <a:bodyPr lIns="90000" rIns="90000" tIns="45000" bIns="45000" anchor="ctr"/>
          <a:p>
            <a:pPr>
              <a:lnSpc>
                <a:spcPct val="150000"/>
              </a:lnSpc>
            </a:pPr>
            <a:r>
              <a:rPr lang="en-US" sz="1600">
                <a:solidFill>
                  <a:srgbClr val="404040"/>
                </a:solidFill>
                <a:latin typeface="Microsoft YaHei"/>
                <a:ea typeface="Microsoft YaHei"/>
              </a:rPr>
              <a:t>HTTP</a:t>
            </a:r>
            <a:r>
              <a:rPr lang="en-US" sz="1600">
                <a:solidFill>
                  <a:srgbClr val="404040"/>
                </a:solidFill>
                <a:latin typeface="Microsoft YaHei"/>
                <a:ea typeface="Microsoft YaHei"/>
              </a:rPr>
              <a:t>（</a:t>
            </a:r>
            <a:r>
              <a:rPr lang="en-US" sz="1600">
                <a:solidFill>
                  <a:srgbClr val="404040"/>
                </a:solidFill>
                <a:latin typeface="Microsoft YaHei"/>
                <a:ea typeface="Microsoft YaHei"/>
              </a:rPr>
              <a:t>HyperText Transfer Protocol</a:t>
            </a:r>
            <a:r>
              <a:rPr lang="en-US" sz="1600">
                <a:solidFill>
                  <a:srgbClr val="404040"/>
                </a:solidFill>
                <a:latin typeface="Microsoft YaHei"/>
                <a:ea typeface="Microsoft YaHei"/>
              </a:rPr>
              <a:t>）又名超文本传输协议，属于应用层的通信协议，采用标准语义访问指定资源（图片、接口等），是一种资源访问协议。</a:t>
            </a:r>
            <a:endParaRPr/>
          </a:p>
          <a:p>
            <a:pPr>
              <a:lnSpc>
                <a:spcPct val="150000"/>
              </a:lnSpc>
            </a:pPr>
            <a:endParaRPr/>
          </a:p>
          <a:p>
            <a:pPr>
              <a:lnSpc>
                <a:spcPct val="150000"/>
              </a:lnSpc>
            </a:pPr>
            <a:r>
              <a:rPr lang="en-US" sz="1600">
                <a:solidFill>
                  <a:srgbClr val="404040"/>
                </a:solidFill>
                <a:latin typeface="Microsoft YaHei"/>
                <a:ea typeface="Microsoft YaHei"/>
              </a:rPr>
              <a:t>优点：简单、易用、可理解性强且语言无关，应用广泛。</a:t>
            </a:r>
            <a:endParaRPr/>
          </a:p>
          <a:p>
            <a:pPr>
              <a:lnSpc>
                <a:spcPct val="150000"/>
              </a:lnSpc>
            </a:pPr>
            <a:r>
              <a:rPr lang="en-US" sz="1600">
                <a:solidFill>
                  <a:srgbClr val="404040"/>
                </a:solidFill>
                <a:latin typeface="Microsoft YaHei"/>
                <a:ea typeface="Microsoft YaHei"/>
              </a:rPr>
              <a:t>缺点：数据包大，传输速度慢，高并发时服务器压力大，安全性差。</a:t>
            </a:r>
            <a:endParaRPr/>
          </a:p>
        </p:txBody>
      </p:sp>
      <p:sp>
        <p:nvSpPr>
          <p:cNvPr id="86" name="CustomShape 2"/>
          <p:cNvSpPr/>
          <p:nvPr/>
        </p:nvSpPr>
        <p:spPr>
          <a:xfrm>
            <a:off x="228600" y="498600"/>
            <a:ext cx="3802320" cy="45684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HTTP</a:t>
            </a:r>
            <a:endParaRPr/>
          </a:p>
        </p:txBody>
      </p:sp>
      <p:sp>
        <p:nvSpPr>
          <p:cNvPr id="87" name="Line 3"/>
          <p:cNvSpPr/>
          <p:nvPr/>
        </p:nvSpPr>
        <p:spPr>
          <a:xfrm>
            <a:off x="36000" y="961920"/>
            <a:ext cx="972000" cy="0"/>
          </a:xfrm>
          <a:prstGeom prst="line">
            <a:avLst/>
          </a:prstGeom>
          <a:ln cap="rnd" w="9360">
            <a:solidFill>
              <a:srgbClr val="00b050"/>
            </a:solidFill>
            <a:custDash>
              <a:ds d="1225000000" sp="1225000000"/>
            </a:custDash>
            <a:round/>
            <a:headEnd len="med" type="oval" w="med"/>
            <a:tailEnd len="med" type="oval" w="med"/>
          </a:ln>
        </p:spPr>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956880" y="1097280"/>
            <a:ext cx="7250040" cy="3365640"/>
          </a:xfrm>
          <a:prstGeom prst="rect">
            <a:avLst/>
          </a:prstGeom>
          <a:noFill/>
          <a:ln w="9360">
            <a:noFill/>
          </a:ln>
        </p:spPr>
        <p:txBody>
          <a:bodyPr lIns="90000" rIns="90000" tIns="45000" bIns="45000" anchor="ctr"/>
          <a:p>
            <a:pPr>
              <a:lnSpc>
                <a:spcPct val="150000"/>
              </a:lnSpc>
            </a:pPr>
            <a:r>
              <a:rPr lang="en-US" sz="1600">
                <a:solidFill>
                  <a:srgbClr val="404040"/>
                </a:solidFill>
                <a:latin typeface="Microsoft YaHei"/>
                <a:ea typeface="Microsoft YaHei"/>
              </a:rPr>
              <a:t>RMI</a:t>
            </a:r>
            <a:r>
              <a:rPr lang="en-US" sz="1600">
                <a:solidFill>
                  <a:srgbClr val="404040"/>
                </a:solidFill>
                <a:latin typeface="Microsoft YaHei"/>
                <a:ea typeface="Microsoft YaHei"/>
              </a:rPr>
              <a:t>（</a:t>
            </a:r>
            <a:r>
              <a:rPr lang="en-US" sz="1600">
                <a:solidFill>
                  <a:srgbClr val="404040"/>
                </a:solidFill>
                <a:latin typeface="Microsoft YaHei"/>
                <a:ea typeface="Microsoft YaHei"/>
              </a:rPr>
              <a:t>Remote Method Invocation</a:t>
            </a:r>
            <a:r>
              <a:rPr lang="en-US" sz="1600">
                <a:solidFill>
                  <a:srgbClr val="404040"/>
                </a:solidFill>
                <a:latin typeface="Microsoft YaHei"/>
                <a:ea typeface="Microsoft YaHei"/>
              </a:rPr>
              <a:t>）是指 </a:t>
            </a:r>
            <a:r>
              <a:rPr lang="en-US" sz="1600">
                <a:solidFill>
                  <a:srgbClr val="404040"/>
                </a:solidFill>
                <a:latin typeface="Microsoft YaHei"/>
                <a:ea typeface="Microsoft YaHei"/>
              </a:rPr>
              <a:t>Java </a:t>
            </a:r>
            <a:r>
              <a:rPr lang="en-US" sz="1600">
                <a:solidFill>
                  <a:srgbClr val="404040"/>
                </a:solidFill>
                <a:latin typeface="Microsoft YaHei"/>
                <a:ea typeface="Microsoft YaHei"/>
              </a:rPr>
              <a:t>语言中的远程方法调用，</a:t>
            </a:r>
            <a:r>
              <a:rPr lang="en-US" sz="1600">
                <a:solidFill>
                  <a:srgbClr val="404040"/>
                </a:solidFill>
                <a:latin typeface="Microsoft YaHei"/>
                <a:ea typeface="Microsoft YaHei"/>
              </a:rPr>
              <a:t>RMI </a:t>
            </a:r>
            <a:r>
              <a:rPr lang="en-US" sz="1600">
                <a:solidFill>
                  <a:srgbClr val="404040"/>
                </a:solidFill>
                <a:latin typeface="Microsoft YaHei"/>
                <a:ea typeface="Microsoft YaHei"/>
              </a:rPr>
              <a:t>中的每个方法都具有方法签名，</a:t>
            </a:r>
            <a:r>
              <a:rPr lang="en-US" sz="1600">
                <a:solidFill>
                  <a:srgbClr val="404040"/>
                </a:solidFill>
                <a:latin typeface="Microsoft YaHei"/>
                <a:ea typeface="Microsoft YaHei"/>
              </a:rPr>
              <a:t>RMI </a:t>
            </a:r>
            <a:r>
              <a:rPr lang="en-US" sz="1600">
                <a:solidFill>
                  <a:srgbClr val="404040"/>
                </a:solidFill>
                <a:latin typeface="Microsoft YaHei"/>
                <a:ea typeface="Microsoft YaHei"/>
              </a:rPr>
              <a:t>客户端和服务器端通过方法签名进行远程方法调用。</a:t>
            </a:r>
            <a:r>
              <a:rPr lang="en-US" sz="1600">
                <a:solidFill>
                  <a:srgbClr val="404040"/>
                </a:solidFill>
                <a:latin typeface="Microsoft YaHei"/>
                <a:ea typeface="Microsoft YaHei"/>
              </a:rPr>
              <a:t>RMI </a:t>
            </a:r>
            <a:r>
              <a:rPr lang="en-US" sz="1600">
                <a:solidFill>
                  <a:srgbClr val="404040"/>
                </a:solidFill>
                <a:latin typeface="Microsoft YaHei"/>
                <a:ea typeface="Microsoft YaHei"/>
              </a:rPr>
              <a:t>只能在 </a:t>
            </a:r>
            <a:r>
              <a:rPr lang="en-US" sz="1600">
                <a:solidFill>
                  <a:srgbClr val="404040"/>
                </a:solidFill>
                <a:latin typeface="Microsoft YaHei"/>
                <a:ea typeface="Microsoft YaHei"/>
              </a:rPr>
              <a:t>Java </a:t>
            </a:r>
            <a:r>
              <a:rPr lang="en-US" sz="1600">
                <a:solidFill>
                  <a:srgbClr val="404040"/>
                </a:solidFill>
                <a:latin typeface="Microsoft YaHei"/>
                <a:ea typeface="Microsoft YaHei"/>
              </a:rPr>
              <a:t>语言中使用，可以把 </a:t>
            </a:r>
            <a:r>
              <a:rPr lang="en-US" sz="1600">
                <a:solidFill>
                  <a:srgbClr val="404040"/>
                </a:solidFill>
                <a:latin typeface="Microsoft YaHei"/>
                <a:ea typeface="Microsoft YaHei"/>
              </a:rPr>
              <a:t>RMI </a:t>
            </a:r>
            <a:r>
              <a:rPr lang="en-US" sz="1600">
                <a:solidFill>
                  <a:srgbClr val="404040"/>
                </a:solidFill>
                <a:latin typeface="Microsoft YaHei"/>
                <a:ea typeface="Microsoft YaHei"/>
              </a:rPr>
              <a:t>看作面向对象的 </a:t>
            </a:r>
            <a:r>
              <a:rPr lang="en-US" sz="1600">
                <a:solidFill>
                  <a:srgbClr val="404040"/>
                </a:solidFill>
                <a:latin typeface="Microsoft YaHei"/>
                <a:ea typeface="Microsoft YaHei"/>
              </a:rPr>
              <a:t>Java RPC</a:t>
            </a:r>
            <a:r>
              <a:rPr lang="en-US" sz="1600">
                <a:solidFill>
                  <a:srgbClr val="404040"/>
                </a:solidFill>
                <a:latin typeface="Microsoft YaHei"/>
                <a:ea typeface="Microsoft YaHei"/>
              </a:rPr>
              <a:t>。</a:t>
            </a:r>
            <a:endParaRPr/>
          </a:p>
        </p:txBody>
      </p:sp>
      <p:sp>
        <p:nvSpPr>
          <p:cNvPr id="89" name="CustomShape 2"/>
          <p:cNvSpPr/>
          <p:nvPr/>
        </p:nvSpPr>
        <p:spPr>
          <a:xfrm>
            <a:off x="228600" y="498600"/>
            <a:ext cx="3802320" cy="45684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RMI</a:t>
            </a:r>
            <a:endParaRPr/>
          </a:p>
        </p:txBody>
      </p:sp>
      <p:sp>
        <p:nvSpPr>
          <p:cNvPr id="90" name="Line 3"/>
          <p:cNvSpPr/>
          <p:nvPr/>
        </p:nvSpPr>
        <p:spPr>
          <a:xfrm>
            <a:off x="36000" y="961920"/>
            <a:ext cx="972000" cy="0"/>
          </a:xfrm>
          <a:prstGeom prst="line">
            <a:avLst/>
          </a:prstGeom>
          <a:ln cap="rnd" w="9360">
            <a:solidFill>
              <a:srgbClr val="00b050"/>
            </a:solidFill>
            <a:custDash>
              <a:ds d="1225000000" sp="1225000000"/>
            </a:custDash>
            <a:round/>
            <a:headEnd len="med" type="oval" w="med"/>
            <a:tailEnd len="med" type="oval" w="med"/>
          </a:ln>
        </p:spPr>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956880" y="1096920"/>
            <a:ext cx="7250040" cy="3366360"/>
          </a:xfrm>
          <a:prstGeom prst="rect">
            <a:avLst/>
          </a:prstGeom>
          <a:noFill/>
          <a:ln w="9360">
            <a:noFill/>
          </a:ln>
        </p:spPr>
        <p:txBody>
          <a:bodyPr lIns="90000" rIns="90000" tIns="45000" bIns="45000" anchor="ctr"/>
          <a:p>
            <a:pPr>
              <a:lnSpc>
                <a:spcPct val="150000"/>
              </a:lnSpc>
            </a:pPr>
            <a:r>
              <a:rPr lang="en-US" sz="1600">
                <a:solidFill>
                  <a:srgbClr val="404040"/>
                </a:solidFill>
                <a:latin typeface="Microsoft YaHei"/>
                <a:ea typeface="Microsoft YaHei"/>
              </a:rPr>
              <a:t>Web Service </a:t>
            </a:r>
            <a:r>
              <a:rPr lang="en-US" sz="1600">
                <a:solidFill>
                  <a:srgbClr val="404040"/>
                </a:solidFill>
                <a:latin typeface="Microsoft YaHei"/>
                <a:ea typeface="Microsoft YaHei"/>
              </a:rPr>
              <a:t>是一种基于 </a:t>
            </a:r>
            <a:r>
              <a:rPr lang="en-US" sz="1600">
                <a:solidFill>
                  <a:srgbClr val="404040"/>
                </a:solidFill>
                <a:latin typeface="Microsoft YaHei"/>
                <a:ea typeface="Microsoft YaHei"/>
              </a:rPr>
              <a:t>Web </a:t>
            </a:r>
            <a:r>
              <a:rPr lang="en-US" sz="1600">
                <a:solidFill>
                  <a:srgbClr val="404040"/>
                </a:solidFill>
                <a:latin typeface="Microsoft YaHei"/>
                <a:ea typeface="Microsoft YaHei"/>
              </a:rPr>
              <a:t>进行服务发布、查询、调用的架构方式，重点在于服务的管理与使用。</a:t>
            </a:r>
            <a:r>
              <a:rPr lang="en-US" sz="1600">
                <a:solidFill>
                  <a:srgbClr val="404040"/>
                </a:solidFill>
                <a:latin typeface="Microsoft YaHei"/>
                <a:ea typeface="Microsoft YaHei"/>
              </a:rPr>
              <a:t>Web Service </a:t>
            </a:r>
            <a:r>
              <a:rPr lang="en-US" sz="1600">
                <a:solidFill>
                  <a:srgbClr val="404040"/>
                </a:solidFill>
                <a:latin typeface="Microsoft YaHei"/>
                <a:ea typeface="Microsoft YaHei"/>
              </a:rPr>
              <a:t>一般通过 </a:t>
            </a:r>
            <a:r>
              <a:rPr lang="en-US" sz="1600">
                <a:solidFill>
                  <a:srgbClr val="404040"/>
                </a:solidFill>
                <a:latin typeface="Microsoft YaHei"/>
                <a:ea typeface="Microsoft YaHei"/>
              </a:rPr>
              <a:t>WSDL </a:t>
            </a:r>
            <a:r>
              <a:rPr lang="en-US" sz="1600">
                <a:solidFill>
                  <a:srgbClr val="404040"/>
                </a:solidFill>
                <a:latin typeface="Microsoft YaHei"/>
                <a:ea typeface="Microsoft YaHei"/>
              </a:rPr>
              <a:t>描述服务，使用 </a:t>
            </a:r>
            <a:r>
              <a:rPr lang="en-US" sz="1600">
                <a:solidFill>
                  <a:srgbClr val="404040"/>
                </a:solidFill>
                <a:latin typeface="Microsoft YaHei"/>
                <a:ea typeface="Microsoft YaHei"/>
              </a:rPr>
              <a:t>SOAP</a:t>
            </a:r>
            <a:r>
              <a:rPr lang="en-US" sz="1600">
                <a:solidFill>
                  <a:srgbClr val="404040"/>
                </a:solidFill>
                <a:latin typeface="Microsoft YaHei"/>
                <a:ea typeface="Microsoft YaHei"/>
              </a:rPr>
              <a:t>通过 </a:t>
            </a:r>
            <a:r>
              <a:rPr lang="en-US" sz="1600">
                <a:solidFill>
                  <a:srgbClr val="404040"/>
                </a:solidFill>
                <a:latin typeface="Microsoft YaHei"/>
                <a:ea typeface="Microsoft YaHei"/>
              </a:rPr>
              <a:t>HTTP </a:t>
            </a:r>
            <a:r>
              <a:rPr lang="en-US" sz="1600">
                <a:solidFill>
                  <a:srgbClr val="404040"/>
                </a:solidFill>
                <a:latin typeface="Microsoft YaHei"/>
                <a:ea typeface="Microsoft YaHei"/>
              </a:rPr>
              <a:t>调用服务。</a:t>
            </a:r>
            <a:r>
              <a:rPr lang="en-US" sz="1600">
                <a:solidFill>
                  <a:srgbClr val="404040"/>
                </a:solidFill>
                <a:latin typeface="Microsoft YaHei"/>
                <a:ea typeface="Microsoft YaHei"/>
              </a:rPr>
              <a:t>Web Service </a:t>
            </a:r>
            <a:r>
              <a:rPr lang="en-US" sz="1600">
                <a:solidFill>
                  <a:srgbClr val="404040"/>
                </a:solidFill>
                <a:latin typeface="Microsoft YaHei"/>
                <a:ea typeface="Microsoft YaHei"/>
              </a:rPr>
              <a:t>也可以通过 </a:t>
            </a:r>
            <a:r>
              <a:rPr lang="en-US" sz="1600">
                <a:solidFill>
                  <a:srgbClr val="404040"/>
                </a:solidFill>
                <a:latin typeface="Microsoft YaHei"/>
                <a:ea typeface="Microsoft YaHei"/>
              </a:rPr>
              <a:t>RPC </a:t>
            </a:r>
            <a:r>
              <a:rPr lang="en-US" sz="1600">
                <a:solidFill>
                  <a:srgbClr val="404040"/>
                </a:solidFill>
                <a:latin typeface="Microsoft YaHei"/>
                <a:ea typeface="Microsoft YaHei"/>
              </a:rPr>
              <a:t>来进行服务调用，当</a:t>
            </a:r>
            <a:r>
              <a:rPr lang="en-US" sz="1600">
                <a:solidFill>
                  <a:srgbClr val="404040"/>
                </a:solidFill>
                <a:latin typeface="Microsoft YaHei"/>
                <a:ea typeface="Microsoft YaHei"/>
              </a:rPr>
              <a:t>RPC </a:t>
            </a:r>
            <a:r>
              <a:rPr lang="en-US" sz="1600">
                <a:solidFill>
                  <a:srgbClr val="404040"/>
                </a:solidFill>
                <a:latin typeface="Microsoft YaHei"/>
                <a:ea typeface="Microsoft YaHei"/>
              </a:rPr>
              <a:t>框架提供了服务的发现与管理，并使用 </a:t>
            </a:r>
            <a:r>
              <a:rPr lang="en-US" sz="1600">
                <a:solidFill>
                  <a:srgbClr val="404040"/>
                </a:solidFill>
                <a:latin typeface="Microsoft YaHei"/>
                <a:ea typeface="Microsoft YaHei"/>
              </a:rPr>
              <a:t>HTTP </a:t>
            </a:r>
            <a:r>
              <a:rPr lang="en-US" sz="1600">
                <a:solidFill>
                  <a:srgbClr val="404040"/>
                </a:solidFill>
                <a:latin typeface="Microsoft YaHei"/>
                <a:ea typeface="Microsoft YaHei"/>
              </a:rPr>
              <a:t>作为传输协议时，其实就是 </a:t>
            </a:r>
            <a:r>
              <a:rPr lang="en-US" sz="1600">
                <a:solidFill>
                  <a:srgbClr val="404040"/>
                </a:solidFill>
                <a:latin typeface="Microsoft YaHei"/>
                <a:ea typeface="Microsoft YaHei"/>
              </a:rPr>
              <a:t>Web Service</a:t>
            </a:r>
            <a:r>
              <a:rPr lang="en-US" sz="1600">
                <a:solidFill>
                  <a:srgbClr val="404040"/>
                </a:solidFill>
                <a:latin typeface="Microsoft YaHei"/>
                <a:ea typeface="Microsoft YaHei"/>
              </a:rPr>
              <a:t>。</a:t>
            </a:r>
            <a:endParaRPr/>
          </a:p>
          <a:p>
            <a:pPr>
              <a:lnSpc>
                <a:spcPct val="150000"/>
              </a:lnSpc>
            </a:pPr>
            <a:endParaRPr/>
          </a:p>
          <a:p>
            <a:pPr>
              <a:lnSpc>
                <a:spcPct val="150000"/>
              </a:lnSpc>
            </a:pPr>
            <a:r>
              <a:rPr lang="en-US" sz="1600">
                <a:solidFill>
                  <a:srgbClr val="404040"/>
                </a:solidFill>
                <a:latin typeface="Microsoft YaHei"/>
                <a:ea typeface="Microsoft YaHei"/>
              </a:rPr>
              <a:t>相对 </a:t>
            </a:r>
            <a:r>
              <a:rPr lang="en-US" sz="1600">
                <a:solidFill>
                  <a:srgbClr val="404040"/>
                </a:solidFill>
                <a:latin typeface="Microsoft YaHei"/>
                <a:ea typeface="Microsoft YaHei"/>
              </a:rPr>
              <a:t>Web Service</a:t>
            </a:r>
            <a:r>
              <a:rPr lang="en-US" sz="1600">
                <a:solidFill>
                  <a:srgbClr val="404040"/>
                </a:solidFill>
                <a:latin typeface="Microsoft YaHei"/>
                <a:ea typeface="Microsoft YaHei"/>
              </a:rPr>
              <a:t>，</a:t>
            </a:r>
            <a:r>
              <a:rPr lang="en-US" sz="1600">
                <a:solidFill>
                  <a:srgbClr val="404040"/>
                </a:solidFill>
                <a:latin typeface="Microsoft YaHei"/>
                <a:ea typeface="Microsoft YaHei"/>
              </a:rPr>
              <a:t>RPC </a:t>
            </a:r>
            <a:r>
              <a:rPr lang="en-US" sz="1600">
                <a:solidFill>
                  <a:srgbClr val="404040"/>
                </a:solidFill>
                <a:latin typeface="Microsoft YaHei"/>
                <a:ea typeface="Microsoft YaHei"/>
              </a:rPr>
              <a:t>框架可以对服务进行更细粒度的治理，包括流量控制、</a:t>
            </a:r>
            <a:r>
              <a:rPr lang="en-US" sz="1600">
                <a:solidFill>
                  <a:srgbClr val="404040"/>
                </a:solidFill>
                <a:latin typeface="Microsoft YaHei"/>
                <a:ea typeface="Microsoft YaHei"/>
              </a:rPr>
              <a:t>SLA </a:t>
            </a:r>
            <a:r>
              <a:rPr lang="en-US" sz="1600">
                <a:solidFill>
                  <a:srgbClr val="404040"/>
                </a:solidFill>
                <a:latin typeface="Microsoft YaHei"/>
                <a:ea typeface="Microsoft YaHei"/>
              </a:rPr>
              <a:t>管理等，在微服务化、分布式计算方面有更大的优势。</a:t>
            </a:r>
            <a:endParaRPr/>
          </a:p>
          <a:p>
            <a:pPr>
              <a:lnSpc>
                <a:spcPct val="130000"/>
              </a:lnSpc>
            </a:pPr>
            <a:endParaRPr/>
          </a:p>
        </p:txBody>
      </p:sp>
      <p:sp>
        <p:nvSpPr>
          <p:cNvPr id="92" name="CustomShape 2"/>
          <p:cNvSpPr/>
          <p:nvPr/>
        </p:nvSpPr>
        <p:spPr>
          <a:xfrm>
            <a:off x="228600" y="498600"/>
            <a:ext cx="3802320" cy="45684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Web Service</a:t>
            </a:r>
            <a:endParaRPr/>
          </a:p>
        </p:txBody>
      </p:sp>
      <p:sp>
        <p:nvSpPr>
          <p:cNvPr id="93" name="Line 3"/>
          <p:cNvSpPr/>
          <p:nvPr/>
        </p:nvSpPr>
        <p:spPr>
          <a:xfrm>
            <a:off x="36000" y="961920"/>
            <a:ext cx="1692000" cy="0"/>
          </a:xfrm>
          <a:prstGeom prst="line">
            <a:avLst/>
          </a:prstGeom>
          <a:ln cap="rnd" w="9360">
            <a:solidFill>
              <a:srgbClr val="00b050"/>
            </a:solidFill>
            <a:custDash>
              <a:ds d="1225000000" sp="1225000000"/>
            </a:custDash>
            <a:round/>
            <a:headEnd len="med" type="oval" w="med"/>
            <a:tailEnd len="med" type="oval" w="med"/>
          </a:ln>
        </p:spPr>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864000" y="1008000"/>
            <a:ext cx="7631640" cy="3366360"/>
          </a:xfrm>
          <a:prstGeom prst="rect">
            <a:avLst/>
          </a:prstGeom>
          <a:noFill/>
          <a:ln w="9360">
            <a:noFill/>
          </a:ln>
        </p:spPr>
        <p:txBody>
          <a:bodyPr lIns="90000" rIns="90000" tIns="45000" bIns="45000" anchor="ctr"/>
          <a:p>
            <a:pPr>
              <a:lnSpc>
                <a:spcPct val="150000"/>
              </a:lnSpc>
              <a:buBlip>
                <a:blip r:embed="rId1"/>
              </a:buBlip>
            </a:pPr>
            <a:r>
              <a:rPr lang="en-US" sz="1600">
                <a:solidFill>
                  <a:srgbClr val="404040"/>
                </a:solidFill>
                <a:latin typeface="Microsoft YaHei"/>
                <a:ea typeface="Microsoft YaHei"/>
              </a:rPr>
              <a:t>由 </a:t>
            </a:r>
            <a:r>
              <a:rPr lang="en-US" sz="1600">
                <a:solidFill>
                  <a:srgbClr val="404040"/>
                </a:solidFill>
                <a:latin typeface="Microsoft YaHei"/>
                <a:ea typeface="Microsoft YaHei"/>
              </a:rPr>
              <a:t>Facebook </a:t>
            </a:r>
            <a:r>
              <a:rPr lang="en-US" sz="1600">
                <a:solidFill>
                  <a:srgbClr val="404040"/>
                </a:solidFill>
                <a:latin typeface="Microsoft YaHei"/>
                <a:ea typeface="Microsoft YaHei"/>
              </a:rPr>
              <a:t>开发的远程服务调用框架 ，在</a:t>
            </a:r>
            <a:r>
              <a:rPr lang="en-US" sz="1600">
                <a:solidFill>
                  <a:srgbClr val="404040"/>
                </a:solidFill>
                <a:latin typeface="Microsoft YaHei"/>
                <a:ea typeface="Microsoft YaHei"/>
              </a:rPr>
              <a:t>2007</a:t>
            </a:r>
            <a:r>
              <a:rPr lang="en-US" sz="1600">
                <a:solidFill>
                  <a:srgbClr val="404040"/>
                </a:solidFill>
                <a:latin typeface="Microsoft YaHei"/>
                <a:ea typeface="Microsoft YaHei"/>
              </a:rPr>
              <a:t>年</a:t>
            </a:r>
            <a:r>
              <a:rPr lang="en-US" sz="1600">
                <a:solidFill>
                  <a:srgbClr val="404040"/>
                </a:solidFill>
                <a:latin typeface="Microsoft YaHei"/>
                <a:ea typeface="Microsoft YaHei"/>
              </a:rPr>
              <a:t>facebook</a:t>
            </a:r>
            <a:r>
              <a:rPr lang="en-US" sz="1600">
                <a:solidFill>
                  <a:srgbClr val="404040"/>
                </a:solidFill>
                <a:latin typeface="Microsoft YaHei"/>
                <a:ea typeface="Microsoft YaHei"/>
              </a:rPr>
              <a:t>提交</a:t>
            </a:r>
            <a:r>
              <a:rPr lang="en-US" sz="1600">
                <a:solidFill>
                  <a:srgbClr val="404040"/>
                </a:solidFill>
                <a:latin typeface="Microsoft YaHei"/>
                <a:ea typeface="Microsoft YaHei"/>
              </a:rPr>
              <a:t>Apache</a:t>
            </a:r>
            <a:r>
              <a:rPr lang="en-US" sz="1600">
                <a:solidFill>
                  <a:srgbClr val="404040"/>
                </a:solidFill>
                <a:latin typeface="Microsoft YaHei"/>
                <a:ea typeface="Microsoft YaHei"/>
              </a:rPr>
              <a:t>基金会将</a:t>
            </a:r>
            <a:r>
              <a:rPr lang="en-US" sz="1600">
                <a:solidFill>
                  <a:srgbClr val="404040"/>
                </a:solidFill>
                <a:latin typeface="Microsoft YaHei"/>
                <a:ea typeface="Microsoft YaHei"/>
              </a:rPr>
              <a:t>Thrift</a:t>
            </a:r>
            <a:r>
              <a:rPr lang="en-US" sz="1600">
                <a:solidFill>
                  <a:srgbClr val="404040"/>
                </a:solidFill>
                <a:latin typeface="Microsoft YaHei"/>
                <a:ea typeface="Microsoft YaHei"/>
              </a:rPr>
              <a:t>作为一个开源项目</a:t>
            </a:r>
            <a:endParaRPr/>
          </a:p>
          <a:p>
            <a:pPr>
              <a:lnSpc>
                <a:spcPct val="150000"/>
              </a:lnSpc>
              <a:buBlip>
                <a:blip r:embed="rId2"/>
              </a:buBlip>
            </a:pPr>
            <a:r>
              <a:rPr lang="en-US" sz="1600">
                <a:solidFill>
                  <a:srgbClr val="404040"/>
                </a:solidFill>
                <a:latin typeface="Microsoft YaHei"/>
                <a:ea typeface="Microsoft YaHei"/>
              </a:rPr>
              <a:t>采用接口描述语言（</a:t>
            </a:r>
            <a:r>
              <a:rPr lang="en-US" sz="1600">
                <a:solidFill>
                  <a:srgbClr val="404040"/>
                </a:solidFill>
                <a:latin typeface="Microsoft YaHei"/>
                <a:ea typeface="Microsoft YaHei"/>
              </a:rPr>
              <a:t>IDL</a:t>
            </a:r>
            <a:r>
              <a:rPr lang="en-US" sz="1600">
                <a:solidFill>
                  <a:srgbClr val="404040"/>
                </a:solidFill>
                <a:latin typeface="Microsoft YaHei"/>
                <a:ea typeface="Microsoft YaHei"/>
              </a:rPr>
              <a:t>）定义并创建服务，支持可扩展的跨语言服务开发，所包含的代码生成引擎支持多种语言，如 </a:t>
            </a:r>
            <a:r>
              <a:rPr lang="en-US" sz="1600">
                <a:solidFill>
                  <a:srgbClr val="404040"/>
                </a:solidFill>
                <a:latin typeface="Microsoft YaHei"/>
                <a:ea typeface="Microsoft YaHei"/>
              </a:rPr>
              <a:t>C++, Java, Python, PHP, Ruby, Erlang, Perl, Haskell, C#, Cocoa, Smalltalk </a:t>
            </a:r>
            <a:endParaRPr/>
          </a:p>
          <a:p>
            <a:pPr>
              <a:lnSpc>
                <a:spcPct val="150000"/>
              </a:lnSpc>
              <a:buBlip>
                <a:blip r:embed="rId3"/>
              </a:buBlip>
            </a:pPr>
            <a:r>
              <a:rPr lang="en-US" sz="1600">
                <a:solidFill>
                  <a:srgbClr val="404040"/>
                </a:solidFill>
                <a:latin typeface="Microsoft YaHei"/>
                <a:ea typeface="Microsoft YaHei"/>
              </a:rPr>
              <a:t>thrift</a:t>
            </a:r>
            <a:r>
              <a:rPr lang="en-US" sz="1600">
                <a:solidFill>
                  <a:srgbClr val="404040"/>
                </a:solidFill>
                <a:latin typeface="Microsoft YaHei"/>
                <a:ea typeface="Microsoft YaHei"/>
              </a:rPr>
              <a:t>支持数据</a:t>
            </a:r>
            <a:r>
              <a:rPr lang="en-US" sz="1600">
                <a:solidFill>
                  <a:srgbClr val="404040"/>
                </a:solidFill>
                <a:latin typeface="Microsoft YaHei"/>
                <a:ea typeface="Microsoft YaHei"/>
              </a:rPr>
              <a:t>(</a:t>
            </a:r>
            <a:r>
              <a:rPr lang="en-US" sz="1600">
                <a:solidFill>
                  <a:srgbClr val="404040"/>
                </a:solidFill>
                <a:latin typeface="Microsoft YaHei"/>
                <a:ea typeface="Microsoft YaHei"/>
              </a:rPr>
              <a:t>对象</a:t>
            </a:r>
            <a:r>
              <a:rPr lang="en-US" sz="1600">
                <a:solidFill>
                  <a:srgbClr val="404040"/>
                </a:solidFill>
                <a:latin typeface="Microsoft YaHei"/>
                <a:ea typeface="Microsoft YaHei"/>
              </a:rPr>
              <a:t>)</a:t>
            </a:r>
            <a:r>
              <a:rPr lang="en-US" sz="1600">
                <a:solidFill>
                  <a:srgbClr val="404040"/>
                </a:solidFill>
                <a:latin typeface="Microsoft YaHei"/>
                <a:ea typeface="Microsoft YaHei"/>
              </a:rPr>
              <a:t>序列化和多种类型的</a:t>
            </a:r>
            <a:r>
              <a:rPr lang="en-US" sz="1600">
                <a:solidFill>
                  <a:srgbClr val="404040"/>
                </a:solidFill>
                <a:latin typeface="Microsoft YaHei"/>
                <a:ea typeface="Microsoft YaHei"/>
              </a:rPr>
              <a:t>RPC</a:t>
            </a:r>
            <a:r>
              <a:rPr lang="en-US" sz="1600">
                <a:solidFill>
                  <a:srgbClr val="404040"/>
                </a:solidFill>
                <a:latin typeface="Microsoft YaHei"/>
                <a:ea typeface="Microsoft YaHei"/>
              </a:rPr>
              <a:t>服务</a:t>
            </a:r>
            <a:r>
              <a:rPr lang="en-US" sz="1600">
                <a:solidFill>
                  <a:srgbClr val="404040"/>
                </a:solidFill>
                <a:latin typeface="Microsoft YaHei"/>
                <a:ea typeface="Microsoft YaHei"/>
              </a:rPr>
              <a:t>,</a:t>
            </a:r>
            <a:r>
              <a:rPr lang="en-US" sz="1600">
                <a:solidFill>
                  <a:srgbClr val="404040"/>
                </a:solidFill>
                <a:latin typeface="Microsoft YaHei"/>
                <a:ea typeface="Microsoft YaHei"/>
              </a:rPr>
              <a:t>可以采用二进制格式高效的传输数据，相对 </a:t>
            </a:r>
            <a:r>
              <a:rPr lang="en-US" sz="1600">
                <a:solidFill>
                  <a:srgbClr val="404040"/>
                </a:solidFill>
                <a:latin typeface="Microsoft YaHei"/>
                <a:ea typeface="Microsoft YaHei"/>
              </a:rPr>
              <a:t>XML </a:t>
            </a:r>
            <a:r>
              <a:rPr lang="en-US" sz="1600">
                <a:solidFill>
                  <a:srgbClr val="404040"/>
                </a:solidFill>
                <a:latin typeface="Microsoft YaHei"/>
                <a:ea typeface="Microsoft YaHei"/>
              </a:rPr>
              <a:t>和 </a:t>
            </a:r>
            <a:r>
              <a:rPr lang="en-US" sz="1600">
                <a:solidFill>
                  <a:srgbClr val="404040"/>
                </a:solidFill>
                <a:latin typeface="Microsoft YaHei"/>
                <a:ea typeface="Microsoft YaHei"/>
              </a:rPr>
              <a:t>JSON </a:t>
            </a:r>
            <a:r>
              <a:rPr lang="en-US" sz="1600">
                <a:solidFill>
                  <a:srgbClr val="404040"/>
                </a:solidFill>
                <a:latin typeface="Microsoft YaHei"/>
                <a:ea typeface="Microsoft YaHei"/>
              </a:rPr>
              <a:t>体积更小，对于高并发、大数据量和多语言的环境更有优势。</a:t>
            </a:r>
            <a:endParaRPr/>
          </a:p>
        </p:txBody>
      </p:sp>
      <p:sp>
        <p:nvSpPr>
          <p:cNvPr id="95" name="CustomShape 2"/>
          <p:cNvSpPr/>
          <p:nvPr/>
        </p:nvSpPr>
        <p:spPr>
          <a:xfrm>
            <a:off x="228600" y="498600"/>
            <a:ext cx="3802320" cy="45684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Thrift</a:t>
            </a:r>
            <a:endParaRPr/>
          </a:p>
        </p:txBody>
      </p:sp>
      <p:sp>
        <p:nvSpPr>
          <p:cNvPr id="96" name="Line 3"/>
          <p:cNvSpPr/>
          <p:nvPr/>
        </p:nvSpPr>
        <p:spPr>
          <a:xfrm>
            <a:off x="36000" y="961920"/>
            <a:ext cx="1692000" cy="0"/>
          </a:xfrm>
          <a:prstGeom prst="line">
            <a:avLst/>
          </a:prstGeom>
          <a:ln cap="rnd" w="9360">
            <a:solidFill>
              <a:srgbClr val="00b050"/>
            </a:solidFill>
            <a:custDash>
              <a:ds d="1225000000" sp="1225000000"/>
            </a:custDash>
            <a:round/>
            <a:headEnd len="med" type="oval" w="med"/>
            <a:tailEnd len="med" type="oval" w="med"/>
          </a:ln>
        </p:spPr>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228600" y="498600"/>
            <a:ext cx="3802320" cy="45684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Thrift</a:t>
            </a:r>
            <a:r>
              <a:rPr lang="en-US">
                <a:solidFill>
                  <a:srgbClr val="008000"/>
                </a:solidFill>
                <a:latin typeface="Microsoft YaHei"/>
                <a:ea typeface="Microsoft YaHei"/>
              </a:rPr>
              <a:t>框架图</a:t>
            </a:r>
            <a:endParaRPr/>
          </a:p>
        </p:txBody>
      </p:sp>
      <p:sp>
        <p:nvSpPr>
          <p:cNvPr id="98" name="Line 2"/>
          <p:cNvSpPr/>
          <p:nvPr/>
        </p:nvSpPr>
        <p:spPr>
          <a:xfrm>
            <a:off x="36000" y="961920"/>
            <a:ext cx="1692000" cy="0"/>
          </a:xfrm>
          <a:prstGeom prst="line">
            <a:avLst/>
          </a:prstGeom>
          <a:ln cap="rnd" w="9360">
            <a:solidFill>
              <a:srgbClr val="00b050"/>
            </a:solidFill>
            <a:custDash>
              <a:ds d="1225000000" sp="1225000000"/>
            </a:custDash>
            <a:round/>
            <a:headEnd len="med" type="oval" w="med"/>
            <a:tailEnd len="med" type="oval" w="med"/>
          </a:ln>
        </p:spPr>
      </p:sp>
      <p:pic>
        <p:nvPicPr>
          <p:cNvPr id="99" name="" descr=""/>
          <p:cNvPicPr/>
          <p:nvPr/>
        </p:nvPicPr>
        <p:blipFill>
          <a:blip r:embed="rId1"/>
          <a:stretch>
            <a:fillRect/>
          </a:stretch>
        </p:blipFill>
        <p:spPr>
          <a:xfrm>
            <a:off x="2939400" y="937800"/>
            <a:ext cx="3313800" cy="33138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864000" y="1008000"/>
            <a:ext cx="7055640" cy="3599640"/>
          </a:xfrm>
          <a:prstGeom prst="rect">
            <a:avLst/>
          </a:prstGeom>
          <a:noFill/>
          <a:ln w="9360">
            <a:noFill/>
          </a:ln>
        </p:spPr>
        <p:txBody>
          <a:bodyPr lIns="90000" rIns="90000" tIns="45000" bIns="45000" anchor="ctr"/>
          <a:p>
            <a:pPr>
              <a:lnSpc>
                <a:spcPct val="150000"/>
              </a:lnSpc>
            </a:pPr>
            <a:r>
              <a:rPr lang="en-US">
                <a:solidFill>
                  <a:srgbClr val="404040"/>
                </a:solidFill>
                <a:latin typeface="Microsoft YaHei"/>
                <a:ea typeface="Microsoft YaHei"/>
              </a:rPr>
              <a:t>基本类型： </a:t>
            </a:r>
            <a:r>
              <a:rPr lang="en-US">
                <a:solidFill>
                  <a:srgbClr val="404040"/>
                </a:solidFill>
                <a:latin typeface="Microsoft YaHei"/>
                <a:ea typeface="Microsoft YaHei"/>
              </a:rPr>
              <a:t>bool</a:t>
            </a:r>
            <a:r>
              <a:rPr lang="en-US">
                <a:solidFill>
                  <a:srgbClr val="404040"/>
                </a:solidFill>
                <a:latin typeface="Microsoft YaHei"/>
                <a:ea typeface="Microsoft YaHei"/>
              </a:rPr>
              <a:t>	</a:t>
            </a:r>
            <a:r>
              <a:rPr lang="en-US">
                <a:solidFill>
                  <a:srgbClr val="404040"/>
                </a:solidFill>
                <a:latin typeface="Microsoft YaHei"/>
                <a:ea typeface="Microsoft YaHei"/>
              </a:rPr>
              <a:t>	</a:t>
            </a:r>
            <a:r>
              <a:rPr lang="en-US">
                <a:solidFill>
                  <a:srgbClr val="404040"/>
                </a:solidFill>
                <a:latin typeface="Microsoft YaHei"/>
                <a:ea typeface="Microsoft YaHei"/>
              </a:rPr>
              <a:t>i8 (byte)</a:t>
            </a:r>
            <a:r>
              <a:rPr lang="en-US">
                <a:solidFill>
                  <a:srgbClr val="404040"/>
                </a:solidFill>
                <a:latin typeface="Microsoft YaHei"/>
                <a:ea typeface="Microsoft YaHei"/>
              </a:rPr>
              <a:t>	</a:t>
            </a:r>
            <a:r>
              <a:rPr lang="en-US">
                <a:solidFill>
                  <a:srgbClr val="404040"/>
                </a:solidFill>
                <a:latin typeface="Microsoft YaHei"/>
                <a:ea typeface="Microsoft YaHei"/>
              </a:rPr>
              <a:t>	</a:t>
            </a:r>
            <a:r>
              <a:rPr lang="en-US">
                <a:solidFill>
                  <a:srgbClr val="404040"/>
                </a:solidFill>
                <a:latin typeface="Microsoft YaHei"/>
                <a:ea typeface="Microsoft YaHei"/>
              </a:rPr>
              <a:t>i16</a:t>
            </a:r>
            <a:r>
              <a:rPr lang="en-US">
                <a:solidFill>
                  <a:srgbClr val="404040"/>
                </a:solidFill>
                <a:latin typeface="Microsoft YaHei"/>
                <a:ea typeface="Microsoft YaHei"/>
              </a:rPr>
              <a:t>	</a:t>
            </a:r>
            <a:r>
              <a:rPr lang="en-US">
                <a:solidFill>
                  <a:srgbClr val="404040"/>
                </a:solidFill>
                <a:latin typeface="Microsoft YaHei"/>
                <a:ea typeface="Microsoft YaHei"/>
              </a:rPr>
              <a:t>	</a:t>
            </a:r>
            <a:r>
              <a:rPr lang="en-US">
                <a:solidFill>
                  <a:srgbClr val="404040"/>
                </a:solidFill>
                <a:latin typeface="Microsoft YaHei"/>
                <a:ea typeface="Microsoft YaHei"/>
              </a:rPr>
              <a:t>i32</a:t>
            </a:r>
            <a:r>
              <a:rPr lang="en-US">
                <a:solidFill>
                  <a:srgbClr val="404040"/>
                </a:solidFill>
                <a:latin typeface="Microsoft YaHei"/>
                <a:ea typeface="Microsoft YaHei"/>
              </a:rPr>
              <a:t>	</a:t>
            </a:r>
            <a:r>
              <a:rPr lang="en-US">
                <a:solidFill>
                  <a:srgbClr val="404040"/>
                </a:solidFill>
                <a:latin typeface="Microsoft YaHei"/>
                <a:ea typeface="Microsoft YaHei"/>
              </a:rPr>
              <a:t>	</a:t>
            </a:r>
            <a:r>
              <a:rPr lang="en-US">
                <a:solidFill>
                  <a:srgbClr val="404040"/>
                </a:solidFill>
                <a:latin typeface="Microsoft YaHei"/>
                <a:ea typeface="Microsoft YaHei"/>
              </a:rPr>
              <a:t>i64       </a:t>
            </a:r>
            <a:endParaRPr/>
          </a:p>
          <a:p>
            <a:pPr>
              <a:lnSpc>
                <a:spcPct val="150000"/>
              </a:lnSpc>
            </a:pPr>
            <a:r>
              <a:rPr lang="en-US">
                <a:solidFill>
                  <a:srgbClr val="404040"/>
                </a:solidFill>
                <a:latin typeface="Microsoft YaHei"/>
                <a:ea typeface="Microsoft YaHei"/>
              </a:rPr>
              <a:t>                    </a:t>
            </a:r>
            <a:r>
              <a:rPr lang="en-US">
                <a:solidFill>
                  <a:srgbClr val="404040"/>
                </a:solidFill>
                <a:latin typeface="Microsoft YaHei"/>
                <a:ea typeface="Microsoft YaHei"/>
              </a:rPr>
              <a:t>double</a:t>
            </a:r>
            <a:r>
              <a:rPr lang="en-US">
                <a:solidFill>
                  <a:srgbClr val="404040"/>
                </a:solidFill>
                <a:latin typeface="Microsoft YaHei"/>
                <a:ea typeface="Microsoft YaHei"/>
              </a:rPr>
              <a:t>	</a:t>
            </a:r>
            <a:r>
              <a:rPr lang="en-US">
                <a:solidFill>
                  <a:srgbClr val="404040"/>
                </a:solidFill>
                <a:latin typeface="Microsoft YaHei"/>
                <a:ea typeface="Microsoft YaHei"/>
              </a:rPr>
              <a:t>string</a:t>
            </a:r>
            <a:r>
              <a:rPr lang="en-US">
                <a:solidFill>
                  <a:srgbClr val="404040"/>
                </a:solidFill>
                <a:latin typeface="Microsoft YaHei"/>
                <a:ea typeface="Microsoft YaHei"/>
              </a:rPr>
              <a:t>	</a:t>
            </a:r>
            <a:r>
              <a:rPr lang="en-US">
                <a:solidFill>
                  <a:srgbClr val="404040"/>
                </a:solidFill>
                <a:latin typeface="Microsoft YaHei"/>
                <a:ea typeface="Microsoft YaHei"/>
              </a:rPr>
              <a:t>binary  </a:t>
            </a:r>
            <a:endParaRPr/>
          </a:p>
          <a:p>
            <a:pPr>
              <a:lnSpc>
                <a:spcPct val="150000"/>
              </a:lnSpc>
            </a:pPr>
            <a:r>
              <a:rPr lang="en-US">
                <a:solidFill>
                  <a:srgbClr val="404040"/>
                </a:solidFill>
                <a:latin typeface="Microsoft YaHei"/>
                <a:ea typeface="Microsoft YaHei"/>
              </a:rPr>
              <a:t>常量类型：</a:t>
            </a:r>
            <a:r>
              <a:rPr lang="en-US">
                <a:solidFill>
                  <a:srgbClr val="404040"/>
                </a:solidFill>
                <a:latin typeface="Microsoft YaHei"/>
                <a:ea typeface="Microsoft YaHei"/>
              </a:rPr>
              <a:t>const</a:t>
            </a:r>
            <a:endParaRPr/>
          </a:p>
          <a:p>
            <a:pPr>
              <a:lnSpc>
                <a:spcPct val="150000"/>
              </a:lnSpc>
            </a:pPr>
            <a:r>
              <a:rPr lang="en-US">
                <a:solidFill>
                  <a:srgbClr val="404040"/>
                </a:solidFill>
                <a:latin typeface="Microsoft YaHei"/>
                <a:ea typeface="Microsoft YaHei"/>
              </a:rPr>
              <a:t>结构类型： </a:t>
            </a:r>
            <a:r>
              <a:rPr lang="en-US">
                <a:solidFill>
                  <a:srgbClr val="404040"/>
                </a:solidFill>
                <a:latin typeface="Microsoft YaHei"/>
                <a:ea typeface="Microsoft YaHei"/>
              </a:rPr>
              <a:t>struct  enum</a:t>
            </a:r>
            <a:endParaRPr/>
          </a:p>
          <a:p>
            <a:pPr>
              <a:lnSpc>
                <a:spcPct val="150000"/>
              </a:lnSpc>
            </a:pPr>
            <a:r>
              <a:rPr lang="en-US">
                <a:solidFill>
                  <a:srgbClr val="404040"/>
                </a:solidFill>
                <a:latin typeface="Microsoft YaHei"/>
                <a:ea typeface="Microsoft YaHei"/>
              </a:rPr>
              <a:t>容器类型： </a:t>
            </a:r>
            <a:r>
              <a:rPr lang="en-US">
                <a:solidFill>
                  <a:srgbClr val="404040"/>
                </a:solidFill>
                <a:latin typeface="Microsoft YaHei"/>
                <a:ea typeface="Microsoft YaHei"/>
              </a:rPr>
              <a:t>list set map</a:t>
            </a:r>
            <a:endParaRPr/>
          </a:p>
          <a:p>
            <a:pPr>
              <a:lnSpc>
                <a:spcPct val="150000"/>
              </a:lnSpc>
            </a:pPr>
            <a:r>
              <a:rPr lang="en-US">
                <a:solidFill>
                  <a:srgbClr val="404040"/>
                </a:solidFill>
                <a:latin typeface="Microsoft YaHei"/>
                <a:ea typeface="Microsoft YaHei"/>
              </a:rPr>
              <a:t>异常类型：</a:t>
            </a:r>
            <a:r>
              <a:rPr lang="en-US">
                <a:solidFill>
                  <a:srgbClr val="404040"/>
                </a:solidFill>
                <a:latin typeface="Microsoft YaHei"/>
                <a:ea typeface="Microsoft YaHei"/>
              </a:rPr>
              <a:t>exception</a:t>
            </a:r>
            <a:endParaRPr/>
          </a:p>
          <a:p>
            <a:pPr>
              <a:lnSpc>
                <a:spcPct val="150000"/>
              </a:lnSpc>
            </a:pPr>
            <a:r>
              <a:rPr lang="en-US">
                <a:solidFill>
                  <a:srgbClr val="404040"/>
                </a:solidFill>
                <a:latin typeface="Microsoft YaHei"/>
                <a:ea typeface="Microsoft YaHei"/>
              </a:rPr>
              <a:t>服务类型： </a:t>
            </a:r>
            <a:r>
              <a:rPr lang="en-US">
                <a:solidFill>
                  <a:srgbClr val="404040"/>
                </a:solidFill>
                <a:latin typeface="Microsoft YaHei"/>
                <a:ea typeface="Microsoft YaHei"/>
              </a:rPr>
              <a:t>service</a:t>
            </a:r>
            <a:endParaRPr/>
          </a:p>
        </p:txBody>
      </p:sp>
      <p:sp>
        <p:nvSpPr>
          <p:cNvPr id="101" name="CustomShape 2"/>
          <p:cNvSpPr/>
          <p:nvPr/>
        </p:nvSpPr>
        <p:spPr>
          <a:xfrm>
            <a:off x="228600" y="498600"/>
            <a:ext cx="1859040" cy="456840"/>
          </a:xfrm>
          <a:prstGeom prst="rect">
            <a:avLst/>
          </a:prstGeom>
          <a:noFill/>
          <a:ln w="9360">
            <a:noFill/>
          </a:ln>
        </p:spPr>
        <p:txBody>
          <a:bodyPr lIns="90000" rIns="90000" tIns="45000" bIns="45000"/>
          <a:p>
            <a:pPr>
              <a:lnSpc>
                <a:spcPct val="80000"/>
              </a:lnSpc>
            </a:pPr>
            <a:r>
              <a:rPr lang="en-US">
                <a:latin typeface="Microsoft YaHei"/>
              </a:rPr>
              <a:t>Thrift</a:t>
            </a:r>
            <a:r>
              <a:rPr lang="en-US">
                <a:latin typeface="Microsoft YaHei"/>
              </a:rPr>
              <a:t>数据类型</a:t>
            </a:r>
            <a:endParaRPr/>
          </a:p>
        </p:txBody>
      </p:sp>
      <p:sp>
        <p:nvSpPr>
          <p:cNvPr id="102" name="Line 3"/>
          <p:cNvSpPr/>
          <p:nvPr/>
        </p:nvSpPr>
        <p:spPr>
          <a:xfrm>
            <a:off x="36000" y="961920"/>
            <a:ext cx="2052000" cy="0"/>
          </a:xfrm>
          <a:prstGeom prst="line">
            <a:avLst/>
          </a:prstGeom>
          <a:ln cap="rnd" w="9360">
            <a:solidFill>
              <a:srgbClr val="00b050"/>
            </a:solidFill>
            <a:custDash>
              <a:ds d="1225000000" sp="1225000000"/>
            </a:custDash>
            <a:round/>
            <a:headEnd len="med" type="oval" w="med"/>
            <a:tailEnd len="med" type="oval" w="med"/>
          </a:ln>
        </p:spPr>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