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37.jpeg" ContentType="image/jpeg"/>
  <Override PartName="/ppt/media/image35.jpeg" ContentType="image/jpeg"/>
  <Override PartName="/ppt/media/image34.jpeg" ContentType="image/jpeg"/>
  <Override PartName="/ppt/media/image33.gif" ContentType="image/gif"/>
  <Override PartName="/ppt/media/image32.gif" ContentType="image/gif"/>
  <Override PartName="/ppt/media/image4.jpeg" ContentType="image/jpeg"/>
  <Override PartName="/ppt/media/image29.gif" ContentType="image/gif"/>
  <Override PartName="/ppt/media/image28.gif" ContentType="image/gif"/>
  <Override PartName="/ppt/media/image1.jpeg" ContentType="image/jpeg"/>
  <Override PartName="/ppt/media/image24.gif" ContentType="image/gif"/>
  <Override PartName="/ppt/media/image21.gif" ContentType="image/gif"/>
  <Override PartName="/ppt/media/image19.gif" ContentType="image/gif"/>
  <Override PartName="/ppt/media/image20.gif" ContentType="image/gif"/>
  <Override PartName="/ppt/media/image18.gif" ContentType="image/gif"/>
  <Override PartName="/ppt/media/image31.gif" ContentType="image/gif"/>
  <Override PartName="/ppt/media/image15.png" ContentType="image/png"/>
  <Override PartName="/ppt/media/image12.png" ContentType="image/png"/>
  <Override PartName="/ppt/media/image10.gif" ContentType="image/gif"/>
  <Override PartName="/ppt/media/image13.png" ContentType="image/png"/>
  <Override PartName="/ppt/media/image36.jpeg" ContentType="image/jpeg"/>
  <Override PartName="/ppt/media/image9.gif" ContentType="image/gif"/>
  <Override PartName="/ppt/media/image38.jpeg" ContentType="image/jpeg"/>
  <Override PartName="/ppt/media/image16.jpeg" ContentType="image/jpeg"/>
  <Override PartName="/ppt/media/image8.gif" ContentType="image/gif"/>
  <Override PartName="/ppt/media/image7.jpeg" ContentType="image/jpeg"/>
  <Override PartName="/ppt/media/image17.gif" ContentType="image/gif"/>
  <Override PartName="/ppt/media/image26.gif" ContentType="image/gif"/>
  <Override PartName="/ppt/media/image6.png" ContentType="image/png"/>
  <Override PartName="/ppt/media/image25.gif" ContentType="image/gif"/>
  <Override PartName="/ppt/media/image5.png" ContentType="image/png"/>
  <Override PartName="/ppt/media/image11.gif" ContentType="image/gif"/>
  <Override PartName="/ppt/media/image30.gif" ContentType="image/gif"/>
  <Override PartName="/ppt/media/image14.png" ContentType="image/png"/>
  <Override PartName="/ppt/media/image22.gif" ContentType="image/gif"/>
  <Override PartName="/ppt/media/image2.png" ContentType="image/png"/>
  <Override PartName="/ppt/media/image23.gif" ContentType="image/gif"/>
  <Override PartName="/ppt/media/image3.png" ContentType="image/png"/>
  <Override PartName="/ppt/media/image27.gif" ContentType="image/gif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单击编辑备注格式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&lt;页眉&gt;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&lt;日期/时间&gt;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&lt;页脚&gt;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2ED0B87-FB0A-47C9-967D-1466BA4B6BFA}" type="slidenum">
              <a:rPr lang="en-US" sz="1400">
                <a:latin typeface="Times New Roman"/>
              </a:rPr>
              <a:t>&lt;编号&gt;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80EC21C-3735-4F39-A784-FF4F50202EE1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  <p:sp>
        <p:nvSpPr>
          <p:cNvPr id="116" name="CustomShape 3"/>
          <p:cNvSpPr/>
          <p:nvPr/>
        </p:nvSpPr>
        <p:spPr>
          <a:xfrm>
            <a:off x="3884760" y="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edu-china.com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gif"/><Relationship Id="rId2" Type="http://schemas.openxmlformats.org/officeDocument/2006/relationships/image" Target="../media/image9.gif"/><Relationship Id="rId3" Type="http://schemas.openxmlformats.org/officeDocument/2006/relationships/image" Target="../media/image10.gif"/><Relationship Id="rId4" Type="http://schemas.openxmlformats.org/officeDocument/2006/relationships/image" Target="../media/image11.gif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gif"/><Relationship Id="rId2" Type="http://schemas.openxmlformats.org/officeDocument/2006/relationships/image" Target="../media/image18.gif"/><Relationship Id="rId3" Type="http://schemas.openxmlformats.org/officeDocument/2006/relationships/image" Target="../media/image19.gif"/><Relationship Id="rId4" Type="http://schemas.openxmlformats.org/officeDocument/2006/relationships/image" Target="../media/image20.gif"/><Relationship Id="rId5" Type="http://schemas.openxmlformats.org/officeDocument/2006/relationships/image" Target="../media/image21.gif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gif"/><Relationship Id="rId2" Type="http://schemas.openxmlformats.org/officeDocument/2006/relationships/image" Target="../media/image23.gif"/><Relationship Id="rId3" Type="http://schemas.openxmlformats.org/officeDocument/2006/relationships/image" Target="../media/image24.gif"/><Relationship Id="rId4" Type="http://schemas.openxmlformats.org/officeDocument/2006/relationships/image" Target="../media/image25.gif"/><Relationship Id="rId5" Type="http://schemas.openxmlformats.org/officeDocument/2006/relationships/image" Target="../media/image26.gif"/><Relationship Id="rId6" Type="http://schemas.openxmlformats.org/officeDocument/2006/relationships/image" Target="../media/image27.gif"/><Relationship Id="rId7" Type="http://schemas.openxmlformats.org/officeDocument/2006/relationships/image" Target="../media/image28.gif"/><Relationship Id="rId8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9.gif"/><Relationship Id="rId2" Type="http://schemas.openxmlformats.org/officeDocument/2006/relationships/image" Target="../media/image30.gif"/><Relationship Id="rId3" Type="http://schemas.openxmlformats.org/officeDocument/2006/relationships/image" Target="../media/image31.gif"/><Relationship Id="rId4" Type="http://schemas.openxmlformats.org/officeDocument/2006/relationships/image" Target="../media/image32.gif"/><Relationship Id="rId5" Type="http://schemas.openxmlformats.org/officeDocument/2006/relationships/image" Target="../media/image33.gif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图片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21320" cy="5141520"/>
          </a:xfrm>
          <a:prstGeom prst="rect">
            <a:avLst/>
          </a:prstGeom>
          <a:ln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2520000" y="2441160"/>
            <a:ext cx="4174200" cy="82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404040"/>
                </a:solidFill>
                <a:latin typeface="微软雅黑"/>
                <a:ea typeface="微软雅黑"/>
              </a:rPr>
              <a:t>远程过程调用框架之</a:t>
            </a:r>
            <a:r>
              <a:rPr b="1" lang="en-US" sz="2400">
                <a:solidFill>
                  <a:srgbClr val="404040"/>
                </a:solidFill>
                <a:latin typeface="微软雅黑"/>
                <a:ea typeface="微软雅黑"/>
              </a:rPr>
              <a:t>Thrift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228600" y="498600"/>
            <a:ext cx="1786320" cy="456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THsHaServer 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模式</a:t>
            </a:r>
            <a:endParaRPr/>
          </a:p>
        </p:txBody>
      </p:sp>
      <p:sp>
        <p:nvSpPr>
          <p:cNvPr id="105" name="Line 2"/>
          <p:cNvSpPr/>
          <p:nvPr/>
        </p:nvSpPr>
        <p:spPr>
          <a:xfrm>
            <a:off x="36000" y="961920"/>
            <a:ext cx="2052000" cy="0"/>
          </a:xfrm>
          <a:prstGeom prst="line">
            <a:avLst/>
          </a:prstGeom>
          <a:ln cap="rnd" w="9360">
            <a:solidFill>
              <a:srgbClr val="00b050"/>
            </a:solidFill>
            <a:custDash>
              <a:ds d="35000" sp="35000"/>
            </a:custDash>
            <a:round/>
            <a:headEnd len="med" type="oval" w="med"/>
            <a:tailEnd len="med" type="oval" w="med"/>
          </a:ln>
        </p:spPr>
      </p:sp>
      <p:pic>
        <p:nvPicPr>
          <p:cNvPr id="10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7520" y="6840"/>
            <a:ext cx="3683160" cy="514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28600" y="498600"/>
            <a:ext cx="2147040" cy="456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TThreadPoolServer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模式</a:t>
            </a:r>
            <a:endParaRPr/>
          </a:p>
        </p:txBody>
      </p:sp>
      <p:sp>
        <p:nvSpPr>
          <p:cNvPr id="108" name="Line 2"/>
          <p:cNvSpPr/>
          <p:nvPr/>
        </p:nvSpPr>
        <p:spPr>
          <a:xfrm>
            <a:off x="36000" y="961920"/>
            <a:ext cx="2340000" cy="0"/>
          </a:xfrm>
          <a:prstGeom prst="line">
            <a:avLst/>
          </a:prstGeom>
          <a:ln cap="rnd" w="9360">
            <a:solidFill>
              <a:srgbClr val="00b050"/>
            </a:solidFill>
            <a:custDash>
              <a:ds d="35000" sp="35000"/>
            </a:custDash>
            <a:round/>
            <a:headEnd len="med" type="oval" w="med"/>
            <a:tailEnd len="med" type="oval" w="med"/>
          </a:ln>
        </p:spPr>
      </p:sp>
      <p:pic>
        <p:nvPicPr>
          <p:cNvPr id="10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56760" y="1008000"/>
            <a:ext cx="5762880" cy="388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228600" y="498600"/>
            <a:ext cx="2651040" cy="456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TthreadedSelectorServer 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模式</a:t>
            </a:r>
            <a:endParaRPr/>
          </a:p>
        </p:txBody>
      </p:sp>
      <p:sp>
        <p:nvSpPr>
          <p:cNvPr id="111" name="Line 2"/>
          <p:cNvSpPr/>
          <p:nvPr/>
        </p:nvSpPr>
        <p:spPr>
          <a:xfrm>
            <a:off x="36000" y="961920"/>
            <a:ext cx="2772000" cy="0"/>
          </a:xfrm>
          <a:prstGeom prst="line">
            <a:avLst/>
          </a:prstGeom>
          <a:ln cap="rnd" w="9360">
            <a:solidFill>
              <a:srgbClr val="00b050"/>
            </a:solidFill>
            <a:custDash>
              <a:ds d="35000" sp="35000"/>
            </a:custDash>
            <a:round/>
            <a:headEnd len="med" type="oval" w="med"/>
            <a:tailEnd len="med" type="oval" w="med"/>
          </a:ln>
        </p:spPr>
      </p:sp>
      <p:pic>
        <p:nvPicPr>
          <p:cNvPr id="11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32200" y="1008000"/>
            <a:ext cx="6571440" cy="371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224000" y="1008000"/>
            <a:ext cx="6838920" cy="3166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 algn="ctr">
              <a:lnSpc>
                <a:spcPct val="130000"/>
              </a:lnSpc>
            </a:pPr>
            <a:r>
              <a:rPr b="1" lang="en-US" sz="5400">
                <a:solidFill>
                  <a:srgbClr val="009933"/>
                </a:solidFill>
                <a:latin typeface="Microsoft YaHei"/>
                <a:ea typeface="Microsoft YaHei"/>
              </a:rPr>
              <a:t>演示！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956880" y="1255320"/>
            <a:ext cx="4760640" cy="31784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RMI(remote method invocation</a:t>
            </a: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，面向对象的远程方法调用</a:t>
            </a: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)</a:t>
            </a:r>
            <a:endParaRPr/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RPC</a:t>
            </a: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（</a:t>
            </a: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remote procedure call</a:t>
            </a: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，远程过程调用）面向方法</a:t>
            </a:r>
            <a:endParaRPr/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SOAP(simple object access protoal</a:t>
            </a: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，简单对象访问协议</a:t>
            </a: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)</a:t>
            </a: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面向服务架构</a:t>
            </a:r>
            <a:endParaRPr/>
          </a:p>
          <a:p>
            <a:pPr>
              <a:lnSpc>
                <a:spcPct val="150000"/>
              </a:lnSpc>
              <a:buBlip>
                <a:blip r:embed="rId4"/>
              </a:buBlip>
            </a:pP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REST(representational state transfer</a:t>
            </a: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，表达性状态转移</a:t>
            </a: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)</a:t>
            </a: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面向资源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228600" y="498600"/>
            <a:ext cx="3081600" cy="456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lang="en-US" sz="2200">
                <a:solidFill>
                  <a:srgbClr val="008000"/>
                </a:solidFill>
                <a:latin typeface="Microsoft YaHei"/>
                <a:ea typeface="Microsoft YaHei"/>
              </a:rPr>
              <a:t>RPC</a:t>
            </a:r>
            <a:r>
              <a:rPr lang="en-US" sz="2200">
                <a:solidFill>
                  <a:srgbClr val="008000"/>
                </a:solidFill>
                <a:latin typeface="Microsoft YaHei"/>
                <a:ea typeface="Microsoft YaHei"/>
              </a:rPr>
              <a:t>（远程过程调用）</a:t>
            </a:r>
            <a:endParaRPr/>
          </a:p>
        </p:txBody>
      </p:sp>
      <p:sp>
        <p:nvSpPr>
          <p:cNvPr id="81" name="Line 3"/>
          <p:cNvSpPr/>
          <p:nvPr/>
        </p:nvSpPr>
        <p:spPr>
          <a:xfrm flipV="1">
            <a:off x="36000" y="936000"/>
            <a:ext cx="3132000" cy="25920"/>
          </a:xfrm>
          <a:prstGeom prst="line">
            <a:avLst/>
          </a:prstGeom>
          <a:ln cap="rnd" w="9360">
            <a:solidFill>
              <a:srgbClr val="00b050"/>
            </a:solidFill>
            <a:custDash>
              <a:ds d="35000" sp="35000"/>
            </a:custDash>
            <a:round/>
            <a:headEnd len="med" type="oval" w="med"/>
            <a:tailEnd len="med" type="oval" w="med"/>
          </a:ln>
        </p:spPr>
      </p:sp>
      <p:pic>
        <p:nvPicPr>
          <p:cNvPr id="82" name="图片 4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6480000" y="1517400"/>
            <a:ext cx="1945440" cy="164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64000" y="1008000"/>
            <a:ext cx="7630920" cy="3365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由 </a:t>
            </a: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Facebook </a:t>
            </a: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开发的远程服务调用框架 ，在</a:t>
            </a: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2007</a:t>
            </a: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年</a:t>
            </a: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facebook</a:t>
            </a: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提交</a:t>
            </a: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Apache</a:t>
            </a: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基金会将</a:t>
            </a: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Thrift</a:t>
            </a: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作为一个开源项目</a:t>
            </a:r>
            <a:endParaRPr/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采用接口描述语言（</a:t>
            </a: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IDL</a:t>
            </a: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）定义并创建服务，支持可扩展的跨语言服务开发，所包含的代码生成引擎支持多种语言，如 </a:t>
            </a: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C++, Java, Python, PHP, Ruby, Erlang, Perl, Haskell, C#, Cocoa, Smalltalk </a:t>
            </a:r>
            <a:endParaRPr/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thrift</a:t>
            </a: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支持数据</a:t>
            </a: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(</a:t>
            </a: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对象</a:t>
            </a: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)</a:t>
            </a: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序列化和多种类型的</a:t>
            </a: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RPC</a:t>
            </a: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服务</a:t>
            </a: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,</a:t>
            </a: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可以采用二进制格式高效的传输数据，相对 </a:t>
            </a: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XML </a:t>
            </a: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和 </a:t>
            </a: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JSON </a:t>
            </a:r>
            <a:r>
              <a:rPr lang="en-US" sz="1600">
                <a:solidFill>
                  <a:srgbClr val="404040"/>
                </a:solidFill>
                <a:latin typeface="Microsoft YaHei"/>
                <a:ea typeface="Microsoft YaHei"/>
              </a:rPr>
              <a:t>体积更小，对于高并发、大数据量和多语言的环境更有优势。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228600" y="498600"/>
            <a:ext cx="3801600" cy="456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lang="en-US">
                <a:solidFill>
                  <a:srgbClr val="008000"/>
                </a:solidFill>
                <a:latin typeface="Microsoft YaHei"/>
                <a:ea typeface="Microsoft YaHei"/>
              </a:rPr>
              <a:t>Thrift</a:t>
            </a:r>
            <a:endParaRPr/>
          </a:p>
        </p:txBody>
      </p:sp>
      <p:sp>
        <p:nvSpPr>
          <p:cNvPr id="85" name="Line 3"/>
          <p:cNvSpPr/>
          <p:nvPr/>
        </p:nvSpPr>
        <p:spPr>
          <a:xfrm>
            <a:off x="36000" y="961920"/>
            <a:ext cx="1692000" cy="0"/>
          </a:xfrm>
          <a:prstGeom prst="line">
            <a:avLst/>
          </a:prstGeom>
          <a:ln cap="rnd" w="9360">
            <a:solidFill>
              <a:srgbClr val="00b050"/>
            </a:solidFill>
            <a:custDash>
              <a:ds d="35000" sp="35000"/>
            </a:custDash>
            <a:round/>
            <a:headEnd len="med" type="oval" w="med"/>
            <a:tailEnd len="med" type="oval" w="med"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28600" y="498600"/>
            <a:ext cx="3801600" cy="456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lang="en-US">
                <a:solidFill>
                  <a:srgbClr val="008000"/>
                </a:solidFill>
                <a:latin typeface="Microsoft YaHei"/>
                <a:ea typeface="Microsoft YaHei"/>
              </a:rPr>
              <a:t>Thrift</a:t>
            </a:r>
            <a:r>
              <a:rPr lang="en-US">
                <a:solidFill>
                  <a:srgbClr val="008000"/>
                </a:solidFill>
                <a:latin typeface="Microsoft YaHei"/>
                <a:ea typeface="Microsoft YaHei"/>
              </a:rPr>
              <a:t>框架图</a:t>
            </a:r>
            <a:endParaRPr/>
          </a:p>
        </p:txBody>
      </p:sp>
      <p:sp>
        <p:nvSpPr>
          <p:cNvPr id="87" name="Line 2"/>
          <p:cNvSpPr/>
          <p:nvPr/>
        </p:nvSpPr>
        <p:spPr>
          <a:xfrm>
            <a:off x="36000" y="961920"/>
            <a:ext cx="1692000" cy="0"/>
          </a:xfrm>
          <a:prstGeom prst="line">
            <a:avLst/>
          </a:prstGeom>
          <a:ln cap="rnd" w="9360">
            <a:solidFill>
              <a:srgbClr val="00b050"/>
            </a:solidFill>
            <a:custDash>
              <a:ds d="35000" sp="35000"/>
            </a:custDash>
            <a:round/>
            <a:headEnd len="med" type="oval" w="med"/>
            <a:tailEnd len="med" type="oval" w="med"/>
          </a:ln>
        </p:spPr>
      </p:sp>
      <p:pic>
        <p:nvPicPr>
          <p:cNvPr id="8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39400" y="937800"/>
            <a:ext cx="3313080" cy="331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64000" y="1080000"/>
            <a:ext cx="6982920" cy="3454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>
              <a:lnSpc>
                <a:spcPct val="150000"/>
              </a:lnSpc>
            </a:pP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总体上划分为文本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(text)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和二进制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(binary)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传输协议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, 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为节约带宽，提供传输效率，一般情况下使用二进制类型的传输协议</a:t>
            </a:r>
            <a:endParaRPr/>
          </a:p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TBinaryProtocol  - 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二进制编码格式进行数据传输。</a:t>
            </a:r>
            <a:endParaRPr/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TCompactProtocol – 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使用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Variable-Length Quantity (VLQ) 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编码对数据进行压缩。</a:t>
            </a:r>
            <a:endParaRPr/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TJSONProtocol – 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使用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JSON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的数据编码协议进行数据传输。</a:t>
            </a:r>
            <a:endParaRPr/>
          </a:p>
          <a:p>
            <a:pPr>
              <a:lnSpc>
                <a:spcPct val="150000"/>
              </a:lnSpc>
              <a:buBlip>
                <a:blip r:embed="rId4"/>
              </a:buBlip>
            </a:pP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TSimpleJSONProtocol – 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这种节约只提供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JSON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只写的协议，适用于通过脚本语言解析。</a:t>
            </a:r>
            <a:endParaRPr/>
          </a:p>
          <a:p>
            <a:pPr>
              <a:lnSpc>
                <a:spcPct val="150000"/>
              </a:lnSpc>
              <a:buBlip>
                <a:blip r:embed="rId5"/>
              </a:buBlip>
            </a:pP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TDebugProtocol – 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在开发的过程中帮助开发人员调试用的，以文本的形式展现方便阅读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228600" y="498600"/>
            <a:ext cx="3801600" cy="456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lang="en-US">
                <a:latin typeface="Microsoft YaHei"/>
              </a:rPr>
              <a:t>Thrift</a:t>
            </a:r>
            <a:r>
              <a:rPr lang="en-US">
                <a:latin typeface="Microsoft YaHei"/>
              </a:rPr>
              <a:t>协议</a:t>
            </a:r>
            <a:endParaRPr/>
          </a:p>
        </p:txBody>
      </p:sp>
      <p:sp>
        <p:nvSpPr>
          <p:cNvPr id="91" name="Line 3"/>
          <p:cNvSpPr/>
          <p:nvPr/>
        </p:nvSpPr>
        <p:spPr>
          <a:xfrm>
            <a:off x="36000" y="961920"/>
            <a:ext cx="1692000" cy="0"/>
          </a:xfrm>
          <a:prstGeom prst="line">
            <a:avLst/>
          </a:prstGeom>
          <a:ln cap="rnd" w="9360">
            <a:solidFill>
              <a:srgbClr val="00b050"/>
            </a:solidFill>
            <a:custDash>
              <a:ds d="35000" sp="35000"/>
            </a:custDash>
            <a:round/>
            <a:headEnd len="med" type="oval" w="med"/>
            <a:tailEnd len="med" type="oval" w="med"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64000" y="1296000"/>
            <a:ext cx="7198920" cy="2950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TSocket- 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堵塞式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I/O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传输</a:t>
            </a:r>
            <a:endParaRPr/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THttpTransport - 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采用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HTTP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传输协议进行数据传输</a:t>
            </a:r>
            <a:endParaRPr/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TFileTransport- 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按照文件的方式进程传输</a:t>
            </a:r>
            <a:endParaRPr/>
          </a:p>
          <a:p>
            <a:pPr>
              <a:lnSpc>
                <a:spcPct val="150000"/>
              </a:lnSpc>
              <a:buBlip>
                <a:blip r:embed="rId4"/>
              </a:buBlip>
            </a:pP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TMemoryTransport- 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使用内存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I/O</a:t>
            </a:r>
            <a:endParaRPr/>
          </a:p>
          <a:p>
            <a:pPr>
              <a:lnSpc>
                <a:spcPct val="150000"/>
              </a:lnSpc>
              <a:buBlip>
                <a:blip r:embed="rId5"/>
              </a:buBlip>
            </a:pP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 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TZlibTransport- 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使用执行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zlib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压缩</a:t>
            </a:r>
            <a:endParaRPr/>
          </a:p>
          <a:p>
            <a:pPr>
              <a:lnSpc>
                <a:spcPct val="150000"/>
              </a:lnSpc>
              <a:buBlip>
                <a:blip r:embed="rId6"/>
              </a:buBlip>
            </a:pP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TbufferedTransport - 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对某个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transport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对象操作的数据进行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buffer</a:t>
            </a:r>
            <a:endParaRPr/>
          </a:p>
          <a:p>
            <a:pPr>
              <a:lnSpc>
                <a:spcPct val="150000"/>
              </a:lnSpc>
              <a:buBlip>
                <a:blip r:embed="rId7"/>
              </a:buBlip>
            </a:pP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TFramedTransport- 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非阻塞方式，按块的大小，进行传输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228600" y="498600"/>
            <a:ext cx="2074320" cy="456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lang="en-US">
                <a:latin typeface="Microsoft YaHei"/>
              </a:rPr>
              <a:t>Thrift</a:t>
            </a:r>
            <a:r>
              <a:rPr lang="en-US">
                <a:latin typeface="Microsoft YaHei"/>
              </a:rPr>
              <a:t>传输方式</a:t>
            </a:r>
            <a:endParaRPr/>
          </a:p>
        </p:txBody>
      </p:sp>
      <p:sp>
        <p:nvSpPr>
          <p:cNvPr id="94" name="Line 3"/>
          <p:cNvSpPr/>
          <p:nvPr/>
        </p:nvSpPr>
        <p:spPr>
          <a:xfrm>
            <a:off x="36000" y="961920"/>
            <a:ext cx="2052000" cy="0"/>
          </a:xfrm>
          <a:prstGeom prst="line">
            <a:avLst/>
          </a:prstGeom>
          <a:ln cap="rnd" w="9360">
            <a:solidFill>
              <a:srgbClr val="00b050"/>
            </a:solidFill>
            <a:custDash>
              <a:ds d="35000" sp="35000"/>
            </a:custDash>
            <a:round/>
            <a:headEnd len="med" type="oval" w="med"/>
            <a:tailEnd len="med" type="oval" w="med"/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64000" y="1224000"/>
            <a:ext cx="7486920" cy="2950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TSimpleServer -  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单线程、阻塞式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I/O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。</a:t>
            </a:r>
            <a:endParaRPr/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TNonblockingServer – 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单线程、非阻塞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IO</a:t>
            </a:r>
            <a:endParaRPr/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THsHaServer 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单线程配合线程池、非阻塞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IO</a:t>
            </a:r>
            <a:endParaRPr/>
          </a:p>
          <a:p>
            <a:pPr>
              <a:lnSpc>
                <a:spcPct val="150000"/>
              </a:lnSpc>
              <a:buBlip>
                <a:blip r:embed="rId4"/>
              </a:buBlip>
            </a:pP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TThreadPoolServer -  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多线程、阻塞式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IO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，预先创建一组线程处理请求</a:t>
            </a:r>
            <a:endParaRPr/>
          </a:p>
          <a:p>
            <a:pPr>
              <a:lnSpc>
                <a:spcPct val="150000"/>
              </a:lnSpc>
              <a:buBlip>
                <a:blip r:embed="rId5"/>
              </a:buBlip>
            </a:pP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TthreadedSelectorServer  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网络多线程，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Worker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多线程、非阻塞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IO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228600" y="498600"/>
            <a:ext cx="1786320" cy="456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lang="en-US">
                <a:latin typeface="Microsoft YaHei"/>
              </a:rPr>
              <a:t>Thrift</a:t>
            </a:r>
            <a:r>
              <a:rPr lang="en-US">
                <a:latin typeface="Microsoft YaHei"/>
              </a:rPr>
              <a:t>服务模型</a:t>
            </a:r>
            <a:endParaRPr/>
          </a:p>
        </p:txBody>
      </p:sp>
      <p:sp>
        <p:nvSpPr>
          <p:cNvPr id="97" name="Line 3"/>
          <p:cNvSpPr/>
          <p:nvPr/>
        </p:nvSpPr>
        <p:spPr>
          <a:xfrm>
            <a:off x="36000" y="961920"/>
            <a:ext cx="2052000" cy="0"/>
          </a:xfrm>
          <a:prstGeom prst="line">
            <a:avLst/>
          </a:prstGeom>
          <a:ln cap="rnd" w="9360">
            <a:solidFill>
              <a:srgbClr val="00b050"/>
            </a:solidFill>
            <a:custDash>
              <a:ds d="35000" sp="35000"/>
            </a:custDash>
            <a:round/>
            <a:headEnd len="med" type="oval" w="med"/>
            <a:tailEnd len="med" type="oval" w="med"/>
          </a:ln>
        </p:spPr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28600" y="498600"/>
            <a:ext cx="1786320" cy="456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TSimpleServer 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模式</a:t>
            </a:r>
            <a:endParaRPr/>
          </a:p>
        </p:txBody>
      </p:sp>
      <p:sp>
        <p:nvSpPr>
          <p:cNvPr id="99" name="Line 2"/>
          <p:cNvSpPr/>
          <p:nvPr/>
        </p:nvSpPr>
        <p:spPr>
          <a:xfrm>
            <a:off x="36000" y="961920"/>
            <a:ext cx="2052000" cy="0"/>
          </a:xfrm>
          <a:prstGeom prst="line">
            <a:avLst/>
          </a:prstGeom>
          <a:ln cap="rnd" w="9360">
            <a:solidFill>
              <a:srgbClr val="00b050"/>
            </a:solidFill>
            <a:custDash>
              <a:ds d="35000" sp="35000"/>
            </a:custDash>
            <a:round/>
            <a:headEnd len="med" type="oval" w="med"/>
            <a:tailEnd len="med" type="oval" w="med"/>
          </a:ln>
        </p:spPr>
      </p:sp>
      <p:pic>
        <p:nvPicPr>
          <p:cNvPr id="10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12000" y="1080000"/>
            <a:ext cx="5831640" cy="367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228600" y="498600"/>
            <a:ext cx="2291040" cy="456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TNonblockingServer </a:t>
            </a:r>
            <a:r>
              <a:rPr lang="en-US" sz="1400">
                <a:solidFill>
                  <a:srgbClr val="404040"/>
                </a:solidFill>
                <a:latin typeface="Microsoft YaHei"/>
                <a:ea typeface="Microsoft YaHei"/>
              </a:rPr>
              <a:t>模式</a:t>
            </a:r>
            <a:endParaRPr/>
          </a:p>
        </p:txBody>
      </p:sp>
      <p:sp>
        <p:nvSpPr>
          <p:cNvPr id="102" name="Line 2"/>
          <p:cNvSpPr/>
          <p:nvPr/>
        </p:nvSpPr>
        <p:spPr>
          <a:xfrm>
            <a:off x="36000" y="961920"/>
            <a:ext cx="2628000" cy="0"/>
          </a:xfrm>
          <a:prstGeom prst="line">
            <a:avLst/>
          </a:prstGeom>
          <a:ln cap="rnd" w="9360">
            <a:solidFill>
              <a:srgbClr val="00b050"/>
            </a:solidFill>
            <a:custDash>
              <a:ds d="35000" sp="35000"/>
            </a:custDash>
            <a:round/>
            <a:headEnd len="med" type="oval" w="med"/>
            <a:tailEnd len="med" type="oval" w="med"/>
          </a:ln>
        </p:spPr>
      </p:sp>
      <p:pic>
        <p:nvPicPr>
          <p:cNvPr id="10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51440" y="72000"/>
            <a:ext cx="3184200" cy="507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