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2" r:id="rId4"/>
    <p:sldId id="273" r:id="rId5"/>
    <p:sldId id="274" r:id="rId6"/>
    <p:sldId id="260" r:id="rId7"/>
    <p:sldId id="268" r:id="rId8"/>
    <p:sldId id="275" r:id="rId9"/>
    <p:sldId id="276" r:id="rId10"/>
    <p:sldId id="278" r:id="rId11"/>
    <p:sldId id="261" r:id="rId12"/>
    <p:sldId id="279" r:id="rId13"/>
    <p:sldId id="283" r:id="rId14"/>
    <p:sldId id="269" r:id="rId15"/>
    <p:sldId id="280" r:id="rId16"/>
    <p:sldId id="281" r:id="rId17"/>
    <p:sldId id="282" r:id="rId18"/>
    <p:sldId id="284" r:id="rId19"/>
    <p:sldId id="286" r:id="rId20"/>
    <p:sldId id="287" r:id="rId21"/>
  </p:sldIdLst>
  <p:sldSz cx="12192000" cy="6858000"/>
  <p:notesSz cx="6858000" cy="9144000"/>
  <p:defaultTextStyle>
    <a:defPPr>
      <a:defRPr lang="fr-FR"/>
    </a:defPPr>
    <a:lvl1pPr marL="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09/03/2020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359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09/03/2020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887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09/03/2020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6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09/03/2020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523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09/03/2020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535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09/03/2020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271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09/03/2020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611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09/03/2020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02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09/03/2020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081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09/03/2020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135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09/03/2020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274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DF4E-9AD6-4EE5-9343-468C572CABA6}" type="datetimeFigureOut">
              <a:rPr lang="fr-FR" smtClean="0"/>
              <a:t>09/03/2020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3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523999" y="1604503"/>
            <a:ext cx="9144000" cy="1379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800" dirty="0"/>
              <a:t>Bonjour ! </a:t>
            </a:r>
            <a:endParaRPr lang="fr-FR" sz="4000" dirty="0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439786" y="3250276"/>
            <a:ext cx="7312429" cy="1762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dirty="0"/>
              <a:t>Merci d’avoir accepté de participer à notre expérience.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>
                <a:ea typeface="Calibri"/>
                <a:cs typeface="Calibri"/>
                <a:sym typeface="Calibri"/>
              </a:rPr>
              <a:t>Avant de commencer, merci de bien vouloir éteindre votre téléphone portable.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72704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/>
              <a:t>Le</a:t>
            </a:r>
            <a:r>
              <a:rPr lang="fr-FR" dirty="0"/>
              <a:t> </a:t>
            </a:r>
            <a:r>
              <a:rPr lang="fr-FR" i="1" dirty="0"/>
              <a:t>jeu de discrimination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608425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Vous allez maintenant commencer le jeu. </a:t>
            </a:r>
          </a:p>
          <a:p>
            <a:pPr marL="0" indent="0">
              <a:buNone/>
            </a:pPr>
            <a:r>
              <a:rPr lang="fr-FR" sz="2000" dirty="0"/>
              <a:t>Votre performance dans cette phase sera prise en compte pour votre bonus financier.</a:t>
            </a:r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Rappelez-vous d’utiliser la touche [O] pour répondre « Oui » et la touche [N] pour répondre « Non ». 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515506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66308" y="2718263"/>
            <a:ext cx="5459385" cy="590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Avez-vous vu au moins une femme ?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683355" y="3735187"/>
            <a:ext cx="2825288" cy="520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Oui [O]  /  Non [N]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911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95402" y="2718263"/>
            <a:ext cx="5401196" cy="590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Avez-vous vu au moins un homme ?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683355" y="3735187"/>
            <a:ext cx="2825288" cy="520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Oui [O]  /  Non [N]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8754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92978" y="2766220"/>
            <a:ext cx="8206047" cy="1325563"/>
          </a:xfrm>
        </p:spPr>
        <p:txBody>
          <a:bodyPr/>
          <a:lstStyle/>
          <a:p>
            <a:pPr algn="ctr"/>
            <a:r>
              <a:rPr lang="fr-FR" dirty="0"/>
              <a:t>Le </a:t>
            </a:r>
            <a:r>
              <a:rPr lang="fr-FR" i="1" dirty="0"/>
              <a:t>jeu de discrimination </a:t>
            </a:r>
            <a:r>
              <a:rPr lang="fr-FR" dirty="0"/>
              <a:t>est terminé</a:t>
            </a:r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181735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Instructions pour le </a:t>
            </a:r>
            <a:r>
              <a:rPr lang="fr-FR" i="1" dirty="0"/>
              <a:t>jeu de mémoire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A chaque essai de ce jeu, nous allons vous présenter brièvement un ensemble d’images de visages. </a:t>
            </a:r>
          </a:p>
          <a:p>
            <a:pPr marL="0" indent="0" algn="just">
              <a:buNone/>
            </a:pPr>
            <a:r>
              <a:rPr lang="fr-FR" sz="2000" dirty="0"/>
              <a:t>Après avoir caché les images, nous vous demanderons de nous indiquer quel était le genre le plus représenté. Par exemple, dans certains essais, nous vous demanderons si vous avez vu « plus d’hommes » ; dans les autres, nous vous demanderons si vous avez vu « plus de femmes ». </a:t>
            </a:r>
          </a:p>
          <a:p>
            <a:pPr marL="0" indent="0" algn="just">
              <a:buNone/>
            </a:pPr>
            <a:r>
              <a:rPr lang="fr-FR" sz="2000" dirty="0"/>
              <a:t>Répondez par « Femmes » ou par « Hommes » aussi rapidement que possible, en appuyant sur les touches [F] ou [H] du clavier.  Vous ne pourrez pas modifier votre réponse!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Attention: certains visages auront une expression apeurée et d’autres auront une expression faciale neutre. Les visages apeurés vont attirer votre attention. Dans certains essais, cela vous aidera a trouver la bonne réponse. Dans d’autres, cela vous induira en erreur. Nous vous indiquerons systématiquement si les visages apeurés vont vous aider ou vous induire en erreur.</a:t>
            </a:r>
          </a:p>
          <a:p>
            <a:pPr marL="0" indent="0" algn="just">
              <a:buNone/>
            </a:pPr>
            <a:endParaRPr lang="fr-FR" sz="2000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40531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Entrainement pour le </a:t>
            </a:r>
            <a:r>
              <a:rPr lang="fr-FR" i="1" dirty="0"/>
              <a:t>jeu de mémoire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176165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Vous allez maintenant avoir plusieurs essais d’entrainement. </a:t>
            </a:r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Rappelez-vous d’utiliser la touche [F] pour répondre « Femmes » et la touche [H] pour répondre « Hommes ». 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074837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Entrainement pour le </a:t>
            </a:r>
            <a:r>
              <a:rPr lang="fr-FR" i="1" dirty="0"/>
              <a:t>jeu de mémoire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608425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L’entrainement du </a:t>
            </a:r>
            <a:r>
              <a:rPr lang="fr-FR" sz="2000" i="1" dirty="0"/>
              <a:t>jeu de mémoire </a:t>
            </a:r>
            <a:r>
              <a:rPr lang="fr-FR" sz="2000" dirty="0"/>
              <a:t>est terminé.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Si vous avez des questions, demandez à l’expérimentatrice  s’il vous plait. 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679417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/>
              <a:t>Le</a:t>
            </a:r>
            <a:r>
              <a:rPr lang="fr-FR" dirty="0"/>
              <a:t> </a:t>
            </a:r>
            <a:r>
              <a:rPr lang="fr-FR" i="1" dirty="0"/>
              <a:t>jeu de mémoire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199" y="1825625"/>
            <a:ext cx="10159539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Vous allez maintenant commencer le jeu. </a:t>
            </a:r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Rappelez-vous d’utiliser la touche [F] pour répondre « Femmes » et la touche [H] pour répondre « Hommes ». </a:t>
            </a:r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557030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56683" y="2718263"/>
            <a:ext cx="7078634" cy="4821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/>
              <a:t>Avez-vous vu plus de Femmes ou d’Hommes?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3959630" y="3735187"/>
            <a:ext cx="4272742" cy="520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Femmes [F]  /  Hommes [H]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6227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1147" y="2766220"/>
            <a:ext cx="7009707" cy="1325563"/>
          </a:xfrm>
        </p:spPr>
        <p:txBody>
          <a:bodyPr/>
          <a:lstStyle/>
          <a:p>
            <a:pPr algn="ctr"/>
            <a:r>
              <a:rPr lang="fr-FR" dirty="0"/>
              <a:t>Le </a:t>
            </a:r>
            <a:r>
              <a:rPr lang="fr-FR" i="1" dirty="0"/>
              <a:t>jeu de mémoire </a:t>
            </a:r>
            <a:r>
              <a:rPr lang="fr-FR" dirty="0"/>
              <a:t>est terminé</a:t>
            </a:r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54585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71848"/>
            <a:ext cx="10515600" cy="43143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Vous allez jouer à deux jeux (le </a:t>
            </a:r>
            <a:r>
              <a:rPr lang="fr-FR" sz="2000" i="1" dirty="0"/>
              <a:t>jeu de discrimination</a:t>
            </a:r>
            <a:r>
              <a:rPr lang="fr-FR" sz="2000" dirty="0"/>
              <a:t>, et le </a:t>
            </a:r>
            <a:r>
              <a:rPr lang="fr-FR" sz="2000" i="1" dirty="0"/>
              <a:t>jeu de </a:t>
            </a:r>
            <a:r>
              <a:rPr lang="fr-FR" sz="2000" i="1" dirty="0">
                <a:highlight>
                  <a:srgbClr val="FFFF00"/>
                </a:highlight>
              </a:rPr>
              <a:t>mémoire</a:t>
            </a:r>
            <a:r>
              <a:rPr lang="fr-FR" sz="2000" dirty="0"/>
              <a:t>) qui durent environ 30 minutes chacun. Ces jeux nous permettent de tester votre capacité à réguler votre attention.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Chaque jeu est divisé en 400 "essais", qui rapportent plus ou moins d'argent. Par exemple, il y a des essais pour lesquels une réponse correcte rapporte </a:t>
            </a:r>
            <a:r>
              <a:rPr lang="fr-FR" sz="2000" dirty="0">
                <a:solidFill>
                  <a:srgbClr val="FF0000"/>
                </a:solidFill>
              </a:rPr>
              <a:t>5 centimes </a:t>
            </a:r>
            <a:r>
              <a:rPr lang="fr-FR" sz="2000" dirty="0"/>
              <a:t>et d’autres pour lesquels une réponse correcte rapporte </a:t>
            </a:r>
            <a:r>
              <a:rPr lang="fr-FR" sz="2000" dirty="0">
                <a:solidFill>
                  <a:srgbClr val="FF0000"/>
                </a:solidFill>
              </a:rPr>
              <a:t>2 euros</a:t>
            </a:r>
            <a:r>
              <a:rPr lang="fr-FR" sz="2000" dirty="0"/>
              <a:t>. Nous vous indiquerons, à chaque essai, quelle est la récompense en jeu.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Note: vous recevrez une indemnisation financière de </a:t>
            </a:r>
            <a:r>
              <a:rPr lang="fr-FR" sz="2000" dirty="0">
                <a:solidFill>
                  <a:srgbClr val="FF0000"/>
                </a:solidFill>
              </a:rPr>
              <a:t>X€ </a:t>
            </a:r>
            <a:r>
              <a:rPr lang="fr-FR" sz="2000" dirty="0"/>
              <a:t>pour avoir participé à l'expérience, quelle que soit votre performance. Cela dit, vous recevrez un bonus financier proportionnel à votre performance. En effet, à la fin de l'expérience, nous sélectionnerons </a:t>
            </a:r>
            <a:r>
              <a:rPr lang="fr-FR" sz="2000" dirty="0">
                <a:solidFill>
                  <a:srgbClr val="FF0000"/>
                </a:solidFill>
              </a:rPr>
              <a:t>10 essais </a:t>
            </a:r>
            <a:r>
              <a:rPr lang="fr-FR" sz="2000" dirty="0"/>
              <a:t>de chaque jeu au hasard, et vous recevrez la somme d'argent qui leur correspond (2 euros ou 5 centimes si vous avez répondu correctement, rien sinon).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4012922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1147" y="2364012"/>
            <a:ext cx="7009707" cy="212997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L’expérience est terminée.</a:t>
            </a:r>
            <a:br>
              <a:rPr lang="fr-FR" dirty="0"/>
            </a:b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Merci d’avoir participé.</a:t>
            </a:r>
          </a:p>
        </p:txBody>
      </p:sp>
      <p:sp>
        <p:nvSpPr>
          <p:cNvPr id="4" name="Rectangle 3"/>
          <p:cNvSpPr/>
          <p:nvPr/>
        </p:nvSpPr>
        <p:spPr>
          <a:xfrm>
            <a:off x="4376460" y="6369919"/>
            <a:ext cx="33813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finir</a:t>
            </a:r>
          </a:p>
        </p:txBody>
      </p:sp>
    </p:spTree>
    <p:extLst>
      <p:ext uri="{BB962C8B-B14F-4D97-AF65-F5344CB8AC3E}">
        <p14:creationId xmlns:p14="http://schemas.microsoft.com/office/powerpoint/2010/main" val="25567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02686" y="2202873"/>
            <a:ext cx="5186631" cy="56526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/>
              <a:t>La somme d’argent que peut vous rapporter un bloc sera affichée à l’écran. Exemple :</a:t>
            </a:r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321128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7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02686" y="2148842"/>
            <a:ext cx="5186631" cy="477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Pour ce bloc, la somme en jeu est:</a:t>
            </a:r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321128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5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02686" y="1546822"/>
            <a:ext cx="7297394" cy="3340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Pour les 15 essais suivants, les visages apeurés vont </a:t>
            </a:r>
            <a:r>
              <a:rPr lang="fr-FR" dirty="0">
                <a:solidFill>
                  <a:srgbClr val="FF0000"/>
                </a:solidFill>
              </a:rPr>
              <a:t>vous induire en erreur </a:t>
            </a:r>
            <a:r>
              <a:rPr lang="fr-FR" dirty="0"/>
              <a:t>/ </a:t>
            </a:r>
            <a:r>
              <a:rPr lang="fr-FR" dirty="0">
                <a:solidFill>
                  <a:srgbClr val="00B050"/>
                </a:solidFill>
              </a:rPr>
              <a:t>vous aider</a:t>
            </a:r>
            <a:r>
              <a:rPr lang="fr-FR" dirty="0"/>
              <a:t>.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De plus, la somme en jeu est:</a:t>
            </a:r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01" y="4877196"/>
            <a:ext cx="1087105" cy="1080000"/>
          </a:xfrm>
          <a:prstGeom prst="rect">
            <a:avLst/>
          </a:prstGeom>
        </p:spPr>
      </p:pic>
      <p:sp>
        <p:nvSpPr>
          <p:cNvPr id="7" name="Smiley Face 6">
            <a:extLst>
              <a:ext uri="{FF2B5EF4-FFF2-40B4-BE49-F238E27FC236}">
                <a16:creationId xmlns:a16="http://schemas.microsoft.com/office/drawing/2014/main" id="{3EFDB199-3207-4958-9C82-CCAD43B16901}"/>
              </a:ext>
            </a:extLst>
          </p:cNvPr>
          <p:cNvSpPr/>
          <p:nvPr/>
        </p:nvSpPr>
        <p:spPr>
          <a:xfrm>
            <a:off x="5211320" y="2668644"/>
            <a:ext cx="1080000" cy="1259840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BADC27D7-5A8B-4A61-9EA8-D0DE71669A85}"/>
              </a:ext>
            </a:extLst>
          </p:cNvPr>
          <p:cNvSpPr/>
          <p:nvPr/>
        </p:nvSpPr>
        <p:spPr>
          <a:xfrm>
            <a:off x="6611383" y="2668644"/>
            <a:ext cx="1080000" cy="1259840"/>
          </a:xfrm>
          <a:prstGeom prst="smileyFace">
            <a:avLst>
              <a:gd name="adj" fmla="val -4653"/>
            </a:avLst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70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Instructions pour le </a:t>
            </a:r>
            <a:r>
              <a:rPr lang="fr-FR" i="1" dirty="0"/>
              <a:t>jeu de discrimination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8724"/>
          </a:xfrm>
        </p:spPr>
        <p:txBody>
          <a:bodyPr/>
          <a:lstStyle/>
          <a:p>
            <a:pPr marL="0" indent="0" algn="just">
              <a:buNone/>
            </a:pPr>
            <a:r>
              <a:rPr lang="fr-FR" sz="2000" dirty="0"/>
              <a:t>A chaque essai de ce jeu, nous allons vous présenter une séquence d’images de visages très rapide. Certains de ces visages ont été brouillés pour vous distraire.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Le jeu consiste à reconnaître le genre (homme ou femme) des visages intacts, c’est-à-dire non brouillés. Exemple: </a:t>
            </a:r>
          </a:p>
          <a:p>
            <a:pPr marL="0" indent="0" algn="just">
              <a:buNone/>
            </a:pPr>
            <a:endParaRPr lang="fr-FR" sz="2000" dirty="0"/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611" t="946" r="1475" b="-236"/>
          <a:stretch/>
        </p:blipFill>
        <p:spPr>
          <a:xfrm>
            <a:off x="7365077" y="4330931"/>
            <a:ext cx="1875349" cy="180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1016" t="484" r="1078" b="1149"/>
          <a:stretch/>
        </p:blipFill>
        <p:spPr>
          <a:xfrm>
            <a:off x="3050772" y="4322618"/>
            <a:ext cx="1791548" cy="1800000"/>
          </a:xfrm>
          <a:prstGeom prst="rect">
            <a:avLst/>
          </a:prstGeom>
        </p:spPr>
      </p:pic>
      <p:sp>
        <p:nvSpPr>
          <p:cNvPr id="8" name="Espace réservé du contenu 4"/>
          <p:cNvSpPr txBox="1">
            <a:spLocks/>
          </p:cNvSpPr>
          <p:nvPr/>
        </p:nvSpPr>
        <p:spPr>
          <a:xfrm>
            <a:off x="3081129" y="3768461"/>
            <a:ext cx="1702724" cy="401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000" dirty="0"/>
              <a:t>Visage brouillé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endParaRPr lang="fr-FR" dirty="0"/>
          </a:p>
        </p:txBody>
      </p:sp>
      <p:sp>
        <p:nvSpPr>
          <p:cNvPr id="9" name="Espace réservé du contenu 4"/>
          <p:cNvSpPr txBox="1">
            <a:spLocks/>
          </p:cNvSpPr>
          <p:nvPr/>
        </p:nvSpPr>
        <p:spPr>
          <a:xfrm>
            <a:off x="7452934" y="3768461"/>
            <a:ext cx="1702724" cy="401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000" dirty="0"/>
              <a:t>Visage intact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743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Instructions pour le </a:t>
            </a:r>
            <a:r>
              <a:rPr lang="fr-FR" i="1" dirty="0"/>
              <a:t>jeu de discrimination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Dans certains essais, nous vous demanderons si vous avez vu "au moins un homme" ; dans les autres, nous vous demanderons si vous avez vu "au moins une femme". </a:t>
            </a:r>
          </a:p>
          <a:p>
            <a:pPr marL="0" indent="0" algn="just">
              <a:buNone/>
            </a:pPr>
            <a:r>
              <a:rPr lang="fr-FR" sz="2000" dirty="0"/>
              <a:t>Répondez par « Oui » ou par « Non » aussi rapidement que possible, en appuyant sur les touches [O] ou [N] du clavier. Vous ne pourrez pas modifier votre réponse!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Attention: certains visages auront une expression apeurée et d’autres auront une expression faciale neutre. Les visages apeurés vont attirer votre attention. Dans certains essais, cela vous aidera a trouver la bonne réponse. Dans d’autres, cela vous induira en erreur. Nous vous indiquerons systématiquement si les visages apeurés vont vous aider ou vous induire en erreur.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662341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Entrainement pour le </a:t>
            </a:r>
            <a:r>
              <a:rPr lang="fr-FR" i="1" dirty="0"/>
              <a:t>jeu de discrimination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608425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Vous allez maintenant avoir plusieurs essais d’entrainement.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Votre performance dans cette phase ne sera pas prise en compte pour votre bonus financier.</a:t>
            </a:r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Rappelez-vous d’utiliser la touche [O] pour répondre « Oui » et la touche [N] pour répondre « Non ». 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07156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Entrainement pour le </a:t>
            </a:r>
            <a:r>
              <a:rPr lang="fr-FR" i="1" dirty="0"/>
              <a:t>jeu de discrimination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608425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L’entrainement du jeu de discrimination est terminé.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Si vous avez des questions, demandez à l’expérimentatrice  s’il vous plait. 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2491931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</TotalTime>
  <Words>1052</Words>
  <Application>Microsoft Office PowerPoint</Application>
  <PresentationFormat>Widescreen</PresentationFormat>
  <Paragraphs>109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Instructions pour le jeu de discrimination</vt:lpstr>
      <vt:lpstr>Instructions pour le jeu de discrimination</vt:lpstr>
      <vt:lpstr>Entrainement pour le jeu de discrimination</vt:lpstr>
      <vt:lpstr>Entrainement pour le jeu de discrimination</vt:lpstr>
      <vt:lpstr>Le jeu de discrimination</vt:lpstr>
      <vt:lpstr>PowerPoint Presentation</vt:lpstr>
      <vt:lpstr>PowerPoint Presentation</vt:lpstr>
      <vt:lpstr>Le jeu de discrimination est terminé</vt:lpstr>
      <vt:lpstr>Instructions pour le jeu de mémoire</vt:lpstr>
      <vt:lpstr>Entrainement pour le jeu de mémoire</vt:lpstr>
      <vt:lpstr>Entrainement pour le jeu de mémoire</vt:lpstr>
      <vt:lpstr>Le jeu de mémoire</vt:lpstr>
      <vt:lpstr>PowerPoint Presentation</vt:lpstr>
      <vt:lpstr>Le jeu de mémoire est terminé</vt:lpstr>
      <vt:lpstr>L’expérience est terminée.   Merci d’avoir participé.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SPORRER Juliana</dc:creator>
  <cp:lastModifiedBy>Juliana Sporrer</cp:lastModifiedBy>
  <cp:revision>17</cp:revision>
  <dcterms:created xsi:type="dcterms:W3CDTF">2020-03-04T10:36:12Z</dcterms:created>
  <dcterms:modified xsi:type="dcterms:W3CDTF">2020-03-09T12:48:35Z</dcterms:modified>
</cp:coreProperties>
</file>