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88" r:id="rId4"/>
    <p:sldId id="292" r:id="rId5"/>
    <p:sldId id="289" r:id="rId6"/>
    <p:sldId id="290" r:id="rId7"/>
    <p:sldId id="291" r:id="rId8"/>
    <p:sldId id="260" r:id="rId9"/>
    <p:sldId id="268" r:id="rId10"/>
    <p:sldId id="275" r:id="rId11"/>
    <p:sldId id="276" r:id="rId12"/>
    <p:sldId id="278" r:id="rId13"/>
    <p:sldId id="261" r:id="rId14"/>
    <p:sldId id="279" r:id="rId15"/>
    <p:sldId id="283" r:id="rId16"/>
    <p:sldId id="269" r:id="rId17"/>
    <p:sldId id="280" r:id="rId18"/>
    <p:sldId id="281" r:id="rId19"/>
    <p:sldId id="282" r:id="rId20"/>
    <p:sldId id="284" r:id="rId21"/>
    <p:sldId id="286" r:id="rId22"/>
    <p:sldId id="287" r:id="rId23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739"/>
    <a:srgbClr val="38B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Avant de commencer, merci de bien vouloir éteindre votre téléphone portable.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</a:t>
            </a:r>
            <a:r>
              <a:rPr lang="fr-FR" i="1" dirty="0" smtClean="0"/>
              <a:t>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ne sera pas prise en compte pour votre bonus financier.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</a:t>
            </a:r>
            <a:r>
              <a:rPr lang="fr-FR" i="1" dirty="0"/>
              <a:t>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</a:t>
            </a:r>
            <a:r>
              <a:rPr lang="fr-FR" sz="2000" i="1" dirty="0"/>
              <a:t>détection</a:t>
            </a:r>
            <a:r>
              <a:rPr lang="fr-FR" sz="2000" i="1" dirty="0" smtClean="0"/>
              <a:t> </a:t>
            </a:r>
            <a:r>
              <a:rPr lang="fr-FR" sz="2000" dirty="0"/>
              <a:t>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Le</a:t>
            </a:r>
            <a:r>
              <a:rPr lang="fr-FR" dirty="0"/>
              <a:t> </a:t>
            </a:r>
            <a:r>
              <a:rPr lang="fr-FR" i="1" dirty="0"/>
              <a:t>jeu de </a:t>
            </a:r>
            <a:r>
              <a:rPr lang="fr-FR" i="1" dirty="0"/>
              <a:t>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</a:t>
            </a:r>
            <a:r>
              <a:rPr lang="fr-FR" sz="2000" dirty="0" smtClean="0"/>
              <a:t>performance </a:t>
            </a:r>
            <a:r>
              <a:rPr lang="fr-FR" sz="2000" dirty="0"/>
              <a:t>dans cette phase sera prise en compte pour votre bonus financier.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51550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66308" y="2718263"/>
            <a:ext cx="5459385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une femme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11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5402" y="2718263"/>
            <a:ext cx="5401196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 homme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75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978" y="2766220"/>
            <a:ext cx="8206047" cy="1325563"/>
          </a:xfrm>
        </p:spPr>
        <p:txBody>
          <a:bodyPr/>
          <a:lstStyle/>
          <a:p>
            <a:pPr algn="ctr"/>
            <a:r>
              <a:rPr lang="fr-FR" dirty="0"/>
              <a:t>Le </a:t>
            </a:r>
            <a:r>
              <a:rPr lang="fr-FR" i="1" dirty="0"/>
              <a:t>jeu de </a:t>
            </a:r>
            <a:r>
              <a:rPr lang="fr-FR" i="1" dirty="0"/>
              <a:t>détection </a:t>
            </a:r>
            <a:r>
              <a:rPr lang="fr-FR" dirty="0"/>
              <a:t>est terminé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18173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</a:t>
            </a:r>
            <a:r>
              <a:rPr lang="fr-FR" i="1" dirty="0" smtClean="0"/>
              <a:t>reconnaissance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brièvement un ensemble d’images de visages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r>
              <a:rPr lang="fr-FR" sz="2000" dirty="0" smtClean="0"/>
              <a:t> 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Après avoir caché les images, nous vous demanderons de nous indiquer quel était le genre le plus représenté. Par exemple, dans certains essais, nous vous demanderons si vous avez vu « </a:t>
            </a:r>
            <a:r>
              <a:rPr lang="fr-FR" sz="2000" b="1" dirty="0"/>
              <a:t>plus d’hommes</a:t>
            </a:r>
            <a:r>
              <a:rPr lang="fr-FR" sz="2000" dirty="0"/>
              <a:t> » ; dans les autres, nous vous demanderons si vous avez vu « </a:t>
            </a:r>
            <a:r>
              <a:rPr lang="fr-FR" sz="2000" b="1" dirty="0"/>
              <a:t>plus de femmes</a:t>
            </a:r>
            <a:r>
              <a:rPr lang="fr-FR" sz="2000" dirty="0"/>
              <a:t> ». </a:t>
            </a:r>
          </a:p>
          <a:p>
            <a:pPr marL="0" indent="0" algn="just">
              <a:buNone/>
            </a:pPr>
            <a:r>
              <a:rPr lang="fr-FR" sz="2000" dirty="0"/>
              <a:t>Répondez par « </a:t>
            </a:r>
            <a:r>
              <a:rPr lang="fr-FR" sz="2000" b="1" dirty="0"/>
              <a:t>Femmes</a:t>
            </a:r>
            <a:r>
              <a:rPr lang="fr-FR" sz="2000" dirty="0"/>
              <a:t> » ou par « </a:t>
            </a:r>
            <a:r>
              <a:rPr lang="fr-FR" sz="2000" b="1" dirty="0"/>
              <a:t>Hommes</a:t>
            </a:r>
            <a:r>
              <a:rPr lang="fr-FR" sz="2000" dirty="0"/>
              <a:t> » aussi rapidement que possible, en appuyant sur les touches [F] ou [H] du clavier.  Vous ne pourrez pas modifier votre réponse!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/!\</a:t>
            </a:r>
            <a:r>
              <a:rPr lang="fr-FR" sz="2000" dirty="0"/>
              <a:t> </a:t>
            </a:r>
            <a:r>
              <a:rPr lang="fr-FR" sz="2000" u="sng" dirty="0"/>
              <a:t>Attention: </a:t>
            </a:r>
            <a:r>
              <a:rPr lang="fr-FR" sz="2000" dirty="0"/>
              <a:t>certains visages auront une expression apeurée et d’autres auront une expression faciale neutre. Les visages apeurés vont attirer votre attention. Dans certains essais, </a:t>
            </a:r>
            <a:r>
              <a:rPr lang="fr-FR" sz="2000" dirty="0">
                <a:solidFill>
                  <a:srgbClr val="38BA40"/>
                </a:solidFill>
              </a:rPr>
              <a:t>cela vous aidera a trouver la bonne réponse</a:t>
            </a:r>
            <a:r>
              <a:rPr lang="fr-FR" sz="2000" dirty="0"/>
              <a:t>. Dans d’autres, </a:t>
            </a:r>
            <a:r>
              <a:rPr lang="fr-FR" sz="2000" dirty="0">
                <a:solidFill>
                  <a:srgbClr val="D03739"/>
                </a:solidFill>
              </a:rPr>
              <a:t>cela vous induira en erreur</a:t>
            </a:r>
            <a:r>
              <a:rPr lang="fr-FR" sz="2000" dirty="0"/>
              <a:t>. Nous vous indiquerons systématiquement si les visages apeurés vont vous aider ou vous induire en erreur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4053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</a:t>
            </a:r>
            <a:r>
              <a:rPr lang="fr-FR" i="1" dirty="0"/>
              <a:t>reconnaissance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17616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[F] pour répondre « Femmes » et la touche [H] pour répondre « Hommes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07483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</a:t>
            </a:r>
            <a:r>
              <a:rPr lang="fr-FR" i="1" dirty="0"/>
              <a:t>reconnaissance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</a:t>
            </a:r>
            <a:r>
              <a:rPr lang="fr-FR" sz="2000" i="1" dirty="0"/>
              <a:t>reconnaissance </a:t>
            </a:r>
            <a:r>
              <a:rPr lang="fr-FR" sz="2000" dirty="0"/>
              <a:t>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7941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Le</a:t>
            </a:r>
            <a:r>
              <a:rPr lang="fr-FR" dirty="0"/>
              <a:t> </a:t>
            </a:r>
            <a:r>
              <a:rPr lang="fr-FR" i="1" dirty="0"/>
              <a:t>jeu de </a:t>
            </a:r>
            <a:r>
              <a:rPr lang="fr-FR" i="1" dirty="0"/>
              <a:t>reconnaissance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159539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[F] pour répondre « Femmes » et la touche [H] pour répondre « Hommes ».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5703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deux jeux (le </a:t>
            </a:r>
            <a:r>
              <a:rPr lang="fr-FR" sz="2000" i="1" dirty="0"/>
              <a:t>jeu de </a:t>
            </a:r>
            <a:r>
              <a:rPr lang="fr-FR" sz="2000" i="1" dirty="0" smtClean="0"/>
              <a:t>détection</a:t>
            </a:r>
            <a:r>
              <a:rPr lang="fr-FR" sz="2000" dirty="0" smtClean="0"/>
              <a:t>, </a:t>
            </a:r>
            <a:r>
              <a:rPr lang="fr-FR" sz="2000" dirty="0"/>
              <a:t>et le </a:t>
            </a:r>
            <a:r>
              <a:rPr lang="fr-FR" sz="2000" i="1" dirty="0"/>
              <a:t>jeu de </a:t>
            </a:r>
            <a:r>
              <a:rPr lang="fr-FR" sz="2000" i="1" dirty="0"/>
              <a:t>reconnaissance</a:t>
            </a:r>
            <a:r>
              <a:rPr lang="fr-FR" sz="2000" dirty="0" smtClean="0"/>
              <a:t>) </a:t>
            </a:r>
            <a:r>
              <a:rPr lang="fr-FR" sz="2000" dirty="0"/>
              <a:t>qui durent environ 30 minutes chacun. Ces jeux nous permettent de tester votre capacité à réguler votre attention.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Chaque jeu est divisé en </a:t>
            </a:r>
            <a:r>
              <a:rPr lang="fr-FR" sz="2000" dirty="0" smtClean="0"/>
              <a:t>300 </a:t>
            </a:r>
            <a:r>
              <a:rPr lang="fr-FR" sz="2000" dirty="0"/>
              <a:t>"essais", qui rapportent plus ou moins d'argent. Par exemple, il y a des essais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2 euros</a:t>
            </a:r>
            <a:r>
              <a:rPr lang="fr-FR" sz="2000" dirty="0"/>
              <a:t>. Nous vous indiquerons, à chaque essai, quelle est la récompense en jeu.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X€ </a:t>
            </a:r>
            <a:r>
              <a:rPr lang="fr-FR" sz="2000" dirty="0"/>
              <a:t>pour avoir participé à l'expérience, quelle que soit votre performance. Cela dit,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10 essais </a:t>
            </a:r>
            <a:r>
              <a:rPr lang="fr-FR" sz="2000" dirty="0"/>
              <a:t>de chaque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6683" y="2718263"/>
            <a:ext cx="7078634" cy="482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Avez-vous vu plus de Femmes ou d’Hommes?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9630" y="3735187"/>
            <a:ext cx="4272742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Femmes [F]  /  Hommes [H]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227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766220"/>
            <a:ext cx="7009707" cy="1325563"/>
          </a:xfrm>
        </p:spPr>
        <p:txBody>
          <a:bodyPr/>
          <a:lstStyle/>
          <a:p>
            <a:pPr algn="ctr"/>
            <a:r>
              <a:rPr lang="fr-FR" dirty="0"/>
              <a:t>Le </a:t>
            </a:r>
            <a:r>
              <a:rPr lang="fr-FR" i="1" dirty="0"/>
              <a:t>jeu de </a:t>
            </a:r>
            <a:r>
              <a:rPr lang="fr-FR" i="1" dirty="0"/>
              <a:t>reconnaissance </a:t>
            </a:r>
            <a:r>
              <a:rPr lang="fr-FR" dirty="0"/>
              <a:t>est terminé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4585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L’expérience est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d’avoir participé.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4044" y="1294893"/>
            <a:ext cx="5883910" cy="3340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/>
              <a:t>Si les </a:t>
            </a:r>
            <a:r>
              <a:rPr lang="fr-FR" sz="2000" dirty="0"/>
              <a:t>visages apeurés vont vous </a:t>
            </a:r>
            <a:r>
              <a:rPr lang="fr-FR" sz="2000" dirty="0">
                <a:solidFill>
                  <a:srgbClr val="38BA40"/>
                </a:solidFill>
              </a:rPr>
              <a:t>aider </a:t>
            </a:r>
            <a:r>
              <a:rPr lang="fr-FR" sz="2000" dirty="0" smtClean="0"/>
              <a:t>ou vous</a:t>
            </a:r>
            <a:r>
              <a:rPr lang="fr-FR" sz="2000" dirty="0" smtClean="0">
                <a:solidFill>
                  <a:srgbClr val="38BA40"/>
                </a:solidFill>
              </a:rPr>
              <a:t> </a:t>
            </a:r>
            <a:r>
              <a:rPr lang="fr-FR" sz="2000" dirty="0" smtClean="0">
                <a:solidFill>
                  <a:srgbClr val="D03739"/>
                </a:solidFill>
              </a:rPr>
              <a:t>induire </a:t>
            </a:r>
            <a:r>
              <a:rPr lang="fr-FR" sz="2000" dirty="0">
                <a:solidFill>
                  <a:srgbClr val="D03739"/>
                </a:solidFill>
              </a:rPr>
              <a:t>en </a:t>
            </a:r>
            <a:r>
              <a:rPr lang="fr-FR" sz="2000" dirty="0" smtClean="0">
                <a:solidFill>
                  <a:srgbClr val="D03739"/>
                </a:solidFill>
              </a:rPr>
              <a:t>erreur </a:t>
            </a:r>
            <a:r>
              <a:rPr lang="fr-FR" sz="2000" dirty="0"/>
              <a:t>sera affichée à l’écran</a:t>
            </a:r>
            <a:r>
              <a:rPr lang="fr-FR" sz="2000" dirty="0" smtClean="0"/>
              <a:t>. </a:t>
            </a:r>
            <a:r>
              <a:rPr lang="fr-FR" sz="2000" dirty="0" smtClean="0"/>
              <a:t>Exemple</a:t>
            </a:r>
            <a:r>
              <a:rPr lang="fr-FR" sz="2000" dirty="0" smtClean="0"/>
              <a:t>: </a:t>
            </a:r>
            <a:r>
              <a:rPr lang="fr-FR" sz="2000" dirty="0" smtClean="0"/>
              <a:t> </a:t>
            </a: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L</a:t>
            </a:r>
            <a:r>
              <a:rPr lang="fr-FR" sz="2000" dirty="0" smtClean="0"/>
              <a:t>a </a:t>
            </a:r>
            <a:r>
              <a:rPr lang="fr-FR" sz="2000" dirty="0"/>
              <a:t>somme </a:t>
            </a:r>
            <a:r>
              <a:rPr lang="fr-FR" sz="2000" dirty="0" smtClean="0"/>
              <a:t>d’argent que peut vous rapporter un essai sera affichée à l’écran. Exemple :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11" y="2131417"/>
            <a:ext cx="1080000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86" y="4399147"/>
            <a:ext cx="1080000" cy="10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11" y="4399147"/>
            <a:ext cx="1087105" cy="10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86" y="212425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6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4044" y="1294893"/>
            <a:ext cx="5883910" cy="3340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Pour les 15 essais suivants, les visages apeurés vont vous </a:t>
            </a:r>
            <a:r>
              <a:rPr lang="fr-FR" dirty="0">
                <a:solidFill>
                  <a:srgbClr val="D03739"/>
                </a:solidFill>
              </a:rPr>
              <a:t>induire en </a:t>
            </a:r>
            <a:r>
              <a:rPr lang="fr-FR" dirty="0" smtClean="0">
                <a:solidFill>
                  <a:srgbClr val="D03739"/>
                </a:solidFill>
              </a:rPr>
              <a:t>erreur</a:t>
            </a:r>
            <a:r>
              <a:rPr lang="fr-FR" dirty="0" smtClean="0"/>
              <a:t>. 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De plus,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7105" cy="108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6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4044" y="1294893"/>
            <a:ext cx="5883910" cy="3340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Pour les 15 essais suivants, les visages apeurés vont vous </a:t>
            </a:r>
            <a:r>
              <a:rPr lang="fr-FR" dirty="0" smtClean="0">
                <a:solidFill>
                  <a:srgbClr val="38BA40"/>
                </a:solidFill>
              </a:rPr>
              <a:t>aider</a:t>
            </a:r>
            <a:r>
              <a:rPr lang="fr-FR" dirty="0" smtClean="0"/>
              <a:t>. 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De plus,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7105" cy="108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4044" y="1294893"/>
            <a:ext cx="5883910" cy="3340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Pour les 15 essais suivants, les visages apeurés vont vous </a:t>
            </a:r>
            <a:r>
              <a:rPr lang="fr-FR" dirty="0">
                <a:solidFill>
                  <a:srgbClr val="D03739"/>
                </a:solidFill>
              </a:rPr>
              <a:t>induire en </a:t>
            </a:r>
            <a:r>
              <a:rPr lang="fr-FR" dirty="0" smtClean="0">
                <a:solidFill>
                  <a:srgbClr val="D03739"/>
                </a:solidFill>
              </a:rPr>
              <a:t>erreur</a:t>
            </a:r>
            <a:r>
              <a:rPr lang="fr-FR" dirty="0" smtClean="0"/>
              <a:t>. 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De plus,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7105" cy="108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9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4044" y="1294893"/>
            <a:ext cx="5883910" cy="3340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Pour les 15 essais suivants, les visages apeurés vont vous </a:t>
            </a:r>
            <a:r>
              <a:rPr lang="fr-FR" dirty="0" smtClean="0">
                <a:solidFill>
                  <a:srgbClr val="38BA40"/>
                </a:solidFill>
              </a:rPr>
              <a:t>aider</a:t>
            </a:r>
            <a:r>
              <a:rPr lang="fr-FR" dirty="0" smtClean="0"/>
              <a:t>. 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De plus,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7105" cy="108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</a:t>
            </a:r>
            <a:r>
              <a:rPr lang="fr-FR" i="1" dirty="0" smtClean="0"/>
              <a:t>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une séquence d’images de visages très rapide. Certains de ces visages ont été brouillés pour vous distraire.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consiste à reconnaître le genre (homme ou femme) des visages intacts, c’est-à-dire non brouillés. Exemple: 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</a:t>
            </a:r>
            <a:r>
              <a:rPr lang="fr-FR" i="1" dirty="0" smtClean="0"/>
              <a:t>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"</a:t>
            </a:r>
            <a:r>
              <a:rPr lang="fr-FR" sz="2000" b="1" dirty="0"/>
              <a:t>au moins un homme</a:t>
            </a:r>
            <a:r>
              <a:rPr lang="fr-FR" sz="2000" dirty="0"/>
              <a:t>" ; dans les autres, nous vous demanderons si vous avez vu "</a:t>
            </a:r>
            <a:r>
              <a:rPr lang="fr-FR" sz="2000" b="1" dirty="0"/>
              <a:t>au moins une femme</a:t>
            </a:r>
            <a:r>
              <a:rPr lang="fr-FR" sz="2000" dirty="0"/>
              <a:t>". 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</a:t>
            </a:r>
            <a:r>
              <a:rPr lang="fr-FR" sz="2000" b="1" dirty="0"/>
              <a:t>Oui</a:t>
            </a:r>
            <a:r>
              <a:rPr lang="fr-FR" sz="2000" dirty="0"/>
              <a:t> » ou par « </a:t>
            </a:r>
            <a:r>
              <a:rPr lang="fr-FR" sz="2000" b="1" dirty="0"/>
              <a:t>Non</a:t>
            </a:r>
            <a:r>
              <a:rPr lang="fr-FR" sz="2000" dirty="0"/>
              <a:t> » aussi rapidement que possible, en appuyant sur les touches [O] ou [N] du clavier. Vous ne pourrez pas modifier votre réponse!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 smtClean="0"/>
              <a:t>/!\</a:t>
            </a:r>
            <a:r>
              <a:rPr lang="fr-FR" sz="2000" dirty="0" smtClean="0"/>
              <a:t> </a:t>
            </a:r>
            <a:r>
              <a:rPr lang="fr-FR" sz="2000" u="sng" dirty="0" smtClean="0"/>
              <a:t>Attention</a:t>
            </a:r>
            <a:r>
              <a:rPr lang="fr-FR" sz="2000" u="sng" dirty="0"/>
              <a:t>: </a:t>
            </a:r>
            <a:r>
              <a:rPr lang="fr-FR" sz="2000" dirty="0"/>
              <a:t>certains visages auront une expression apeurée et d’autres auront une expression faciale neutre. Les visages apeurés vont attirer votre attention. </a:t>
            </a:r>
            <a:r>
              <a:rPr lang="fr-FR" sz="2000" dirty="0" smtClean="0"/>
              <a:t>Dans </a:t>
            </a:r>
            <a:r>
              <a:rPr lang="fr-FR" sz="2000" dirty="0"/>
              <a:t>certains essais, </a:t>
            </a:r>
            <a:r>
              <a:rPr lang="fr-FR" sz="2000" dirty="0">
                <a:solidFill>
                  <a:srgbClr val="38BA40"/>
                </a:solidFill>
              </a:rPr>
              <a:t>cela vous aidera a trouver la bonne réponse</a:t>
            </a:r>
            <a:r>
              <a:rPr lang="fr-FR" sz="2000" dirty="0"/>
              <a:t>. Dans d’autres, </a:t>
            </a:r>
            <a:r>
              <a:rPr lang="fr-FR" sz="2000" dirty="0">
                <a:solidFill>
                  <a:srgbClr val="D03739"/>
                </a:solidFill>
              </a:rPr>
              <a:t>cela vous induira en erreur</a:t>
            </a:r>
            <a:r>
              <a:rPr lang="fr-FR" sz="2000" dirty="0"/>
              <a:t>. </a:t>
            </a:r>
            <a:r>
              <a:rPr lang="fr-FR" sz="2000" dirty="0" smtClean="0"/>
              <a:t>Nous </a:t>
            </a:r>
            <a:r>
              <a:rPr lang="fr-FR" sz="2000" dirty="0"/>
              <a:t>vous indiquerons systématiquement si les visages apeurés vont vous aider ou vous induire en erreur.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1155</Words>
  <Application>Microsoft Office PowerPoint</Application>
  <PresentationFormat>Grand écran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Instructions pour le jeu de détection</vt:lpstr>
      <vt:lpstr>Instructions pour le jeu de détection</vt:lpstr>
      <vt:lpstr>Entrainement pour le jeu de détection</vt:lpstr>
      <vt:lpstr>Entrainement pour le jeu de détection</vt:lpstr>
      <vt:lpstr>Le jeu de détection</vt:lpstr>
      <vt:lpstr>Présentation PowerPoint</vt:lpstr>
      <vt:lpstr>Présentation PowerPoint</vt:lpstr>
      <vt:lpstr>Le jeu de détection est terminé</vt:lpstr>
      <vt:lpstr>Instructions pour le jeu de reconnaissance</vt:lpstr>
      <vt:lpstr>Entrainement pour le jeu de reconnaissance</vt:lpstr>
      <vt:lpstr>Entrainement pour le jeu de reconnaissance</vt:lpstr>
      <vt:lpstr>Le jeu de reconnaissance</vt:lpstr>
      <vt:lpstr>Présentation PowerPoint</vt:lpstr>
      <vt:lpstr>Le jeu de reconnaissance est terminé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SPORRER Juliana</cp:lastModifiedBy>
  <cp:revision>22</cp:revision>
  <dcterms:created xsi:type="dcterms:W3CDTF">2020-03-04T10:36:12Z</dcterms:created>
  <dcterms:modified xsi:type="dcterms:W3CDTF">2020-03-09T13:38:20Z</dcterms:modified>
</cp:coreProperties>
</file>