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88" r:id="rId4"/>
    <p:sldId id="292" r:id="rId5"/>
    <p:sldId id="289" r:id="rId6"/>
    <p:sldId id="290" r:id="rId7"/>
    <p:sldId id="291" r:id="rId8"/>
    <p:sldId id="260" r:id="rId9"/>
    <p:sldId id="268" r:id="rId10"/>
    <p:sldId id="275" r:id="rId11"/>
    <p:sldId id="276" r:id="rId12"/>
    <p:sldId id="278" r:id="rId13"/>
    <p:sldId id="261" r:id="rId14"/>
    <p:sldId id="279" r:id="rId15"/>
    <p:sldId id="283" r:id="rId16"/>
    <p:sldId id="269" r:id="rId17"/>
    <p:sldId id="280" r:id="rId18"/>
    <p:sldId id="281" r:id="rId19"/>
    <p:sldId id="282" r:id="rId20"/>
    <p:sldId id="284" r:id="rId21"/>
    <p:sldId id="286" r:id="rId22"/>
    <p:sldId id="287" r:id="rId23"/>
  </p:sldIdLst>
  <p:sldSz cx="12192000" cy="6858000"/>
  <p:notesSz cx="6858000" cy="9144000"/>
  <p:defaultTextStyle>
    <a:defPPr>
      <a:defRPr lang="fr-FR"/>
    </a:defPPr>
    <a:lvl1pPr marL="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3739"/>
    <a:srgbClr val="38BA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0" d="100"/>
          <a:sy n="50" d="100"/>
        </p:scale>
        <p:origin x="5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9" indent="0" algn="ctr">
              <a:buNone/>
              <a:defRPr sz="2000"/>
            </a:lvl2pPr>
            <a:lvl3pPr marL="914418" indent="0" algn="ctr">
              <a:buNone/>
              <a:defRPr sz="1800"/>
            </a:lvl3pPr>
            <a:lvl4pPr marL="1371627" indent="0" algn="ctr">
              <a:buNone/>
              <a:defRPr sz="1600"/>
            </a:lvl4pPr>
            <a:lvl5pPr marL="1828837" indent="0" algn="ctr">
              <a:buNone/>
              <a:defRPr sz="1600"/>
            </a:lvl5pPr>
            <a:lvl6pPr marL="2286046" indent="0" algn="ctr">
              <a:buNone/>
              <a:defRPr sz="1600"/>
            </a:lvl6pPr>
            <a:lvl7pPr marL="2743255" indent="0" algn="ctr">
              <a:buNone/>
              <a:defRPr sz="1600"/>
            </a:lvl7pPr>
            <a:lvl8pPr marL="3200464" indent="0" algn="ctr">
              <a:buNone/>
              <a:defRPr sz="1600"/>
            </a:lvl8pPr>
            <a:lvl9pPr marL="3657673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11/03/2020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359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11/03/2020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8872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11/03/2020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56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11/03/2020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523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11/03/2020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535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11/03/2020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271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11/03/2020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611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11/03/2020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02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11/03/2020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081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11/03/2020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1351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7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11/03/2020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274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DDF4E-9AD6-4EE5-9343-468C572CABA6}" type="datetimeFigureOut">
              <a:rPr lang="fr-FR" smtClean="0"/>
              <a:t>11/03/2020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63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4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3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2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1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0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523999" y="1604503"/>
            <a:ext cx="9144000" cy="1379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800" dirty="0"/>
              <a:t>Bonjour ! </a:t>
            </a:r>
            <a:endParaRPr lang="fr-FR" sz="4000" dirty="0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2439786" y="3250276"/>
            <a:ext cx="7312429" cy="1762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dirty="0"/>
              <a:t>Merci d’avoir accepté de participer à notre expérience.</a:t>
            </a:r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>
                <a:ea typeface="Calibri"/>
                <a:cs typeface="Calibri"/>
                <a:sym typeface="Calibri"/>
              </a:rPr>
              <a:t>Avant de commencer, merci de bien vouloir éteindre votre téléphone portable.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272704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Entrainement pour le </a:t>
            </a:r>
            <a:r>
              <a:rPr lang="fr-FR" i="1" dirty="0"/>
              <a:t>jeu </a:t>
            </a:r>
            <a:r>
              <a:rPr lang="fr-FR" i="1" dirty="0" smtClean="0"/>
              <a:t>de détection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825625"/>
            <a:ext cx="10608425" cy="4351338"/>
          </a:xfrm>
        </p:spPr>
        <p:txBody>
          <a:bodyPr/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Vous allez maintenant avoir plusieurs essais d’entrainement. 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Votre performance dans cette phase ne sera pas prise en compte pour votre bonus financier.</a:t>
            </a:r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Rappelez-vous d’utiliser la touche [O] pour répondre « Oui » et la touche [N] pour répondre « Non ». 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071561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Entrainement pour le </a:t>
            </a:r>
            <a:r>
              <a:rPr lang="fr-FR" i="1" dirty="0"/>
              <a:t>jeu de détection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825625"/>
            <a:ext cx="10608425" cy="4351338"/>
          </a:xfrm>
        </p:spPr>
        <p:txBody>
          <a:bodyPr/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L’entrainement du </a:t>
            </a:r>
            <a:r>
              <a:rPr lang="fr-FR" sz="2000" i="1" dirty="0"/>
              <a:t>jeu de détection</a:t>
            </a:r>
            <a:r>
              <a:rPr lang="fr-FR" sz="2000" i="1" dirty="0" smtClean="0"/>
              <a:t> </a:t>
            </a:r>
            <a:r>
              <a:rPr lang="fr-FR" sz="2000" dirty="0"/>
              <a:t>est terminé. 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Si vous avez des questions, demandez à l’expérimentatrice  s’il vous plait. 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249193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/>
              <a:t>Le</a:t>
            </a:r>
            <a:r>
              <a:rPr lang="fr-FR" dirty="0"/>
              <a:t> </a:t>
            </a:r>
            <a:r>
              <a:rPr lang="fr-FR" i="1" dirty="0"/>
              <a:t>jeu de détection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825625"/>
            <a:ext cx="10608425" cy="4351338"/>
          </a:xfrm>
        </p:spPr>
        <p:txBody>
          <a:bodyPr/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Vous allez maintenant commencer le jeu. </a:t>
            </a:r>
            <a:endParaRPr lang="fr-FR" sz="2000" dirty="0" smtClean="0"/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Votre </a:t>
            </a:r>
            <a:r>
              <a:rPr lang="fr-FR" sz="2000" dirty="0" smtClean="0"/>
              <a:t>performance </a:t>
            </a:r>
            <a:r>
              <a:rPr lang="fr-FR" sz="2000" dirty="0"/>
              <a:t>dans cette phase sera prise en compte pour votre bonus financier.</a:t>
            </a:r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Rappelez-vous d’utiliser la touche [O] pour répondre « Oui » et la touche [N] pour répondre « Non ». 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515506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66308" y="2718263"/>
            <a:ext cx="5459385" cy="590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Avez-vous vu au moins une femme ?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683355" y="3735187"/>
            <a:ext cx="2825288" cy="520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Oui [O]  /  Non [N]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9111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95402" y="2718263"/>
            <a:ext cx="5401196" cy="590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Avez-vous vu au moins un homme ?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683355" y="3735187"/>
            <a:ext cx="2825288" cy="520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Oui [O]  /  Non [N]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8754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92978" y="2766220"/>
            <a:ext cx="8206047" cy="1325563"/>
          </a:xfrm>
        </p:spPr>
        <p:txBody>
          <a:bodyPr/>
          <a:lstStyle/>
          <a:p>
            <a:pPr algn="ctr"/>
            <a:r>
              <a:rPr lang="fr-FR" dirty="0"/>
              <a:t>Le </a:t>
            </a:r>
            <a:r>
              <a:rPr lang="fr-FR" i="1" dirty="0"/>
              <a:t>jeu de détection </a:t>
            </a:r>
            <a:r>
              <a:rPr lang="fr-FR" dirty="0"/>
              <a:t>est terminé</a:t>
            </a:r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181735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Instructions pour le </a:t>
            </a:r>
            <a:r>
              <a:rPr lang="fr-FR" i="1" dirty="0"/>
              <a:t>jeu de </a:t>
            </a:r>
            <a:r>
              <a:rPr lang="fr-FR" i="1" dirty="0" smtClean="0"/>
              <a:t>reconnaissance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A chaque essai de ce jeu, nous allons vous présenter brièvement un ensemble d’images de visages</a:t>
            </a:r>
            <a:r>
              <a:rPr lang="fr-FR" sz="2000" dirty="0" smtClean="0"/>
              <a:t>.</a:t>
            </a:r>
          </a:p>
          <a:p>
            <a:pPr marL="0" indent="0" algn="just">
              <a:buNone/>
            </a:pPr>
            <a:r>
              <a:rPr lang="fr-FR" sz="2000" dirty="0" smtClean="0"/>
              <a:t> </a:t>
            </a:r>
            <a:endParaRPr lang="fr-FR" sz="2000" dirty="0"/>
          </a:p>
          <a:p>
            <a:pPr marL="0" indent="0">
              <a:buNone/>
            </a:pPr>
            <a:r>
              <a:rPr lang="fr-FR" sz="2000" dirty="0"/>
              <a:t>Après avoir caché les images, nous vous demanderons de nous indiquer quel était le genre le plus représenté avec la question « Avez-vous vu </a:t>
            </a:r>
            <a:r>
              <a:rPr lang="fr-FR" sz="2000" b="1" dirty="0"/>
              <a:t>plus de femmes ou d’hommes</a:t>
            </a:r>
            <a:r>
              <a:rPr lang="fr-FR" sz="2000" dirty="0"/>
              <a:t>? </a:t>
            </a:r>
            <a:r>
              <a:rPr lang="fr-FR" sz="2000"/>
              <a:t>». </a:t>
            </a:r>
            <a:endParaRPr lang="fr-FR" sz="2000" smtClean="0"/>
          </a:p>
          <a:p>
            <a:pPr marL="0" indent="0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 smtClean="0"/>
              <a:t>Répondez </a:t>
            </a:r>
            <a:r>
              <a:rPr lang="fr-FR" sz="2000" dirty="0"/>
              <a:t>par « </a:t>
            </a:r>
            <a:r>
              <a:rPr lang="fr-FR" sz="2000" b="1" dirty="0"/>
              <a:t>Femmes</a:t>
            </a:r>
            <a:r>
              <a:rPr lang="fr-FR" sz="2000" dirty="0"/>
              <a:t> » ou par « </a:t>
            </a:r>
            <a:r>
              <a:rPr lang="fr-FR" sz="2000" b="1" dirty="0"/>
              <a:t>Hommes</a:t>
            </a:r>
            <a:r>
              <a:rPr lang="fr-FR" sz="2000" dirty="0"/>
              <a:t> » aussi rapidement que possible, en appuyant sur les touches [F] ou [H] du clavier.  Vous ne pourrez pas modifier votre réponse!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u="sng" dirty="0"/>
              <a:t>/!\</a:t>
            </a:r>
            <a:r>
              <a:rPr lang="fr-FR" sz="2000" dirty="0"/>
              <a:t> </a:t>
            </a:r>
            <a:r>
              <a:rPr lang="fr-FR" sz="2000" u="sng" dirty="0"/>
              <a:t>Attention: </a:t>
            </a:r>
            <a:r>
              <a:rPr lang="fr-FR" sz="2000" dirty="0"/>
              <a:t>certains visages auront une expression apeurée et d’autres auront une expression faciale neutre. Les visages apeurés vont attirer votre attention. Dans certains essais, </a:t>
            </a:r>
            <a:r>
              <a:rPr lang="fr-FR" sz="2000" dirty="0">
                <a:solidFill>
                  <a:srgbClr val="38BA40"/>
                </a:solidFill>
              </a:rPr>
              <a:t>cela vous aidera </a:t>
            </a:r>
            <a:r>
              <a:rPr lang="fr-FR" sz="2000" dirty="0" smtClean="0">
                <a:solidFill>
                  <a:srgbClr val="38BA40"/>
                </a:solidFill>
              </a:rPr>
              <a:t>à </a:t>
            </a:r>
            <a:r>
              <a:rPr lang="fr-FR" sz="2000" dirty="0">
                <a:solidFill>
                  <a:srgbClr val="38BA40"/>
                </a:solidFill>
              </a:rPr>
              <a:t>trouver la bonne réponse</a:t>
            </a:r>
            <a:r>
              <a:rPr lang="fr-FR" sz="2000" dirty="0"/>
              <a:t>. Dans d’autres, </a:t>
            </a:r>
            <a:r>
              <a:rPr lang="fr-FR" sz="2000" dirty="0">
                <a:solidFill>
                  <a:srgbClr val="D03739"/>
                </a:solidFill>
              </a:rPr>
              <a:t>cela vous induira en erreur</a:t>
            </a:r>
            <a:r>
              <a:rPr lang="fr-FR" sz="2000" dirty="0"/>
              <a:t>. Nous vous indiquerons systématiquement si les visages apeurés vont vous aider ou vous induire en erreur</a:t>
            </a:r>
            <a:r>
              <a:rPr lang="fr-FR" sz="2000" dirty="0" smtClean="0"/>
              <a:t>.</a:t>
            </a:r>
            <a:endParaRPr lang="fr-FR" sz="2000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40531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Entrainement pour le </a:t>
            </a:r>
            <a:r>
              <a:rPr lang="fr-FR" i="1" dirty="0"/>
              <a:t>jeu de reconnaissance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825625"/>
            <a:ext cx="10176165" cy="4351338"/>
          </a:xfrm>
        </p:spPr>
        <p:txBody>
          <a:bodyPr/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Vous allez maintenant avoir plusieurs essais d’entrainement. </a:t>
            </a:r>
            <a:endParaRPr lang="fr-FR" sz="2000" dirty="0" smtClean="0"/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Votre performance dans cette phase ne sera pas prise en compte pour votre bonus financier.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Rappelez-vous d’utiliser la touche [F] pour répondre « Femmes » et la touche [H] pour répondre « Hommes ». 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074837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Entrainement pour le </a:t>
            </a:r>
            <a:r>
              <a:rPr lang="fr-FR" i="1" dirty="0"/>
              <a:t>jeu de reconnaissance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825625"/>
            <a:ext cx="10608425" cy="4351338"/>
          </a:xfrm>
        </p:spPr>
        <p:txBody>
          <a:bodyPr/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L’entrainement du </a:t>
            </a:r>
            <a:r>
              <a:rPr lang="fr-FR" sz="2000" i="1" dirty="0"/>
              <a:t>jeu de reconnaissance </a:t>
            </a:r>
            <a:r>
              <a:rPr lang="fr-FR" sz="2000" dirty="0"/>
              <a:t>est terminé. 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Si vous avez des questions, demandez à l’expérimentatrice  s’il vous plait. 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679417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/>
              <a:t>Le</a:t>
            </a:r>
            <a:r>
              <a:rPr lang="fr-FR" dirty="0"/>
              <a:t> </a:t>
            </a:r>
            <a:r>
              <a:rPr lang="fr-FR" i="1" dirty="0"/>
              <a:t>jeu de reconnaissance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199" y="1825625"/>
            <a:ext cx="10159539" cy="4351338"/>
          </a:xfrm>
        </p:spPr>
        <p:txBody>
          <a:bodyPr/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Vous allez maintenant commencer le jeu. </a:t>
            </a:r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Rappelez-vous d’utiliser la touche [F] pour répondre « Femmes » et la touche [H] pour répondre « Hommes ». </a:t>
            </a:r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55703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71848"/>
            <a:ext cx="10515600" cy="431430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Vous allez jouer à deux jeux (le </a:t>
            </a:r>
            <a:r>
              <a:rPr lang="fr-FR" sz="2000" i="1" dirty="0"/>
              <a:t>jeu de </a:t>
            </a:r>
            <a:r>
              <a:rPr lang="fr-FR" sz="2000" i="1" dirty="0" smtClean="0"/>
              <a:t>détection</a:t>
            </a:r>
            <a:r>
              <a:rPr lang="fr-FR" sz="2000" dirty="0" smtClean="0"/>
              <a:t>, </a:t>
            </a:r>
            <a:r>
              <a:rPr lang="fr-FR" sz="2000" dirty="0"/>
              <a:t>et le </a:t>
            </a:r>
            <a:r>
              <a:rPr lang="fr-FR" sz="2000" i="1" dirty="0"/>
              <a:t>jeu de reconnaissance</a:t>
            </a:r>
            <a:r>
              <a:rPr lang="fr-FR" sz="2000" dirty="0" smtClean="0"/>
              <a:t>) </a:t>
            </a:r>
            <a:r>
              <a:rPr lang="fr-FR" sz="2000" dirty="0"/>
              <a:t>qui durent environ 30 minutes chacun. Ces jeux nous permettent de tester votre capacité à réguler votre attention.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Chaque jeu est divisé en </a:t>
            </a:r>
            <a:r>
              <a:rPr lang="fr-FR" sz="2000" dirty="0" smtClean="0"/>
              <a:t>300 </a:t>
            </a:r>
            <a:r>
              <a:rPr lang="fr-FR" sz="2000" dirty="0"/>
              <a:t>"essais", qui rapportent plus ou moins d'argent. Par exemple, il y a des essais pour lesquels une réponse correcte rapporte </a:t>
            </a:r>
            <a:r>
              <a:rPr lang="fr-FR" sz="2000" dirty="0">
                <a:solidFill>
                  <a:srgbClr val="FF0000"/>
                </a:solidFill>
              </a:rPr>
              <a:t>5 centimes </a:t>
            </a:r>
            <a:r>
              <a:rPr lang="fr-FR" sz="2000" dirty="0"/>
              <a:t>et d’autres pour lesquels une réponse correcte rapporte </a:t>
            </a:r>
            <a:r>
              <a:rPr lang="fr-FR" sz="2000" dirty="0">
                <a:solidFill>
                  <a:srgbClr val="FF0000"/>
                </a:solidFill>
              </a:rPr>
              <a:t>2 euros</a:t>
            </a:r>
            <a:r>
              <a:rPr lang="fr-FR" sz="2000" dirty="0"/>
              <a:t>. Nous vous indiquerons, à chaque essai, quelle est la récompense en jeu.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Note: vous recevrez une indemnisation financière de </a:t>
            </a:r>
            <a:r>
              <a:rPr lang="fr-FR" sz="2000" dirty="0">
                <a:solidFill>
                  <a:srgbClr val="FF0000"/>
                </a:solidFill>
              </a:rPr>
              <a:t>X€ </a:t>
            </a:r>
            <a:r>
              <a:rPr lang="fr-FR" sz="2000" dirty="0"/>
              <a:t>pour avoir participé à l'expérience, quelle que soit votre performance. Cela dit, vous recevrez un bonus financier proportionnel à votre performance. En effet, à la fin de l'expérience, nous sélectionnerons </a:t>
            </a:r>
            <a:r>
              <a:rPr lang="fr-FR" sz="2000" dirty="0">
                <a:solidFill>
                  <a:srgbClr val="FF0000"/>
                </a:solidFill>
              </a:rPr>
              <a:t>10 essais </a:t>
            </a:r>
            <a:r>
              <a:rPr lang="fr-FR" sz="2000" dirty="0"/>
              <a:t>de chaque jeu au hasard, et vous recevrez la somme d'argent qui leur correspond (2 euros ou 5 centimes si vous avez répondu correctement, rien sinon).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4012922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56683" y="2718263"/>
            <a:ext cx="7078634" cy="4821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dirty="0"/>
              <a:t>Avez-vous vu plus de </a:t>
            </a:r>
            <a:r>
              <a:rPr lang="fr-FR" dirty="0" smtClean="0"/>
              <a:t>femmes </a:t>
            </a:r>
            <a:r>
              <a:rPr lang="fr-FR" dirty="0"/>
              <a:t>ou </a:t>
            </a:r>
            <a:r>
              <a:rPr lang="fr-FR" dirty="0" smtClean="0"/>
              <a:t>d’hommes</a:t>
            </a:r>
            <a:r>
              <a:rPr lang="fr-FR" dirty="0"/>
              <a:t>?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3959630" y="3735187"/>
            <a:ext cx="4272742" cy="520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Femmes [F]  /  Hommes [H]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6227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1147" y="2766220"/>
            <a:ext cx="7009707" cy="1325563"/>
          </a:xfrm>
        </p:spPr>
        <p:txBody>
          <a:bodyPr/>
          <a:lstStyle/>
          <a:p>
            <a:pPr algn="ctr"/>
            <a:r>
              <a:rPr lang="fr-FR" dirty="0"/>
              <a:t>Le </a:t>
            </a:r>
            <a:r>
              <a:rPr lang="fr-FR" i="1" dirty="0"/>
              <a:t>jeu de reconnaissance </a:t>
            </a:r>
            <a:r>
              <a:rPr lang="fr-FR" dirty="0"/>
              <a:t>est terminé</a:t>
            </a:r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545851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1147" y="2364012"/>
            <a:ext cx="7009707" cy="2129977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L’expérience est terminée.</a:t>
            </a:r>
            <a:br>
              <a:rPr lang="fr-FR" dirty="0"/>
            </a:b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Merci d’avoir participé.</a:t>
            </a:r>
          </a:p>
        </p:txBody>
      </p:sp>
      <p:sp>
        <p:nvSpPr>
          <p:cNvPr id="4" name="Rectangle 3"/>
          <p:cNvSpPr/>
          <p:nvPr/>
        </p:nvSpPr>
        <p:spPr>
          <a:xfrm>
            <a:off x="4376460" y="6369919"/>
            <a:ext cx="33813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finir</a:t>
            </a:r>
          </a:p>
        </p:txBody>
      </p:sp>
    </p:spTree>
    <p:extLst>
      <p:ext uri="{BB962C8B-B14F-4D97-AF65-F5344CB8AC3E}">
        <p14:creationId xmlns:p14="http://schemas.microsoft.com/office/powerpoint/2010/main" val="25567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154044" y="1294893"/>
            <a:ext cx="5883910" cy="33401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000" dirty="0" smtClean="0"/>
              <a:t>Si les </a:t>
            </a:r>
            <a:r>
              <a:rPr lang="fr-FR" sz="2000" dirty="0"/>
              <a:t>visages apeurés vont vous </a:t>
            </a:r>
            <a:r>
              <a:rPr lang="fr-FR" sz="2000" dirty="0">
                <a:solidFill>
                  <a:srgbClr val="38BA40"/>
                </a:solidFill>
              </a:rPr>
              <a:t>aider </a:t>
            </a:r>
            <a:r>
              <a:rPr lang="fr-FR" sz="2000" dirty="0" smtClean="0"/>
              <a:t>ou vous</a:t>
            </a:r>
            <a:r>
              <a:rPr lang="fr-FR" sz="2000" dirty="0" smtClean="0">
                <a:solidFill>
                  <a:srgbClr val="38BA40"/>
                </a:solidFill>
              </a:rPr>
              <a:t> </a:t>
            </a:r>
            <a:r>
              <a:rPr lang="fr-FR" sz="2000" dirty="0" smtClean="0">
                <a:solidFill>
                  <a:srgbClr val="D03739"/>
                </a:solidFill>
              </a:rPr>
              <a:t>induire </a:t>
            </a:r>
            <a:r>
              <a:rPr lang="fr-FR" sz="2000" dirty="0">
                <a:solidFill>
                  <a:srgbClr val="D03739"/>
                </a:solidFill>
              </a:rPr>
              <a:t>en </a:t>
            </a:r>
            <a:r>
              <a:rPr lang="fr-FR" sz="2000" dirty="0" smtClean="0">
                <a:solidFill>
                  <a:srgbClr val="D03739"/>
                </a:solidFill>
              </a:rPr>
              <a:t>erreur </a:t>
            </a:r>
            <a:r>
              <a:rPr lang="fr-FR" sz="2000" dirty="0"/>
              <a:t>sera affichée à l’écran</a:t>
            </a:r>
            <a:r>
              <a:rPr lang="fr-FR" sz="2000" dirty="0" smtClean="0"/>
              <a:t>. Exemple:  </a:t>
            </a:r>
            <a:endParaRPr lang="fr-FR" sz="2000" dirty="0"/>
          </a:p>
          <a:p>
            <a:pPr marL="0" indent="0" algn="ctr">
              <a:buNone/>
            </a:pPr>
            <a:endParaRPr lang="fr-FR" sz="2000" dirty="0"/>
          </a:p>
          <a:p>
            <a:pPr marL="0" indent="0" algn="ctr">
              <a:buNone/>
            </a:pPr>
            <a:endParaRPr lang="fr-FR" sz="2000" dirty="0" smtClean="0"/>
          </a:p>
          <a:p>
            <a:pPr marL="0" indent="0" algn="ctr">
              <a:buNone/>
            </a:pPr>
            <a:endParaRPr lang="fr-FR" sz="2000" dirty="0"/>
          </a:p>
          <a:p>
            <a:pPr marL="0" indent="0" algn="ctr">
              <a:buNone/>
            </a:pPr>
            <a:endParaRPr lang="fr-FR" sz="2000" dirty="0"/>
          </a:p>
          <a:p>
            <a:pPr marL="0" indent="0" algn="ctr">
              <a:buNone/>
            </a:pPr>
            <a:r>
              <a:rPr lang="fr-FR" sz="2000" dirty="0"/>
              <a:t>L</a:t>
            </a:r>
            <a:r>
              <a:rPr lang="fr-FR" sz="2000" dirty="0" smtClean="0"/>
              <a:t>a </a:t>
            </a:r>
            <a:r>
              <a:rPr lang="fr-FR" sz="2000" dirty="0"/>
              <a:t>somme </a:t>
            </a:r>
            <a:r>
              <a:rPr lang="fr-FR" sz="2000" dirty="0" smtClean="0"/>
              <a:t>d’argent que peut vous rapporter un essai sera affichée à l’écran. Exemple :</a:t>
            </a:r>
            <a:endParaRPr lang="fr-FR" sz="2000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411" y="2131417"/>
            <a:ext cx="1080000" cy="108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486" y="4399147"/>
            <a:ext cx="1080000" cy="108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411" y="4399147"/>
            <a:ext cx="1087105" cy="1080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486" y="2124259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663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154044" y="1294893"/>
            <a:ext cx="5883910" cy="33401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/>
              <a:t>Pour les 15 essais suivants, les visages apeurés vont vous </a:t>
            </a:r>
            <a:r>
              <a:rPr lang="fr-FR" dirty="0">
                <a:solidFill>
                  <a:srgbClr val="D03739"/>
                </a:solidFill>
              </a:rPr>
              <a:t>induire en </a:t>
            </a:r>
            <a:r>
              <a:rPr lang="fr-FR" dirty="0" smtClean="0">
                <a:solidFill>
                  <a:srgbClr val="D03739"/>
                </a:solidFill>
              </a:rPr>
              <a:t>erreur</a:t>
            </a:r>
            <a:r>
              <a:rPr lang="fr-FR" dirty="0" smtClean="0"/>
              <a:t>. </a:t>
            </a: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De plus, la somme en jeu est:</a:t>
            </a:r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447" y="4399147"/>
            <a:ext cx="1087105" cy="108000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999" y="2307020"/>
            <a:ext cx="1080000" cy="108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447" y="4399147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161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154044" y="1294893"/>
            <a:ext cx="5883910" cy="33401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/>
              <a:t>Pour les 15 essais suivants, les visages apeurés vont vous </a:t>
            </a:r>
            <a:r>
              <a:rPr lang="fr-FR" dirty="0" smtClean="0">
                <a:solidFill>
                  <a:srgbClr val="38BA40"/>
                </a:solidFill>
              </a:rPr>
              <a:t>aider</a:t>
            </a:r>
            <a:r>
              <a:rPr lang="fr-FR" dirty="0" smtClean="0"/>
              <a:t>. </a:t>
            </a: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De plus, la somme en jeu est:</a:t>
            </a:r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447" y="4399147"/>
            <a:ext cx="1087105" cy="108000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999" y="2307020"/>
            <a:ext cx="1080000" cy="108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999" y="2307020"/>
            <a:ext cx="1080000" cy="108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447" y="4399147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2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154044" y="1294893"/>
            <a:ext cx="5883910" cy="33401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/>
              <a:t>Pour les 15 essais suivants, les visages apeurés vont vous </a:t>
            </a:r>
            <a:r>
              <a:rPr lang="fr-FR" dirty="0">
                <a:solidFill>
                  <a:srgbClr val="D03739"/>
                </a:solidFill>
              </a:rPr>
              <a:t>induire en </a:t>
            </a:r>
            <a:r>
              <a:rPr lang="fr-FR" dirty="0" smtClean="0">
                <a:solidFill>
                  <a:srgbClr val="D03739"/>
                </a:solidFill>
              </a:rPr>
              <a:t>erreur</a:t>
            </a:r>
            <a:r>
              <a:rPr lang="fr-FR" dirty="0" smtClean="0"/>
              <a:t>. </a:t>
            </a: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De plus, la somme en jeu est:</a:t>
            </a:r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447" y="4399147"/>
            <a:ext cx="1087105" cy="108000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999" y="230702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898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154044" y="1294893"/>
            <a:ext cx="5883910" cy="33401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/>
              <a:t>Pour les 15 essais suivants, les visages apeurés vont vous </a:t>
            </a:r>
            <a:r>
              <a:rPr lang="fr-FR" dirty="0" smtClean="0">
                <a:solidFill>
                  <a:srgbClr val="38BA40"/>
                </a:solidFill>
              </a:rPr>
              <a:t>aider</a:t>
            </a:r>
            <a:r>
              <a:rPr lang="fr-FR" dirty="0" smtClean="0"/>
              <a:t>. </a:t>
            </a: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De plus, la somme en jeu est:</a:t>
            </a:r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447" y="4399147"/>
            <a:ext cx="1087105" cy="108000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999" y="2307020"/>
            <a:ext cx="1080000" cy="108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999" y="230702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2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Instructions pour le </a:t>
            </a:r>
            <a:r>
              <a:rPr lang="fr-FR" i="1" dirty="0"/>
              <a:t>jeu de </a:t>
            </a:r>
            <a:r>
              <a:rPr lang="fr-FR" i="1" dirty="0" smtClean="0"/>
              <a:t>détection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98724"/>
          </a:xfrm>
        </p:spPr>
        <p:txBody>
          <a:bodyPr/>
          <a:lstStyle/>
          <a:p>
            <a:pPr marL="0" indent="0" algn="just">
              <a:buNone/>
            </a:pPr>
            <a:r>
              <a:rPr lang="fr-FR" sz="2000" dirty="0"/>
              <a:t>A chaque essai de ce jeu, nous allons vous présenter une séquence d’images de visages très rapide. Certains de ces visages ont été brouillés pour vous distraire.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Le jeu consiste à reconnaître le genre (homme ou femme) des visages intacts, c’est-à-dire non brouillés. Exemple: </a:t>
            </a:r>
          </a:p>
          <a:p>
            <a:pPr marL="0" indent="0" algn="just">
              <a:buNone/>
            </a:pPr>
            <a:endParaRPr lang="fr-FR" sz="2000" dirty="0"/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611" t="946" r="1475" b="-236"/>
          <a:stretch/>
        </p:blipFill>
        <p:spPr>
          <a:xfrm>
            <a:off x="7365077" y="4330931"/>
            <a:ext cx="1875349" cy="180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/>
          <a:srcRect l="1016" t="484" r="1078" b="1149"/>
          <a:stretch/>
        </p:blipFill>
        <p:spPr>
          <a:xfrm>
            <a:off x="3050772" y="4322618"/>
            <a:ext cx="1791548" cy="1800000"/>
          </a:xfrm>
          <a:prstGeom prst="rect">
            <a:avLst/>
          </a:prstGeom>
        </p:spPr>
      </p:pic>
      <p:sp>
        <p:nvSpPr>
          <p:cNvPr id="8" name="Espace réservé du contenu 4"/>
          <p:cNvSpPr txBox="1">
            <a:spLocks/>
          </p:cNvSpPr>
          <p:nvPr/>
        </p:nvSpPr>
        <p:spPr>
          <a:xfrm>
            <a:off x="3081129" y="3768461"/>
            <a:ext cx="1702724" cy="401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000" dirty="0"/>
              <a:t>Visage brouillé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endParaRPr lang="fr-FR" dirty="0"/>
          </a:p>
        </p:txBody>
      </p:sp>
      <p:sp>
        <p:nvSpPr>
          <p:cNvPr id="9" name="Espace réservé du contenu 4"/>
          <p:cNvSpPr txBox="1">
            <a:spLocks/>
          </p:cNvSpPr>
          <p:nvPr/>
        </p:nvSpPr>
        <p:spPr>
          <a:xfrm>
            <a:off x="7452934" y="3768461"/>
            <a:ext cx="1702724" cy="401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000" dirty="0"/>
              <a:t>Visage intact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7432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Instructions pour le </a:t>
            </a:r>
            <a:r>
              <a:rPr lang="fr-FR" i="1" dirty="0"/>
              <a:t>jeu de </a:t>
            </a:r>
            <a:r>
              <a:rPr lang="fr-FR" i="1" dirty="0" smtClean="0"/>
              <a:t>détection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Dans certains essais, nous vous demanderons si vous avez vu </a:t>
            </a:r>
            <a:r>
              <a:rPr lang="fr-FR" sz="2000" dirty="0" smtClean="0"/>
              <a:t>« </a:t>
            </a:r>
            <a:r>
              <a:rPr lang="fr-FR" sz="2000" b="1" dirty="0" smtClean="0"/>
              <a:t>au </a:t>
            </a:r>
            <a:r>
              <a:rPr lang="fr-FR" sz="2000" b="1" dirty="0"/>
              <a:t>moins un </a:t>
            </a:r>
            <a:r>
              <a:rPr lang="fr-FR" sz="2000" b="1" dirty="0" smtClean="0"/>
              <a:t>homme</a:t>
            </a:r>
            <a:r>
              <a:rPr lang="fr-FR" sz="2000" dirty="0" smtClean="0"/>
              <a:t> »</a:t>
            </a:r>
            <a:r>
              <a:rPr lang="fr-FR" sz="2000" dirty="0" smtClean="0"/>
              <a:t> </a:t>
            </a:r>
            <a:r>
              <a:rPr lang="fr-FR" sz="2000" dirty="0"/>
              <a:t>; dans les autres, nous vous demanderons si vous avez vu </a:t>
            </a:r>
            <a:r>
              <a:rPr lang="fr-FR" sz="2000" dirty="0" smtClean="0"/>
              <a:t>« </a:t>
            </a:r>
            <a:r>
              <a:rPr lang="fr-FR" sz="2000" b="1" dirty="0" smtClean="0"/>
              <a:t>au </a:t>
            </a:r>
            <a:r>
              <a:rPr lang="fr-FR" sz="2000" b="1" dirty="0"/>
              <a:t>moins une </a:t>
            </a:r>
            <a:r>
              <a:rPr lang="fr-FR" sz="2000" b="1" dirty="0" smtClean="0"/>
              <a:t>femme</a:t>
            </a:r>
            <a:r>
              <a:rPr lang="fr-FR" sz="2000" dirty="0" smtClean="0"/>
              <a:t> »</a:t>
            </a:r>
            <a:r>
              <a:rPr lang="fr-FR" sz="2000" dirty="0" smtClean="0"/>
              <a:t>. </a:t>
            </a:r>
            <a:endParaRPr lang="fr-FR" sz="2000" dirty="0" smtClean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Répondez par « </a:t>
            </a:r>
            <a:r>
              <a:rPr lang="fr-FR" sz="2000" b="1" dirty="0"/>
              <a:t>Oui</a:t>
            </a:r>
            <a:r>
              <a:rPr lang="fr-FR" sz="2000" dirty="0"/>
              <a:t> » ou par « </a:t>
            </a:r>
            <a:r>
              <a:rPr lang="fr-FR" sz="2000" b="1" dirty="0"/>
              <a:t>Non</a:t>
            </a:r>
            <a:r>
              <a:rPr lang="fr-FR" sz="2000" dirty="0"/>
              <a:t> » aussi rapidement que possible, en appuyant sur les touches [</a:t>
            </a:r>
            <a:r>
              <a:rPr lang="fr-FR" sz="2000" b="1" dirty="0"/>
              <a:t>O</a:t>
            </a:r>
            <a:r>
              <a:rPr lang="fr-FR" sz="2000" dirty="0"/>
              <a:t>] ou [</a:t>
            </a:r>
            <a:r>
              <a:rPr lang="fr-FR" sz="2000" b="1" dirty="0"/>
              <a:t>N</a:t>
            </a:r>
            <a:r>
              <a:rPr lang="fr-FR" sz="2000" dirty="0"/>
              <a:t>] du clavier. Vous ne pourrez pas modifier votre réponse!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u="sng" dirty="0" smtClean="0"/>
              <a:t>/!\</a:t>
            </a:r>
            <a:r>
              <a:rPr lang="fr-FR" sz="2000" dirty="0" smtClean="0"/>
              <a:t> </a:t>
            </a:r>
            <a:r>
              <a:rPr lang="fr-FR" sz="2000" u="sng" dirty="0" smtClean="0"/>
              <a:t>Attention</a:t>
            </a:r>
            <a:r>
              <a:rPr lang="fr-FR" sz="2000" u="sng" dirty="0"/>
              <a:t>: </a:t>
            </a:r>
            <a:r>
              <a:rPr lang="fr-FR" sz="2000" dirty="0"/>
              <a:t>certains visages auront une expression apeurée et d’autres auront une expression faciale neutre. Les visages apeurés vont attirer votre attention. </a:t>
            </a:r>
            <a:r>
              <a:rPr lang="fr-FR" sz="2000" dirty="0" smtClean="0"/>
              <a:t>Dans </a:t>
            </a:r>
            <a:r>
              <a:rPr lang="fr-FR" sz="2000" dirty="0"/>
              <a:t>certains essais, </a:t>
            </a:r>
            <a:r>
              <a:rPr lang="fr-FR" sz="2000" dirty="0">
                <a:solidFill>
                  <a:srgbClr val="38BA40"/>
                </a:solidFill>
              </a:rPr>
              <a:t>cela vous aidera </a:t>
            </a:r>
            <a:r>
              <a:rPr lang="fr-FR" sz="2000" dirty="0" smtClean="0">
                <a:solidFill>
                  <a:srgbClr val="38BA40"/>
                </a:solidFill>
              </a:rPr>
              <a:t>à </a:t>
            </a:r>
            <a:r>
              <a:rPr lang="fr-FR" sz="2000" dirty="0">
                <a:solidFill>
                  <a:srgbClr val="38BA40"/>
                </a:solidFill>
              </a:rPr>
              <a:t>trouver la bonne réponse</a:t>
            </a:r>
            <a:r>
              <a:rPr lang="fr-FR" sz="2000" dirty="0"/>
              <a:t>. Dans d’autres, </a:t>
            </a:r>
            <a:r>
              <a:rPr lang="fr-FR" sz="2000" dirty="0">
                <a:solidFill>
                  <a:srgbClr val="D03739"/>
                </a:solidFill>
              </a:rPr>
              <a:t>cela vous induira en erreur</a:t>
            </a:r>
            <a:r>
              <a:rPr lang="fr-FR" sz="2000" dirty="0"/>
              <a:t>. </a:t>
            </a:r>
            <a:r>
              <a:rPr lang="fr-FR" sz="2000" dirty="0" smtClean="0"/>
              <a:t>Nous </a:t>
            </a:r>
            <a:r>
              <a:rPr lang="fr-FR" sz="2000" dirty="0"/>
              <a:t>vous indiquerons systématiquement si les visages apeurés vont vous aider ou vous induire en erreur.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6623418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509</TotalTime>
  <Words>1150</Words>
  <Application>Microsoft Office PowerPoint</Application>
  <PresentationFormat>Grand écran</PresentationFormat>
  <Paragraphs>137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Instructions pour le jeu de détection</vt:lpstr>
      <vt:lpstr>Instructions pour le jeu de détection</vt:lpstr>
      <vt:lpstr>Entrainement pour le jeu de détection</vt:lpstr>
      <vt:lpstr>Entrainement pour le jeu de détection</vt:lpstr>
      <vt:lpstr>Le jeu de détection</vt:lpstr>
      <vt:lpstr>Présentation PowerPoint</vt:lpstr>
      <vt:lpstr>Présentation PowerPoint</vt:lpstr>
      <vt:lpstr>Le jeu de détection est terminé</vt:lpstr>
      <vt:lpstr>Instructions pour le jeu de reconnaissance</vt:lpstr>
      <vt:lpstr>Entrainement pour le jeu de reconnaissance</vt:lpstr>
      <vt:lpstr>Entrainement pour le jeu de reconnaissance</vt:lpstr>
      <vt:lpstr>Le jeu de reconnaissance</vt:lpstr>
      <vt:lpstr>Présentation PowerPoint</vt:lpstr>
      <vt:lpstr>Le jeu de reconnaissance est terminé</vt:lpstr>
      <vt:lpstr>L’expérience est terminée.   Merci d’avoir participé.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SPORRER Juliana</dc:creator>
  <cp:lastModifiedBy>SPORRER Juliana</cp:lastModifiedBy>
  <cp:revision>26</cp:revision>
  <dcterms:created xsi:type="dcterms:W3CDTF">2020-03-04T10:36:12Z</dcterms:created>
  <dcterms:modified xsi:type="dcterms:W3CDTF">2020-03-11T15:07:03Z</dcterms:modified>
</cp:coreProperties>
</file>