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10/24/2013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10/24/2013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10/24/2013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10/24/2013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10/24/2013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10/24/2013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10/24/2013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10/24/2013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10/24/2013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10/24/2013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10/24/2013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10/24/2013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10/24/2013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10/24/2013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10/24/2013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10/24/2013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10/24/2013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10/24/2013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i-FI" sz="6600" dirty="0" smtClean="0"/>
              <a:t>Statistical Machine Translator</a:t>
            </a:r>
            <a:endParaRPr lang="en-AU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Jussi Kolehmainen 24.10.2013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812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The Problem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3200" dirty="0" smtClean="0"/>
              <a:t>Translate</a:t>
            </a:r>
            <a:r>
              <a:rPr lang="fi-FI" sz="3600" dirty="0" smtClean="0"/>
              <a:t> a Spanish sentence into English</a:t>
            </a:r>
          </a:p>
          <a:p>
            <a:r>
              <a:rPr lang="fi-FI" sz="3200" dirty="0" smtClean="0"/>
              <a:t>Translate</a:t>
            </a:r>
            <a:r>
              <a:rPr lang="fi-FI" sz="3600" dirty="0" smtClean="0"/>
              <a:t> word by word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fi-FI" sz="2800" dirty="0" smtClean="0">
                <a:sym typeface="Wingdings" panose="05000000000000000000" pitchFamily="2" charset="2"/>
              </a:rPr>
              <a:t>Multiple translations for each word</a:t>
            </a:r>
          </a:p>
          <a:p>
            <a:pPr marL="457200" lvl="1" indent="0">
              <a:buNone/>
            </a:pPr>
            <a:endParaRPr lang="fi-FI" sz="3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i-FI" sz="3600" dirty="0">
              <a:sym typeface="Wingdings" panose="05000000000000000000" pitchFamily="2" charset="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676" y="3179284"/>
            <a:ext cx="8232531" cy="365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9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One approach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i-FI" sz="3200" dirty="0"/>
              <a:t>Build index from a large </a:t>
            </a:r>
            <a:r>
              <a:rPr lang="fi-FI" sz="3200" dirty="0" smtClean="0"/>
              <a:t>corpus (e.g. frequencies)</a:t>
            </a:r>
            <a:endParaRPr lang="fi-FI" sz="3200" dirty="0"/>
          </a:p>
          <a:p>
            <a:pPr marL="514350" indent="-514350">
              <a:buFont typeface="+mj-lt"/>
              <a:buAutoNum type="arabicPeriod"/>
            </a:pPr>
            <a:endParaRPr lang="fi-FI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fi-FI" sz="3200" dirty="0" smtClean="0"/>
              <a:t>Translate word by word with a dictionary</a:t>
            </a:r>
          </a:p>
          <a:p>
            <a:pPr marL="514350" indent="-514350">
              <a:buFont typeface="+mj-lt"/>
              <a:buAutoNum type="arabicPeriod"/>
            </a:pPr>
            <a:endParaRPr lang="fi-FI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fi-FI" sz="3200" dirty="0" smtClean="0"/>
              <a:t>Calculate statistical features from the index and estimate probabilities for the alternative translations</a:t>
            </a:r>
          </a:p>
          <a:p>
            <a:pPr marL="514350" indent="-514350">
              <a:buFont typeface="+mj-lt"/>
              <a:buAutoNum type="arabicPeriod"/>
            </a:pPr>
            <a:endParaRPr lang="fi-FI" sz="3200" dirty="0"/>
          </a:p>
          <a:p>
            <a:pPr marL="514350" indent="-514350">
              <a:buFont typeface="+mj-lt"/>
              <a:buAutoNum type="arabicPeriod"/>
            </a:pPr>
            <a:r>
              <a:rPr lang="fi-FI" sz="3200" dirty="0" smtClean="0"/>
              <a:t>Rank the alternatives by their probabilities</a:t>
            </a:r>
          </a:p>
          <a:p>
            <a:pPr marL="514350" indent="-514350">
              <a:buFont typeface="+mj-lt"/>
              <a:buAutoNum type="arabicPeriod"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52732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Corpus </a:t>
            </a:r>
            <a:r>
              <a:rPr lang="fi-FI" dirty="0" smtClean="0">
                <a:sym typeface="Wingdings" panose="05000000000000000000" pitchFamily="2" charset="2"/>
              </a:rPr>
              <a:t> Index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3200" dirty="0"/>
              <a:t>European</a:t>
            </a:r>
            <a:r>
              <a:rPr lang="en-AU" dirty="0"/>
              <a:t> Parliament Proceedings Parallel Corpus 1996-2011</a:t>
            </a:r>
          </a:p>
          <a:p>
            <a:r>
              <a:rPr lang="en-AU" dirty="0" smtClean="0"/>
              <a:t>1,965,734 sentences in both Spanish and English</a:t>
            </a:r>
          </a:p>
          <a:p>
            <a:endParaRPr lang="fi-FI" dirty="0"/>
          </a:p>
          <a:p>
            <a:r>
              <a:rPr lang="fi-FI" dirty="0" smtClean="0"/>
              <a:t>Redis NoSQL database. Example keys:</a:t>
            </a:r>
          </a:p>
          <a:p>
            <a:pPr lvl="1"/>
            <a:endParaRPr lang="fi-FI" dirty="0" smtClean="0"/>
          </a:p>
          <a:p>
            <a:pPr lvl="1"/>
            <a:r>
              <a:rPr lang="fi-FI" dirty="0" smtClean="0"/>
              <a:t>en:word:occur </a:t>
            </a:r>
            <a:r>
              <a:rPr lang="fi-FI" dirty="0" smtClean="0">
                <a:sym typeface="Wingdings" panose="05000000000000000000" pitchFamily="2" charset="2"/>
              </a:rPr>
              <a:t> 3452					(frequency)</a:t>
            </a:r>
          </a:p>
          <a:p>
            <a:pPr lvl="1"/>
            <a:r>
              <a:rPr lang="fi-FI" dirty="0" smtClean="0">
                <a:sym typeface="Wingdings" panose="05000000000000000000" pitchFamily="2" charset="2"/>
              </a:rPr>
              <a:t>en:stem:occur  [”occurs”, ”occurence”, ...]		(different forms)</a:t>
            </a:r>
          </a:p>
          <a:p>
            <a:pPr lvl="1"/>
            <a:r>
              <a:rPr lang="fi-FI" dirty="0" smtClean="0">
                <a:sym typeface="Wingdings" panose="05000000000000000000" pitchFamily="2" charset="2"/>
              </a:rPr>
              <a:t>en:word:occur:sentences  [523, 1523, 6534, ...]	(sentences ids)</a:t>
            </a:r>
          </a:p>
          <a:p>
            <a:pPr lvl="1"/>
            <a:r>
              <a:rPr lang="fi-FI" dirty="0" smtClean="0">
                <a:sym typeface="Wingdings" panose="05000000000000000000" pitchFamily="2" charset="2"/>
              </a:rPr>
              <a:t>en:bigram:has:occurred  125				(frequency)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47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Dictionary API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i-FI" sz="5800" dirty="0" smtClean="0"/>
              <a:t>Glosbe API</a:t>
            </a:r>
          </a:p>
          <a:p>
            <a:pPr lvl="1"/>
            <a:r>
              <a:rPr lang="en-AU" sz="3800" i="1" dirty="0"/>
              <a:t>http://</a:t>
            </a:r>
            <a:r>
              <a:rPr lang="en-AU" sz="3800" i="1" dirty="0" smtClean="0"/>
              <a:t>glosbe.com/gapi/translate?from=</a:t>
            </a:r>
            <a:r>
              <a:rPr lang="en-AU" sz="3800" b="1" i="1" dirty="0" smtClean="0"/>
              <a:t>spa</a:t>
            </a:r>
            <a:r>
              <a:rPr lang="en-AU" sz="3800" i="1" dirty="0" smtClean="0"/>
              <a:t>&amp;dest=</a:t>
            </a:r>
            <a:r>
              <a:rPr lang="en-AU" sz="3800" b="1" i="1" dirty="0" smtClean="0"/>
              <a:t>eng</a:t>
            </a:r>
            <a:r>
              <a:rPr lang="en-AU" sz="3800" i="1" dirty="0" smtClean="0"/>
              <a:t>&amp;format=</a:t>
            </a:r>
            <a:r>
              <a:rPr lang="en-AU" sz="3800" b="1" i="1" dirty="0" smtClean="0"/>
              <a:t>json</a:t>
            </a:r>
            <a:r>
              <a:rPr lang="en-AU" sz="3800" i="1" dirty="0" smtClean="0"/>
              <a:t>&amp;phrase=</a:t>
            </a:r>
            <a:r>
              <a:rPr lang="en-AU" sz="3800" b="1" i="1" dirty="0" smtClean="0"/>
              <a:t>hola</a:t>
            </a:r>
          </a:p>
          <a:p>
            <a:endParaRPr lang="fi-FI" sz="4100" dirty="0" smtClean="0"/>
          </a:p>
          <a:p>
            <a:r>
              <a:rPr lang="fi-FI" sz="5800" dirty="0" smtClean="0"/>
              <a:t>Response has both direct translations and meanings</a:t>
            </a:r>
            <a:endParaRPr lang="fi-FI" sz="5800" dirty="0"/>
          </a:p>
          <a:p>
            <a:pPr marL="914400" lvl="1" indent="-457200">
              <a:buFont typeface="+mj-lt"/>
              <a:buAutoNum type="arabicPeriod"/>
            </a:pPr>
            <a:endParaRPr lang="fi-FI" dirty="0" smtClean="0"/>
          </a:p>
          <a:p>
            <a:pPr marL="914400" lvl="1" indent="-457200">
              <a:buFont typeface="+mj-lt"/>
              <a:buAutoNum type="arabicPeriod"/>
            </a:pPr>
            <a:r>
              <a:rPr lang="fi-FI" sz="4500" dirty="0" smtClean="0"/>
              <a:t>Direct translations</a:t>
            </a:r>
          </a:p>
          <a:p>
            <a:pPr lvl="2"/>
            <a:r>
              <a:rPr lang="fi-FI" sz="3600" dirty="0" smtClean="0"/>
              <a:t>”hola” </a:t>
            </a:r>
            <a:r>
              <a:rPr lang="fi-FI" sz="3600" dirty="0" smtClean="0">
                <a:sym typeface="Wingdings" panose="05000000000000000000" pitchFamily="2" charset="2"/>
              </a:rPr>
              <a:t> ”hello”</a:t>
            </a:r>
          </a:p>
          <a:p>
            <a:pPr lvl="2"/>
            <a:r>
              <a:rPr lang="fi-FI" sz="3600" dirty="0" smtClean="0">
                <a:sym typeface="Wingdings" panose="05000000000000000000" pitchFamily="2" charset="2"/>
              </a:rPr>
              <a:t>Candidates for translations</a:t>
            </a:r>
          </a:p>
          <a:p>
            <a:pPr marL="914400" lvl="1" indent="-457200">
              <a:buFont typeface="+mj-lt"/>
              <a:buAutoNum type="arabicPeriod"/>
            </a:pPr>
            <a:endParaRPr lang="fi-FI" sz="2800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fi-FI" sz="4500" dirty="0" smtClean="0">
                <a:sym typeface="Wingdings" panose="05000000000000000000" pitchFamily="2" charset="2"/>
              </a:rPr>
              <a:t>Meanings</a:t>
            </a:r>
          </a:p>
          <a:p>
            <a:pPr lvl="2"/>
            <a:r>
              <a:rPr lang="fi-FI" sz="3600" dirty="0" smtClean="0">
                <a:sym typeface="Wingdings" panose="05000000000000000000" pitchFamily="2" charset="2"/>
              </a:rPr>
              <a:t>”killed”  ”... form of </a:t>
            </a:r>
            <a:r>
              <a:rPr lang="fi-FI" sz="3600" b="1" dirty="0" smtClean="0">
                <a:sym typeface="Wingdings" panose="05000000000000000000" pitchFamily="2" charset="2"/>
              </a:rPr>
              <a:t>kill</a:t>
            </a:r>
            <a:r>
              <a:rPr lang="fi-FI" sz="3600" dirty="0" smtClean="0">
                <a:sym typeface="Wingdings" panose="05000000000000000000" pitchFamily="2" charset="2"/>
              </a:rPr>
              <a:t>”  New query with ”kill”</a:t>
            </a:r>
          </a:p>
          <a:p>
            <a:pPr marL="914400" lvl="2" indent="0">
              <a:buNone/>
            </a:pPr>
            <a:endParaRPr lang="fi-FI" dirty="0" smtClean="0">
              <a:sym typeface="Wingdings" panose="05000000000000000000" pitchFamily="2" charset="2"/>
            </a:endParaRPr>
          </a:p>
          <a:p>
            <a:pPr lvl="2"/>
            <a:endParaRPr lang="fi-FI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AU" dirty="0" smtClean="0"/>
          </a:p>
          <a:p>
            <a:pPr lvl="1"/>
            <a:endParaRPr lang="fi-FI" sz="1600" b="1" i="1" dirty="0"/>
          </a:p>
          <a:p>
            <a:pPr marL="457200" lvl="1" indent="0">
              <a:buNone/>
            </a:pPr>
            <a:r>
              <a:rPr lang="fi-FI" sz="1600" b="1" i="1" dirty="0" smtClean="0"/>
              <a:t>	</a:t>
            </a:r>
            <a:endParaRPr lang="en-AU" sz="1600" b="1" i="1" dirty="0"/>
          </a:p>
        </p:txBody>
      </p:sp>
    </p:spTree>
    <p:extLst>
      <p:ext uri="{BB962C8B-B14F-4D97-AF65-F5344CB8AC3E}">
        <p14:creationId xmlns:p14="http://schemas.microsoft.com/office/powerpoint/2010/main" val="111925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Probability models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fi-FI" sz="3200" dirty="0" smtClean="0"/>
                  <a:t>Language model P1</a:t>
                </a:r>
              </a:p>
              <a:p>
                <a:pPr marL="457200" lvl="1" indent="0">
                  <a:buNone/>
                </a:pPr>
                <a:endParaRPr lang="fi-FI" sz="28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i-FI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i-FI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i-FI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i-FI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i-FI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i-FI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i-FI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d>
                            <m:dPr>
                              <m:ctrlPr>
                                <a:rPr lang="fi-FI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i-FI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fi-FI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i-FI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i-FI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fi-FI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fi-FI" sz="2800" b="0" i="1" smtClean="0">
                              <a:latin typeface="Cambria Math" panose="02040503050406030204" pitchFamily="18" charset="0"/>
                            </a:rPr>
                            <m:t>#(</m:t>
                          </m:r>
                          <m:sSub>
                            <m:sSubPr>
                              <m:ctrlPr>
                                <a:rPr lang="fi-FI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i-FI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i-FI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i-FI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i-FI" sz="3200" dirty="0" smtClean="0"/>
                  <a:t>Translation model P2</a:t>
                </a:r>
              </a:p>
              <a:p>
                <a:pPr marL="0" indent="0">
                  <a:buNone/>
                </a:pPr>
                <a:endParaRPr lang="fi-FI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e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&amp;(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#(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dirty="0" smtClean="0"/>
              </a:p>
              <a:p>
                <a:pPr marL="0" indent="0">
                  <a:buNone/>
                </a:pPr>
                <a:endParaRPr lang="fi-FI" dirty="0" smtClean="0"/>
              </a:p>
              <a:p>
                <a:pPr marL="0" indent="0">
                  <a:buNone/>
                </a:pPr>
                <a:r>
                  <a:rPr lang="fi-FI" dirty="0" smtClean="0"/>
                  <a:t># = frequency in the same sentence</a:t>
                </a:r>
              </a:p>
              <a:p>
                <a:pPr marL="0" indent="0">
                  <a:buNone/>
                </a:pPr>
                <a:r>
                  <a:rPr lang="fi-FI" dirty="0" smtClean="0"/>
                  <a:t>&amp; = frequency in the parallel sentences</a:t>
                </a:r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9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Ranking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Probabilities are smoothed</a:t>
            </a:r>
          </a:p>
          <a:p>
            <a:pPr marL="457200" lvl="1" indent="0">
              <a:buNone/>
            </a:pPr>
            <a:r>
              <a:rPr lang="fi-FI" dirty="0" smtClean="0"/>
              <a:t>= some part of the probability to non-existent bigrams and translations</a:t>
            </a:r>
          </a:p>
          <a:p>
            <a:pPr marL="457200" lvl="1" indent="0">
              <a:buNone/>
            </a:pPr>
            <a:endParaRPr lang="fi-FI" dirty="0"/>
          </a:p>
          <a:p>
            <a:r>
              <a:rPr lang="fi-FI" dirty="0" smtClean="0"/>
              <a:t>Probability for a translation s </a:t>
            </a:r>
            <a:r>
              <a:rPr lang="fi-FI" dirty="0" smtClean="0">
                <a:sym typeface="Wingdings" panose="05000000000000000000" pitchFamily="2" charset="2"/>
              </a:rPr>
              <a:t> e: P = P1 * P2</a:t>
            </a:r>
          </a:p>
          <a:p>
            <a:endParaRPr lang="fi-FI" dirty="0">
              <a:sym typeface="Wingdings" panose="05000000000000000000" pitchFamily="2" charset="2"/>
            </a:endParaRPr>
          </a:p>
          <a:p>
            <a:r>
              <a:rPr lang="fi-FI" dirty="0" smtClean="0">
                <a:sym typeface="Wingdings" panose="05000000000000000000" pitchFamily="2" charset="2"/>
              </a:rPr>
              <a:t>Initial probabilities by word frequencies</a:t>
            </a:r>
          </a:p>
          <a:p>
            <a:r>
              <a:rPr lang="fi-FI" dirty="0" smtClean="0">
                <a:sym typeface="Wingdings" panose="05000000000000000000" pitchFamily="2" charset="2"/>
              </a:rPr>
              <a:t>Probability estimation is iterated N times</a:t>
            </a:r>
          </a:p>
          <a:p>
            <a:endParaRPr lang="fi-FI" dirty="0">
              <a:sym typeface="Wingdings" panose="05000000000000000000" pitchFamily="2" charset="2"/>
            </a:endParaRPr>
          </a:p>
          <a:p>
            <a:r>
              <a:rPr lang="fi-FI" dirty="0" smtClean="0">
                <a:sym typeface="Wingdings" panose="05000000000000000000" pitchFamily="2" charset="2"/>
              </a:rPr>
              <a:t>Alternatives are ranked by their probabilities</a:t>
            </a:r>
          </a:p>
          <a:p>
            <a:endParaRPr lang="fi-FI" dirty="0">
              <a:sym typeface="Wingdings" panose="05000000000000000000" pitchFamily="2" charset="2"/>
            </a:endParaRPr>
          </a:p>
          <a:p>
            <a:endParaRPr lang="fi-FI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6174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Conclusions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Problems</a:t>
            </a:r>
          </a:p>
          <a:p>
            <a:pPr lvl="1"/>
            <a:r>
              <a:rPr lang="fi-FI" dirty="0" smtClean="0"/>
              <a:t>Dictionary API has a limit for queries per IP address</a:t>
            </a:r>
          </a:p>
          <a:p>
            <a:pPr lvl="1"/>
            <a:r>
              <a:rPr lang="fi-FI" dirty="0" smtClean="0"/>
              <a:t>Dictionary API is relatively slow </a:t>
            </a:r>
            <a:r>
              <a:rPr lang="fi-FI" dirty="0" smtClean="0">
                <a:sym typeface="Wingdings" panose="05000000000000000000" pitchFamily="2" charset="2"/>
              </a:rPr>
              <a:t> Switch to offline dictionary</a:t>
            </a:r>
          </a:p>
          <a:p>
            <a:pPr lvl="1"/>
            <a:r>
              <a:rPr lang="fi-FI" dirty="0" smtClean="0"/>
              <a:t>Finding a good indexing method for tens of millions of entries</a:t>
            </a:r>
          </a:p>
          <a:p>
            <a:pPr lvl="1"/>
            <a:endParaRPr lang="fi-FI" dirty="0"/>
          </a:p>
          <a:p>
            <a:r>
              <a:rPr lang="fi-FI" dirty="0" smtClean="0"/>
              <a:t>Some results</a:t>
            </a:r>
          </a:p>
          <a:p>
            <a:pPr lvl="1"/>
            <a:r>
              <a:rPr lang="fi-FI" dirty="0" smtClean="0"/>
              <a:t>Redis database </a:t>
            </a:r>
            <a:r>
              <a:rPr lang="fi-FI" smtClean="0"/>
              <a:t>is fast and east-to-use for indexing sentences</a:t>
            </a:r>
            <a:endParaRPr lang="fi-FI" dirty="0" smtClean="0"/>
          </a:p>
          <a:p>
            <a:pPr lvl="1"/>
            <a:r>
              <a:rPr lang="fi-FI" dirty="0" smtClean="0"/>
              <a:t>Simple statements produce meaningful translations</a:t>
            </a:r>
          </a:p>
          <a:p>
            <a:pPr lvl="1"/>
            <a:r>
              <a:rPr lang="fi-FI" dirty="0" smtClean="0"/>
              <a:t>Corpus topic affects the results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2822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41</TotalTime>
  <Words>236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Corbel</vt:lpstr>
      <vt:lpstr>Wingdings</vt:lpstr>
      <vt:lpstr>Depth</vt:lpstr>
      <vt:lpstr>Statistical Machine Translator</vt:lpstr>
      <vt:lpstr>The Problem</vt:lpstr>
      <vt:lpstr>One approach</vt:lpstr>
      <vt:lpstr>Corpus  Index</vt:lpstr>
      <vt:lpstr>Dictionary API</vt:lpstr>
      <vt:lpstr>Probability models</vt:lpstr>
      <vt:lpstr>Ranking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Machine Translator</dc:title>
  <dc:creator>Jussi Kolehmainen</dc:creator>
  <cp:lastModifiedBy>Jussi Kolehmainen</cp:lastModifiedBy>
  <cp:revision>8</cp:revision>
  <dcterms:created xsi:type="dcterms:W3CDTF">2013-10-23T13:45:17Z</dcterms:created>
  <dcterms:modified xsi:type="dcterms:W3CDTF">2013-10-23T22:56:42Z</dcterms:modified>
</cp:coreProperties>
</file>