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7"/>
  </p:notesMasterIdLst>
  <p:handoutMasterIdLst>
    <p:handoutMasterId r:id="rId8"/>
  </p:handoutMasterIdLst>
  <p:sldIdLst>
    <p:sldId id="722" r:id="rId3"/>
    <p:sldId id="1026" r:id="rId4"/>
    <p:sldId id="1030" r:id="rId5"/>
    <p:sldId id="1028" r:id="rId6"/>
  </p:sldIdLst>
  <p:sldSz cx="9144000" cy="6858000" type="screen4x3"/>
  <p:notesSz cx="7099300" cy="10234613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33CC"/>
    <a:srgbClr val="006699"/>
    <a:srgbClr val="000066"/>
    <a:srgbClr val="0066FF"/>
    <a:srgbClr val="0066CC"/>
    <a:srgbClr val="E3E3FF"/>
    <a:srgbClr val="9999FF"/>
    <a:srgbClr val="99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8" autoAdjust="0"/>
    <p:restoredTop sz="98757" autoAdjust="0"/>
  </p:normalViewPr>
  <p:slideViewPr>
    <p:cSldViewPr>
      <p:cViewPr>
        <p:scale>
          <a:sx n="75" d="100"/>
          <a:sy n="75" d="100"/>
        </p:scale>
        <p:origin x="2934" y="8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18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1B76BBF-8223-4799-95C3-859F065E8F8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684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11F25B-D58C-4A79-8AD6-38119B17483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706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364B05ED-9CA2-4935-8602-1081F943AF8B}" type="slidenum">
              <a:rPr lang="it-IT" smtClean="0"/>
              <a:pPr defTabSz="989013"/>
              <a:t>1</a:t>
            </a:fld>
            <a:endParaRPr lang="it-IT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3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73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194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3850" y="4048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20713"/>
            <a:ext cx="7772400" cy="2087562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ctr">
              <a:defRPr>
                <a:latin typeface="Franklin Gothic Demi" pitchFamily="34" charset="0"/>
              </a:defRPr>
            </a:lvl1pPr>
          </a:lstStyle>
          <a:p>
            <a:r>
              <a:rPr lang="it-IT"/>
              <a:t>Energy-efficient Data Collection in Wireless Sensor Networks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284538"/>
            <a:ext cx="8064500" cy="32400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15125" y="44450"/>
            <a:ext cx="2178050" cy="669766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383337" cy="669766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olo e contenuto sopra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olo e testo sopr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lipArt 3"/>
          <p:cNvSpPr>
            <a:spLocks noGrp="1"/>
          </p:cNvSpPr>
          <p:nvPr>
            <p:ph type="clipArt"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olo, contenu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250825" y="981075"/>
            <a:ext cx="8642350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250825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250825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323850" y="10525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539750" y="4292600"/>
            <a:ext cx="8064500" cy="1860550"/>
          </a:xfrm>
          <a:prstGeom prst="roundRect">
            <a:avLst>
              <a:gd name="adj" fmla="val 6986"/>
            </a:avLst>
          </a:prstGeom>
          <a:solidFill>
            <a:schemeClr val="bg1">
              <a:alpha val="7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268413"/>
            <a:ext cx="8135937" cy="21605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424363"/>
            <a:ext cx="7127875" cy="165576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>
                <a:latin typeface="Franklin Gothic Medium Cond" pitchFamily="34" charset="0"/>
              </a:defRPr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7584" y="44450"/>
            <a:ext cx="7344866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-14395"/>
            <a:ext cx="791310" cy="80779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8172450" y="0"/>
            <a:ext cx="954087" cy="9540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anklin Gothic Heavy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63119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63119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8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382" y="61285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3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Freeform 27"/>
          <p:cNvSpPr>
            <a:spLocks/>
          </p:cNvSpPr>
          <p:nvPr userDrawn="1"/>
        </p:nvSpPr>
        <p:spPr bwMode="auto">
          <a:xfrm>
            <a:off x="-36513" y="-26988"/>
            <a:ext cx="8280401" cy="793751"/>
          </a:xfrm>
          <a:custGeom>
            <a:avLst/>
            <a:gdLst/>
            <a:ahLst/>
            <a:cxnLst>
              <a:cxn ang="0">
                <a:pos x="4990" y="499"/>
              </a:cxn>
              <a:cxn ang="0">
                <a:pos x="0" y="499"/>
              </a:cxn>
              <a:cxn ang="0">
                <a:pos x="0" y="0"/>
              </a:cxn>
              <a:cxn ang="0">
                <a:pos x="5063" y="5"/>
              </a:cxn>
              <a:cxn ang="0">
                <a:pos x="5219" y="5"/>
              </a:cxn>
              <a:cxn ang="0">
                <a:pos x="4990" y="497"/>
              </a:cxn>
              <a:cxn ang="0">
                <a:pos x="4988" y="497"/>
              </a:cxn>
              <a:cxn ang="0">
                <a:pos x="4990" y="499"/>
              </a:cxn>
            </a:cxnLst>
            <a:rect l="0" t="0" r="r" b="b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4450"/>
            <a:ext cx="799306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lo stile del titolo</a:t>
            </a:r>
          </a:p>
        </p:txBody>
      </p:sp>
      <p:grpSp>
        <p:nvGrpSpPr>
          <p:cNvPr id="24581" name="Group 33"/>
          <p:cNvGrpSpPr>
            <a:grpSpLocks/>
          </p:cNvGrpSpPr>
          <p:nvPr userDrawn="1"/>
        </p:nvGrpSpPr>
        <p:grpSpPr bwMode="auto">
          <a:xfrm>
            <a:off x="8243888" y="0"/>
            <a:ext cx="762000" cy="960438"/>
            <a:chOff x="4656" y="672"/>
            <a:chExt cx="480" cy="605"/>
          </a:xfrm>
        </p:grpSpPr>
        <p:grpSp>
          <p:nvGrpSpPr>
            <p:cNvPr id="24583" name="Group 34"/>
            <p:cNvGrpSpPr>
              <a:grpSpLocks/>
            </p:cNvGrpSpPr>
            <p:nvPr/>
          </p:nvGrpSpPr>
          <p:grpSpPr bwMode="auto">
            <a:xfrm>
              <a:off x="4656" y="672"/>
              <a:ext cx="480" cy="576"/>
              <a:chOff x="5280" y="0"/>
              <a:chExt cx="480" cy="576"/>
            </a:xfrm>
          </p:grpSpPr>
          <p:pic>
            <p:nvPicPr>
              <p:cNvPr id="24585" name="Picture 35" descr="images-3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5280" y="0"/>
                <a:ext cx="480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0" name="Rectangle 36"/>
              <p:cNvSpPr>
                <a:spLocks noChangeArrowheads="1"/>
              </p:cNvSpPr>
              <p:nvPr/>
            </p:nvSpPr>
            <p:spPr bwMode="auto">
              <a:xfrm>
                <a:off x="5280" y="480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it-IT"/>
              </a:p>
            </p:txBody>
          </p:sp>
        </p:grpSp>
        <p:sp>
          <p:nvSpPr>
            <p:cNvPr id="1061" name="Text Box 37"/>
            <p:cNvSpPr txBox="1">
              <a:spLocks noChangeArrowheads="1"/>
            </p:cNvSpPr>
            <p:nvPr/>
          </p:nvSpPr>
          <p:spPr bwMode="auto">
            <a:xfrm>
              <a:off x="4656" y="1104"/>
              <a:ext cx="4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300" b="1">
                  <a:solidFill>
                    <a:srgbClr val="003366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000080"/>
                  </a:solidFill>
                  <a:latin typeface="Courier New" pitchFamily="49" charset="0"/>
                </a:rPr>
                <a:t>PerLab</a:t>
              </a:r>
            </a:p>
          </p:txBody>
        </p:sp>
      </p:grpSp>
      <p:sp>
        <p:nvSpPr>
          <p:cNvPr id="10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5" r:id="rId1"/>
    <p:sldLayoutId id="2147484756" r:id="rId2"/>
    <p:sldLayoutId id="2147484731" r:id="rId3"/>
    <p:sldLayoutId id="2147484757" r:id="rId4"/>
    <p:sldLayoutId id="2147484732" r:id="rId5"/>
    <p:sldLayoutId id="2147484758" r:id="rId6"/>
    <p:sldLayoutId id="2147484733" r:id="rId7"/>
    <p:sldLayoutId id="2147484734" r:id="rId8"/>
    <p:sldLayoutId id="2147484735" r:id="rId9"/>
    <p:sldLayoutId id="2147484736" r:id="rId10"/>
    <p:sldLayoutId id="2147484737" r:id="rId11"/>
    <p:sldLayoutId id="2147484738" r:id="rId12"/>
    <p:sldLayoutId id="2147484739" r:id="rId13"/>
    <p:sldLayoutId id="2147484740" r:id="rId14"/>
    <p:sldLayoutId id="2147484741" r:id="rId15"/>
    <p:sldLayoutId id="2147484742" r:id="rId16"/>
    <p:sldLayoutId id="2147484743" r:id="rId17"/>
    <p:sldLayoutId id="2147484744" r:id="rId1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200">
          <a:solidFill>
            <a:schemeClr val="tx1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Sommario</a:t>
            </a:r>
          </a:p>
        </p:txBody>
      </p:sp>
      <p:sp>
        <p:nvSpPr>
          <p:cNvPr id="2560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45" r:id="rId2"/>
    <p:sldLayoutId id="2147484746" r:id="rId3"/>
    <p:sldLayoutId id="2147484747" r:id="rId4"/>
    <p:sldLayoutId id="2147484748" r:id="rId5"/>
    <p:sldLayoutId id="2147484749" r:id="rId6"/>
    <p:sldLayoutId id="2147484750" r:id="rId7"/>
    <p:sldLayoutId id="2147484751" r:id="rId8"/>
    <p:sldLayoutId id="2147484752" r:id="rId9"/>
    <p:sldLayoutId id="2147484753" r:id="rId10"/>
    <p:sldLayoutId id="21474847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sz="2800">
          <a:solidFill>
            <a:schemeClr val="hlink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400">
          <a:solidFill>
            <a:schemeClr val="hlink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7" Type="http://schemas.openxmlformats.org/officeDocument/2006/relationships/image" Target="../media/image11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10" Type="http://schemas.openxmlformats.org/officeDocument/2006/relationships/image" Target="../media/image15.sv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04665"/>
            <a:ext cx="8496944" cy="2606782"/>
          </a:xfrm>
          <a:effectLst>
            <a:outerShdw dist="35921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it-IT" sz="4400" dirty="0"/>
              <a:t>Sintesi ottima di funzioni booleane multi-uscita mediante programmazione lineare intera</a:t>
            </a:r>
            <a:endParaRPr lang="it-IT" sz="2400" dirty="0">
              <a:latin typeface="+mj-lt"/>
            </a:endParaRPr>
          </a:p>
        </p:txBody>
      </p:sp>
      <p:pic>
        <p:nvPicPr>
          <p:cNvPr id="31748" name="Picture 34" descr="marchio_unipi_pant541_2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1364" y="5445224"/>
            <a:ext cx="1920875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539552" y="3284984"/>
            <a:ext cx="8064500" cy="1812776"/>
          </a:xfrm>
        </p:spPr>
        <p:txBody>
          <a:bodyPr anchor="b"/>
          <a:lstStyle/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1800" dirty="0"/>
          </a:p>
          <a:p>
            <a:pPr algn="ctr">
              <a:lnSpc>
                <a:spcPct val="90000"/>
              </a:lnSpc>
            </a:pPr>
            <a:endParaRPr lang="en-US" altLang="it-IT" sz="18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126934" y="3098680"/>
            <a:ext cx="488973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rgbClr val="0033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Tesi di Laurea in </a:t>
            </a:r>
          </a:p>
          <a:p>
            <a:r>
              <a:rPr lang="it-IT" dirty="0">
                <a:solidFill>
                  <a:srgbClr val="0033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Ingegneria Informatica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039" y="4634101"/>
            <a:ext cx="2202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Candidato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Alessandro Versari</a:t>
            </a:r>
            <a:endParaRPr lang="it-IT" sz="2800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4168" y="4591403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Relatori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Prof. Marco </a:t>
            </a:r>
            <a:r>
              <a:rPr lang="it-IT" sz="2000" dirty="0" err="1">
                <a:solidFill>
                  <a:srgbClr val="003366"/>
                </a:solidFill>
                <a:latin typeface="Calibri" panose="020F0502020204030204" pitchFamily="34" charset="0"/>
              </a:rPr>
              <a:t>Cococcioni</a:t>
            </a:r>
            <a:endParaRPr lang="it-IT" sz="2000" dirty="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Prof. Beatrice Lazzerini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79F3C0D-3704-9F19-C3FA-11A336125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9952" y="1153945"/>
            <a:ext cx="4448034" cy="2059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B0188984-0E1A-053B-58F1-455849984A0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08075" y="2151535"/>
                <a:ext cx="4307942" cy="5760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30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93750" indent="-2714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80"/>
                  </a:buClr>
                  <a:buFont typeface="Wingdings" pitchFamily="2" charset="2"/>
                  <a:buChar char="§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436688" indent="-3635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ð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844675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2526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7098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31670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6242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40814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ker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 ker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ker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i="1" ker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b="0" i="1" kern="0" smtClean="0">
                          <a:latin typeface="Cambria Math" panose="02040503050406030204" pitchFamily="18" charset="0"/>
                        </a:rPr>
                        <m:t> … </m:t>
                      </m:r>
                      <m:r>
                        <a:rPr lang="en-GB" sz="2400" i="1" ker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ker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kern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GB" sz="24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 ker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i="1" ker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ker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 ker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ker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i="1" kern="0"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en-GB" sz="24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ker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 ker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GB" sz="2400" i="1" ker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kern="0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B0188984-0E1A-053B-58F1-455849984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075" y="2151535"/>
                <a:ext cx="4307942" cy="576065"/>
              </a:xfrm>
              <a:prstGeom prst="rect">
                <a:avLst/>
              </a:prstGeom>
              <a:blipFill>
                <a:blip r:embed="rId5"/>
                <a:stretch>
                  <a:fillRect r="-56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e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663" y="3356992"/>
            <a:ext cx="8642350" cy="576065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Sintesi tradizionale</a:t>
            </a:r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Alessandro Versari</a:t>
            </a:r>
            <a:endParaRPr lang="it-IT" sz="1100" dirty="0">
              <a:latin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E8861-E84B-1E93-6B3E-2EDF83A704EC}"/>
              </a:ext>
            </a:extLst>
          </p:cNvPr>
          <p:cNvSpPr txBox="1"/>
          <p:nvPr/>
        </p:nvSpPr>
        <p:spPr>
          <a:xfrm>
            <a:off x="323528" y="3933057"/>
            <a:ext cx="35530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</a:rPr>
              <a:t>Problemi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</a:rPr>
              <a:t>dimensioni maggiori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</a:rPr>
              <a:t>maggiore consumo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</a:rPr>
              <a:t>milioni di stampe dei circuiti sintetizzati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B742542-1F82-0252-73F9-CC80AE37D2DB}"/>
              </a:ext>
            </a:extLst>
          </p:cNvPr>
          <p:cNvSpPr txBox="1">
            <a:spLocks/>
          </p:cNvSpPr>
          <p:nvPr/>
        </p:nvSpPr>
        <p:spPr bwMode="auto">
          <a:xfrm>
            <a:off x="251520" y="1124744"/>
            <a:ext cx="8642350" cy="576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93750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36688" indent="-363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ð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446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52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98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31670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6242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40814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b="1" kern="0" dirty="0">
                <a:latin typeface="Calibri Light" panose="020F0302020204030204" pitchFamily="34" charset="0"/>
                <a:cs typeface="Calibri Light" panose="020F0302020204030204" pitchFamily="34" charset="0"/>
              </a:rPr>
              <a:t>Da f</a:t>
            </a:r>
            <a:r>
              <a:rPr lang="it-IT" b="1" kern="0" dirty="0">
                <a:latin typeface="Calibri Light" panose="020F0302020204030204" pitchFamily="34" charset="0"/>
                <a:cs typeface="Calibri Light" panose="020F0302020204030204" pitchFamily="34" charset="0"/>
              </a:rPr>
              <a:t>unzione booleana a rete combinatoria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263EDC3-6C4F-CCCB-5476-C03E86E7F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18852" y="2346245"/>
            <a:ext cx="5825148" cy="40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3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48D1FF5-35A1-9EF6-6D79-31927138945B}"/>
              </a:ext>
            </a:extLst>
          </p:cNvPr>
          <p:cNvSpPr txBox="1">
            <a:spLocks/>
          </p:cNvSpPr>
          <p:nvPr/>
        </p:nvSpPr>
        <p:spPr bwMode="auto">
          <a:xfrm>
            <a:off x="251520" y="1124744"/>
            <a:ext cx="8642350" cy="576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93750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36688" indent="-363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ð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446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52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98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31670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6242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40814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it-IT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Modello matematico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285-EA9F-71C2-FFFF-FCE7EF132823}"/>
              </a:ext>
            </a:extLst>
          </p:cNvPr>
          <p:cNvSpPr txBox="1"/>
          <p:nvPr/>
        </p:nvSpPr>
        <p:spPr>
          <a:xfrm>
            <a:off x="323528" y="3933057"/>
            <a:ext cx="25923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</a:rPr>
              <a:t>ricavata utilizzando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Matlab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</a:rPr>
              <a:t>, mediante chiamata a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</a:rPr>
              <a:t>intlinprog</a:t>
            </a:r>
            <a:endParaRPr lang="it-IT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632194-DF25-3F2D-32AA-A24EDC3DD9AC}"/>
              </a:ext>
            </a:extLst>
          </p:cNvPr>
          <p:cNvSpPr txBox="1">
            <a:spLocks/>
          </p:cNvSpPr>
          <p:nvPr/>
        </p:nvSpPr>
        <p:spPr bwMode="auto">
          <a:xfrm>
            <a:off x="249663" y="3356992"/>
            <a:ext cx="8642350" cy="576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93750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36688" indent="-363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ð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446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52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98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31670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6242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40814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b="1" kern="0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it-IT" b="1" kern="0" dirty="0">
                <a:latin typeface="Calibri Light" panose="020F0302020204030204" pitchFamily="34" charset="0"/>
                <a:cs typeface="Calibri Light" panose="020F0302020204030204" pitchFamily="34" charset="0"/>
              </a:rPr>
              <a:t>intesi ottima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Alessandro Versari</a:t>
            </a:r>
            <a:endParaRPr lang="it-IT" sz="11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D9E732F9-54AC-C1AF-7C13-2950378757B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23528" y="1700809"/>
                <a:ext cx="3515853" cy="9820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30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93750" indent="-2714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80"/>
                  </a:buClr>
                  <a:buFont typeface="Wingdings" pitchFamily="2" charset="2"/>
                  <a:buChar char="§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436688" indent="-3635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ð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844675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2526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7098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31670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6242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40814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t-IT" sz="2400" dirty="0"/>
                        <m:t>formulato</m:t>
                      </m:r>
                      <m:r>
                        <m:rPr>
                          <m:nor/>
                        </m:rPr>
                        <a:rPr lang="it-IT" sz="2400" dirty="0"/>
                        <m:t> </m:t>
                      </m:r>
                      <m:r>
                        <m:rPr>
                          <m:nor/>
                        </m:rPr>
                        <a:rPr lang="it-IT" sz="2400" dirty="0"/>
                        <m:t>come</m:t>
                      </m:r>
                      <m:r>
                        <m:rPr>
                          <m:nor/>
                        </m:rPr>
                        <a:rPr lang="it-IT" sz="2400" dirty="0"/>
                        <m:t> </m:t>
                      </m:r>
                      <m:r>
                        <m:rPr>
                          <m:nor/>
                        </m:rPr>
                        <a:rPr lang="it-IT" sz="2400" dirty="0"/>
                        <m:t>problema</m:t>
                      </m:r>
                      <m:r>
                        <m:rPr>
                          <m:nor/>
                        </m:rPr>
                        <a:rPr lang="it-IT" sz="2400" dirty="0"/>
                        <m:t> </m:t>
                      </m:r>
                      <m:r>
                        <m:rPr>
                          <m:nor/>
                        </m:rPr>
                        <a:rPr lang="it-IT" sz="2400" dirty="0"/>
                        <m:t>di</m:t>
                      </m:r>
                      <m:r>
                        <m:rPr>
                          <m:nor/>
                        </m:rPr>
                        <a:rPr lang="it-IT" sz="2400" dirty="0"/>
                        <m:t> </m:t>
                      </m:r>
                      <m:r>
                        <m:rPr>
                          <m:nor/>
                        </m:rPr>
                        <a:rPr lang="it-IT" sz="2400" dirty="0"/>
                        <m:t>programmazione</m:t>
                      </m:r>
                      <m:r>
                        <m:rPr>
                          <m:nor/>
                        </m:rPr>
                        <a:rPr lang="it-IT" sz="2400" dirty="0"/>
                        <m:t> </m:t>
                      </m:r>
                      <m:r>
                        <m:rPr>
                          <m:nor/>
                        </m:rPr>
                        <a:rPr lang="it-IT" sz="2400" dirty="0"/>
                        <m:t>lineare</m:t>
                      </m:r>
                      <m:r>
                        <m:rPr>
                          <m:nor/>
                        </m:rPr>
                        <a:rPr lang="it-IT" sz="2400" dirty="0"/>
                        <m:t> </m:t>
                      </m:r>
                      <m:r>
                        <m:rPr>
                          <m:nor/>
                        </m:rPr>
                        <a:rPr lang="it-IT" sz="2400" dirty="0"/>
                        <m:t>intera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D9E732F9-54AC-C1AF-7C13-295037875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1700809"/>
                <a:ext cx="3515853" cy="982070"/>
              </a:xfrm>
              <a:prstGeom prst="rect">
                <a:avLst/>
              </a:prstGeom>
              <a:blipFill>
                <a:blip r:embed="rId6"/>
                <a:stretch>
                  <a:fillRect l="-520" b="-186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>
            <a:extLst>
              <a:ext uri="{FF2B5EF4-FFF2-40B4-BE49-F238E27FC236}">
                <a16:creationId xmlns:a16="http://schemas.microsoft.com/office/drawing/2014/main" id="{DF2A7FAC-4605-5841-A15E-D1833B892D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43396" y="1022019"/>
            <a:ext cx="2880320" cy="221895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3615A27-C6C5-4B40-9E87-51E4CD1AAA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71054" y="2924943"/>
            <a:ext cx="6158934" cy="331236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3D1893D-8CDD-8CF1-E563-B21BDF6F30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80112" y="4580241"/>
            <a:ext cx="43204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1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B46FD17-5A96-0681-C9F5-271FBD87BDD4}"/>
              </a:ext>
            </a:extLst>
          </p:cNvPr>
          <p:cNvSpPr txBox="1">
            <a:spLocks/>
          </p:cNvSpPr>
          <p:nvPr/>
        </p:nvSpPr>
        <p:spPr bwMode="auto">
          <a:xfrm>
            <a:off x="251520" y="900552"/>
            <a:ext cx="8642350" cy="576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93750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36688" indent="-363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ð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446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52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98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31670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6242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40814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it-IT" b="1" kern="0" dirty="0">
                <a:latin typeface="Calibri Light" panose="020F0302020204030204" pitchFamily="34" charset="0"/>
                <a:cs typeface="Calibri Light" panose="020F0302020204030204" pitchFamily="34" charset="0"/>
              </a:rPr>
              <a:t>Conclusioni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237A0-A7A3-EE5E-2B8E-5DD9AC2E7948}"/>
              </a:ext>
            </a:extLst>
          </p:cNvPr>
          <p:cNvSpPr txBox="1"/>
          <p:nvPr/>
        </p:nvSpPr>
        <p:spPr>
          <a:xfrm>
            <a:off x="323419" y="4486140"/>
            <a:ext cx="25923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</a:rPr>
              <a:t>Miglioramento medio al variare del numero di uscite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4CED9F4-60B8-C500-53C3-BEE47E3046C3}"/>
              </a:ext>
            </a:extLst>
          </p:cNvPr>
          <p:cNvSpPr txBox="1">
            <a:spLocks/>
          </p:cNvSpPr>
          <p:nvPr/>
        </p:nvSpPr>
        <p:spPr bwMode="auto">
          <a:xfrm>
            <a:off x="249663" y="3910075"/>
            <a:ext cx="8642350" cy="576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93750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36688" indent="-363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ð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446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52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98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31670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6242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40814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it-IT" b="1" kern="0" dirty="0">
                <a:latin typeface="Calibri Light" panose="020F0302020204030204" pitchFamily="34" charset="0"/>
                <a:cs typeface="Calibri Light" panose="020F0302020204030204" pitchFamily="34" charset="0"/>
              </a:rPr>
              <a:t>Statistiche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37F17-406C-8B28-0BF7-8FDB8D8582B8}"/>
              </a:ext>
            </a:extLst>
          </p:cNvPr>
          <p:cNvSpPr txBox="1"/>
          <p:nvPr/>
        </p:nvSpPr>
        <p:spPr>
          <a:xfrm>
            <a:off x="217612" y="1466374"/>
            <a:ext cx="89629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odellazione del problema di minimizzazione di funzioni booleane multi-uscita come problema di PLI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tilizzo di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intlinprog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per trovare la soluzione ottima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mplementazione </a:t>
            </a: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 metodo di Quine-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McCluskey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in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come metodo di enumerazione degli implicanti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onfronto fra il metodo tradizionale e quello proposto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e Conclusioni</a:t>
            </a:r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Alessandro Versari</a:t>
            </a:r>
            <a:endParaRPr lang="it-IT" sz="1100" dirty="0">
              <a:latin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DB2B99-4507-4876-7346-3E5D964A3005}"/>
              </a:ext>
            </a:extLst>
          </p:cNvPr>
          <p:cNvGrpSpPr/>
          <p:nvPr/>
        </p:nvGrpSpPr>
        <p:grpSpPr>
          <a:xfrm>
            <a:off x="3059832" y="3861048"/>
            <a:ext cx="5976197" cy="2765096"/>
            <a:chOff x="1043608" y="2348880"/>
            <a:chExt cx="7688864" cy="355752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9AA75BB-C61A-3A78-391D-F7C46EDEE9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5" t="6216" r="8255" b="3662"/>
            <a:stretch/>
          </p:blipFill>
          <p:spPr>
            <a:xfrm>
              <a:off x="1043608" y="2348880"/>
              <a:ext cx="6624736" cy="355752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C85008-98C9-9057-A084-4074D0BCEA36}"/>
                </a:ext>
              </a:extLst>
            </p:cNvPr>
            <p:cNvSpPr txBox="1"/>
            <p:nvPr/>
          </p:nvSpPr>
          <p:spPr>
            <a:xfrm>
              <a:off x="7508336" y="2505571"/>
              <a:ext cx="1224136" cy="4276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27.87%</a:t>
              </a:r>
              <a:endParaRPr lang="it-IT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6636026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utline 14">
    <a:dk1>
      <a:srgbClr val="000000"/>
    </a:dk1>
    <a:lt1>
      <a:srgbClr val="FFFFFF"/>
    </a:lt1>
    <a:dk2>
      <a:srgbClr val="000000"/>
    </a:dk2>
    <a:lt2>
      <a:srgbClr val="808080"/>
    </a:lt2>
    <a:accent1>
      <a:srgbClr val="61CB96"/>
    </a:accent1>
    <a:accent2>
      <a:srgbClr val="008080"/>
    </a:accent2>
    <a:accent3>
      <a:srgbClr val="FFFFFF"/>
    </a:accent3>
    <a:accent4>
      <a:srgbClr val="000000"/>
    </a:accent4>
    <a:accent5>
      <a:srgbClr val="B7E2C9"/>
    </a:accent5>
    <a:accent6>
      <a:srgbClr val="007373"/>
    </a:accent6>
    <a:hlink>
      <a:srgbClr val="009999"/>
    </a:hlink>
    <a:folHlink>
      <a:srgbClr val="0066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30950</TotalTime>
  <Words>156</Words>
  <Application>Microsoft Office PowerPoint</Application>
  <PresentationFormat>On-screen Show (4:3)</PresentationFormat>
  <Paragraphs>50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Franklin Gothic Demi</vt:lpstr>
      <vt:lpstr>Franklin Gothic Demi Cond</vt:lpstr>
      <vt:lpstr>Franklin Gothic Heavy</vt:lpstr>
      <vt:lpstr>Franklin Gothic Medium</vt:lpstr>
      <vt:lpstr>Franklin Gothic Medium Cond</vt:lpstr>
      <vt:lpstr>Wingdings</vt:lpstr>
      <vt:lpstr>Struttura predefinita</vt:lpstr>
      <vt:lpstr>Outline</vt:lpstr>
      <vt:lpstr>Sintesi ottima di funzioni booleane multi-uscita mediante programmazione lineare intera</vt:lpstr>
      <vt:lpstr>Introduzione e Problema</vt:lpstr>
      <vt:lpstr>Soluzione</vt:lpstr>
      <vt:lpstr>Risultati e 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e valutazione di un protocollo di power management per reti di sensori</dc:title>
  <dc:creator>Mdf</dc:creator>
  <cp:lastModifiedBy>Alessandro Versari</cp:lastModifiedBy>
  <cp:revision>1230</cp:revision>
  <cp:lastPrinted>2016-05-24T07:18:58Z</cp:lastPrinted>
  <dcterms:created xsi:type="dcterms:W3CDTF">2005-03-30T13:34:00Z</dcterms:created>
  <dcterms:modified xsi:type="dcterms:W3CDTF">2022-07-15T12:10:47Z</dcterms:modified>
</cp:coreProperties>
</file>