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handoutMasterIdLst>
    <p:handoutMasterId r:id="rId8"/>
  </p:handoutMasterIdLst>
  <p:sldIdLst>
    <p:sldId id="722" r:id="rId3"/>
    <p:sldId id="1026" r:id="rId4"/>
    <p:sldId id="1030" r:id="rId5"/>
    <p:sldId id="1028" r:id="rId6"/>
  </p:sldIdLst>
  <p:sldSz cx="9144000" cy="6858000" type="screen4x3"/>
  <p:notesSz cx="7099300" cy="102346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33CC"/>
    <a:srgbClr val="006699"/>
    <a:srgbClr val="000066"/>
    <a:srgbClr val="0066FF"/>
    <a:srgbClr val="0066CC"/>
    <a:srgbClr val="E3E3FF"/>
    <a:srgbClr val="9999FF"/>
    <a:srgbClr val="99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8" autoAdjust="0"/>
    <p:restoredTop sz="98757" autoAdjust="0"/>
  </p:normalViewPr>
  <p:slideViewPr>
    <p:cSldViewPr>
      <p:cViewPr varScale="1">
        <p:scale>
          <a:sx n="115" d="100"/>
          <a:sy n="115" d="100"/>
        </p:scale>
        <p:origin x="17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B76BBF-8223-4799-95C3-859F065E8F8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68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11F25B-D58C-4A79-8AD6-38119B17483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06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64B05ED-9CA2-4935-8602-1081F943AF8B}" type="slidenum">
              <a:rPr lang="it-IT" smtClean="0"/>
              <a:pPr defTabSz="989013"/>
              <a:t>1</a:t>
            </a:fld>
            <a:endParaRPr lang="it-IT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3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73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94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087562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>
                <a:latin typeface="Franklin Gothic Demi" pitchFamily="34" charset="0"/>
              </a:defRPr>
            </a:lvl1pPr>
          </a:lstStyle>
          <a:p>
            <a:r>
              <a:rPr lang="it-IT"/>
              <a:t>Energy-efficient Data Collection in Wireless Sensor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284538"/>
            <a:ext cx="8064500" cy="32400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15125" y="44450"/>
            <a:ext cx="2178050" cy="669766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383337" cy="669766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250825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323850" y="10525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539750" y="4292600"/>
            <a:ext cx="8064500" cy="186055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268413"/>
            <a:ext cx="813593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424363"/>
            <a:ext cx="7127875" cy="165576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>
                <a:latin typeface="Franklin Gothic Medium Cond" pitchFamily="34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44450"/>
            <a:ext cx="7344866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-14395"/>
            <a:ext cx="791310" cy="8077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172450" y="0"/>
            <a:ext cx="954087" cy="9540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3119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3119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8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82" y="61285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3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‹#›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 27"/>
          <p:cNvSpPr>
            <a:spLocks/>
          </p:cNvSpPr>
          <p:nvPr userDrawn="1"/>
        </p:nvSpPr>
        <p:spPr bwMode="auto">
          <a:xfrm>
            <a:off x="-36513" y="-26988"/>
            <a:ext cx="8280401" cy="793751"/>
          </a:xfrm>
          <a:custGeom>
            <a:avLst/>
            <a:gdLst/>
            <a:ahLst/>
            <a:cxnLst>
              <a:cxn ang="0">
                <a:pos x="4990" y="499"/>
              </a:cxn>
              <a:cxn ang="0">
                <a:pos x="0" y="499"/>
              </a:cxn>
              <a:cxn ang="0">
                <a:pos x="0" y="0"/>
              </a:cxn>
              <a:cxn ang="0">
                <a:pos x="5063" y="5"/>
              </a:cxn>
              <a:cxn ang="0">
                <a:pos x="5219" y="5"/>
              </a:cxn>
              <a:cxn ang="0">
                <a:pos x="4990" y="497"/>
              </a:cxn>
              <a:cxn ang="0">
                <a:pos x="4988" y="497"/>
              </a:cxn>
              <a:cxn ang="0">
                <a:pos x="4990" y="499"/>
              </a:cxn>
            </a:cxnLst>
            <a:rect l="0" t="0" r="r" b="b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7993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grpSp>
        <p:nvGrpSpPr>
          <p:cNvPr id="24581" name="Group 33"/>
          <p:cNvGrpSpPr>
            <a:grpSpLocks/>
          </p:cNvGrpSpPr>
          <p:nvPr userDrawn="1"/>
        </p:nvGrpSpPr>
        <p:grpSpPr bwMode="auto">
          <a:xfrm>
            <a:off x="8243888" y="0"/>
            <a:ext cx="762000" cy="960438"/>
            <a:chOff x="4656" y="672"/>
            <a:chExt cx="480" cy="605"/>
          </a:xfrm>
        </p:grpSpPr>
        <p:grpSp>
          <p:nvGrpSpPr>
            <p:cNvPr id="24583" name="Group 34"/>
            <p:cNvGrpSpPr>
              <a:grpSpLocks/>
            </p:cNvGrpSpPr>
            <p:nvPr/>
          </p:nvGrpSpPr>
          <p:grpSpPr bwMode="auto">
            <a:xfrm>
              <a:off x="4656" y="672"/>
              <a:ext cx="480" cy="576"/>
              <a:chOff x="5280" y="0"/>
              <a:chExt cx="480" cy="576"/>
            </a:xfrm>
          </p:grpSpPr>
          <p:pic>
            <p:nvPicPr>
              <p:cNvPr id="24585" name="Picture 35" descr="images-3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280" y="0"/>
                <a:ext cx="48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5280" y="48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</p:grp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300" b="1">
                  <a:solidFill>
                    <a:srgbClr val="003366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000080"/>
                  </a:solidFill>
                  <a:latin typeface="Courier New" pitchFamily="49" charset="0"/>
                </a:rPr>
                <a:t>PerLab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56" r:id="rId2"/>
    <p:sldLayoutId id="2147484731" r:id="rId3"/>
    <p:sldLayoutId id="2147484757" r:id="rId4"/>
    <p:sldLayoutId id="2147484732" r:id="rId5"/>
    <p:sldLayoutId id="2147484758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  <p:sldLayoutId id="2147484744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200">
          <a:solidFill>
            <a:schemeClr val="tx1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Sommario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sz="2800">
          <a:solidFill>
            <a:schemeClr val="hlink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400">
          <a:solidFill>
            <a:schemeClr val="hlink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4665"/>
            <a:ext cx="8496944" cy="2606782"/>
          </a:xfrm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it-IT" sz="4400"/>
              <a:t>Sintesi ottima </a:t>
            </a:r>
            <a:br>
              <a:rPr lang="it-IT" sz="4400"/>
            </a:br>
            <a:r>
              <a:rPr lang="it-IT" sz="4400"/>
              <a:t>di funzioni booleane multi-uscita </a:t>
            </a:r>
            <a:br>
              <a:rPr lang="it-IT" sz="4400"/>
            </a:br>
            <a:r>
              <a:rPr lang="it-IT" sz="4400"/>
              <a:t>mediante </a:t>
            </a:r>
            <a:r>
              <a:rPr lang="it-IT" sz="4400" dirty="0"/>
              <a:t>PLI</a:t>
            </a:r>
            <a:endParaRPr lang="it-IT" sz="2400" dirty="0">
              <a:latin typeface="+mj-lt"/>
            </a:endParaRPr>
          </a:p>
        </p:txBody>
      </p:sp>
      <p:pic>
        <p:nvPicPr>
          <p:cNvPr id="31748" name="Picture 34" descr="marchio_unipi_pant541_2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1364" y="5445224"/>
            <a:ext cx="1920875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284984"/>
            <a:ext cx="8064500" cy="1812776"/>
          </a:xfrm>
        </p:spPr>
        <p:txBody>
          <a:bodyPr anchor="b"/>
          <a:lstStyle/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126934" y="3098680"/>
            <a:ext cx="488973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Tesi di Laurea in </a:t>
            </a:r>
          </a:p>
          <a:p>
            <a:r>
              <a:rPr lang="it-IT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Ingegneria Informatica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039" y="4634101"/>
            <a:ext cx="220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Candidato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Alessandro Versari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4591403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Relatori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Prof. Marco </a:t>
            </a:r>
            <a:r>
              <a:rPr lang="it-IT" sz="2000" dirty="0" err="1">
                <a:solidFill>
                  <a:srgbClr val="003366"/>
                </a:solidFill>
                <a:latin typeface="Calibri" panose="020F0502020204030204" pitchFamily="34" charset="0"/>
              </a:rPr>
              <a:t>Cococcioni</a:t>
            </a:r>
            <a:endParaRPr lang="it-IT" sz="2000" dirty="0">
              <a:solidFill>
                <a:srgbClr val="003366"/>
              </a:solidFill>
              <a:latin typeface="Calibri" panose="020F0502020204030204" pitchFamily="34" charset="0"/>
            </a:endParaRP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Prof. Beatrice Lazzerini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1637D43-291B-F6A7-1F30-46BD1D3B0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135" y="3356992"/>
            <a:ext cx="4932040" cy="28676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B0188984-0E1A-053B-58F1-455849984A0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01805" y="2132549"/>
                <a:ext cx="4307942" cy="5760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30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93750" indent="-2714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80"/>
                  </a:buClr>
                  <a:buFont typeface="Wingdings" pitchFamily="2" charset="2"/>
                  <a:buChar char="§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436688" indent="-3635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ð"/>
                  <a:defRPr sz="2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84467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2526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7098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6pPr>
                <a:lvl7pPr marL="31670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7pPr>
                <a:lvl8pPr marL="36242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8pPr>
                <a:lvl9pPr marL="40814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 ker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i="1" ker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0" i="1" kern="0" smtClean="0">
                          <a:latin typeface="Cambria Math" panose="02040503050406030204" pitchFamily="18" charset="0"/>
                        </a:rPr>
                        <m:t> … </m:t>
                      </m:r>
                      <m:r>
                        <a:rPr lang="en-GB" sz="2400" i="1" ker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kern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GB" sz="24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 ker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i="1" ker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 ker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i="1" kern="0"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en-GB" sz="24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 ker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GB" sz="2400" i="1" ker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kern="0" dirty="0"/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B0188984-0E1A-053B-58F1-455849984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805" y="2132549"/>
                <a:ext cx="4307942" cy="576065"/>
              </a:xfrm>
              <a:prstGeom prst="rect">
                <a:avLst/>
              </a:prstGeom>
              <a:blipFill>
                <a:blip r:embed="rId4"/>
                <a:stretch>
                  <a:fillRect r="-56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e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663" y="3356992"/>
            <a:ext cx="8642350" cy="57606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Sintesi tradizionale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Alessandro Versari</a:t>
            </a:r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D21FFD-38B8-1FC0-B9C0-BF980CCBC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1738169"/>
            <a:ext cx="3618148" cy="14027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5E8861-E84B-1E93-6B3E-2EDF83A704EC}"/>
              </a:ext>
            </a:extLst>
          </p:cNvPr>
          <p:cNvSpPr txBox="1"/>
          <p:nvPr/>
        </p:nvSpPr>
        <p:spPr>
          <a:xfrm>
            <a:off x="408075" y="4293096"/>
            <a:ext cx="35530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</a:rPr>
              <a:t>Problemi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</a:rPr>
              <a:t>dimensioni maggiori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</a:rPr>
              <a:t>maggiore consumo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</a:rPr>
              <a:t>milioni </a:t>
            </a:r>
            <a:r>
              <a:rPr lang="it-IT" sz="2400">
                <a:solidFill>
                  <a:schemeClr val="tx1"/>
                </a:solidFill>
                <a:latin typeface="Calibri" panose="020F0502020204030204" pitchFamily="34" charset="0"/>
              </a:rPr>
              <a:t>di stampe dei 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</a:rPr>
              <a:t>circuiti sintetizzati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B742542-1F82-0252-73F9-CC80AE37D2DB}"/>
              </a:ext>
            </a:extLst>
          </p:cNvPr>
          <p:cNvSpPr txBox="1">
            <a:spLocks/>
          </p:cNvSpPr>
          <p:nvPr/>
        </p:nvSpPr>
        <p:spPr bwMode="auto">
          <a:xfrm>
            <a:off x="251520" y="1124744"/>
            <a:ext cx="8642350" cy="57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937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36688" indent="-363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ð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44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52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98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31670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6242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40814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kern="0" dirty="0"/>
              <a:t>Da f</a:t>
            </a:r>
            <a:r>
              <a:rPr lang="it-IT" kern="0" dirty="0"/>
              <a:t>unzione booleana a rete combinatoria</a:t>
            </a:r>
          </a:p>
        </p:txBody>
      </p:sp>
    </p:spTree>
    <p:extLst>
      <p:ext uri="{BB962C8B-B14F-4D97-AF65-F5344CB8AC3E}">
        <p14:creationId xmlns:p14="http://schemas.microsoft.com/office/powerpoint/2010/main" val="236703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Alessandro Versari</a:t>
            </a:r>
            <a:endParaRPr lang="it-IT" sz="1100" dirty="0">
              <a:latin typeface="Calibri" panose="020F050202020403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A99B5DA-0069-CA7D-3111-DBD433D2CC9A}"/>
              </a:ext>
            </a:extLst>
          </p:cNvPr>
          <p:cNvGrpSpPr/>
          <p:nvPr/>
        </p:nvGrpSpPr>
        <p:grpSpPr>
          <a:xfrm>
            <a:off x="3347864" y="3758437"/>
            <a:ext cx="5328089" cy="2622541"/>
            <a:chOff x="2195736" y="3758437"/>
            <a:chExt cx="5328089" cy="262254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74232CA-C68B-5B50-4393-27D8CC909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7744" y="3758437"/>
              <a:ext cx="2194247" cy="125473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D135507-9230-1B37-8520-F6F8C446B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5736" y="5049298"/>
              <a:ext cx="2141709" cy="127019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5B40D42-C339-2B54-98E2-B7BB3709F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1428" y="3758437"/>
              <a:ext cx="2592397" cy="2622541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D5C6BE9-FABE-4412-3124-9EBCBFB726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17975" y="4997152"/>
              <a:ext cx="39804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0A45BF6-AC58-4069-D3DD-2B8B564A9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26" y="2119202"/>
            <a:ext cx="3527889" cy="57606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Modello matematico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5EF9804-BAD2-98CD-3DF1-732E814413AB}"/>
              </a:ext>
            </a:extLst>
          </p:cNvPr>
          <p:cNvSpPr txBox="1">
            <a:spLocks/>
          </p:cNvSpPr>
          <p:nvPr/>
        </p:nvSpPr>
        <p:spPr bwMode="auto">
          <a:xfrm>
            <a:off x="468047" y="4709119"/>
            <a:ext cx="2270236" cy="57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937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36688" indent="-363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ð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44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52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98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31670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6242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40814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it-IT" dirty="0">
                <a:latin typeface="Google Sans"/>
              </a:rPr>
              <a:t>C</a:t>
            </a:r>
            <a:r>
              <a:rPr lang="it-IT" b="0" i="0" dirty="0">
                <a:effectLst/>
                <a:latin typeface="Google Sans"/>
              </a:rPr>
              <a:t>onseguenza</a:t>
            </a:r>
            <a:endParaRPr lang="it-IT" kern="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37FEB3A-C853-69FB-BBDA-E6F3B1EA0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727" y="1529487"/>
            <a:ext cx="2190545" cy="175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1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Alessandro Versari</a:t>
            </a:r>
            <a:endParaRPr lang="it-IT" sz="1100" dirty="0"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754BE-B8E4-6E31-AA3A-B02FDF57A089}"/>
              </a:ext>
            </a:extLst>
          </p:cNvPr>
          <p:cNvSpPr txBox="1"/>
          <p:nvPr/>
        </p:nvSpPr>
        <p:spPr>
          <a:xfrm>
            <a:off x="1119352" y="1338887"/>
            <a:ext cx="69052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Miglioramento percentuale medio al variare delle uscite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DB2B99-4507-4876-7346-3E5D964A3005}"/>
              </a:ext>
            </a:extLst>
          </p:cNvPr>
          <p:cNvGrpSpPr/>
          <p:nvPr/>
        </p:nvGrpSpPr>
        <p:grpSpPr>
          <a:xfrm>
            <a:off x="1043608" y="2679282"/>
            <a:ext cx="7740910" cy="3702046"/>
            <a:chOff x="1043608" y="2348880"/>
            <a:chExt cx="7740910" cy="37020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AA75BB-C61A-3A78-391D-F7C46EDEE9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5" t="6216" r="8255"/>
            <a:stretch/>
          </p:blipFill>
          <p:spPr>
            <a:xfrm>
              <a:off x="1043608" y="2348880"/>
              <a:ext cx="6624736" cy="370204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C85008-98C9-9057-A084-4074D0BCEA36}"/>
                </a:ext>
              </a:extLst>
            </p:cNvPr>
            <p:cNvSpPr txBox="1"/>
            <p:nvPr/>
          </p:nvSpPr>
          <p:spPr>
            <a:xfrm>
              <a:off x="7560382" y="2459360"/>
              <a:ext cx="122413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27.87%</a:t>
              </a:r>
              <a:endParaRPr lang="it-IT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636026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utline 14">
    <a:dk1>
      <a:srgbClr val="000000"/>
    </a:dk1>
    <a:lt1>
      <a:srgbClr val="FFFFFF"/>
    </a:lt1>
    <a:dk2>
      <a:srgbClr val="000000"/>
    </a:dk2>
    <a:lt2>
      <a:srgbClr val="808080"/>
    </a:lt2>
    <a:accent1>
      <a:srgbClr val="61CB96"/>
    </a:accent1>
    <a:accent2>
      <a:srgbClr val="008080"/>
    </a:accent2>
    <a:accent3>
      <a:srgbClr val="FFFFFF"/>
    </a:accent3>
    <a:accent4>
      <a:srgbClr val="000000"/>
    </a:accent4>
    <a:accent5>
      <a:srgbClr val="B7E2C9"/>
    </a:accent5>
    <a:accent6>
      <a:srgbClr val="007373"/>
    </a:accent6>
    <a:hlink>
      <a:srgbClr val="009999"/>
    </a:hlink>
    <a:folHlink>
      <a:srgbClr val="0066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30817</TotalTime>
  <Words>90</Words>
  <Application>Microsoft Office PowerPoint</Application>
  <PresentationFormat>On-screen Show (4:3)</PresentationFormat>
  <Paragraphs>42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Google Sans</vt:lpstr>
      <vt:lpstr>Wingdings</vt:lpstr>
      <vt:lpstr>Struttura predefinita</vt:lpstr>
      <vt:lpstr>Outline</vt:lpstr>
      <vt:lpstr>Sintesi ottima  di funzioni booleane multi-uscita  mediante PLI</vt:lpstr>
      <vt:lpstr>Introduzione e Problema</vt:lpstr>
      <vt:lpstr>Soluzione</vt:lpstr>
      <vt:lpstr>Risultati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 valutazione di un protocollo di power management per reti di sensori</dc:title>
  <dc:creator>Mdf</dc:creator>
  <cp:lastModifiedBy>Alessandro Versari</cp:lastModifiedBy>
  <cp:revision>1221</cp:revision>
  <cp:lastPrinted>2016-05-24T07:18:58Z</cp:lastPrinted>
  <dcterms:created xsi:type="dcterms:W3CDTF">2005-03-30T13:34:00Z</dcterms:created>
  <dcterms:modified xsi:type="dcterms:W3CDTF">2022-07-13T01:10:02Z</dcterms:modified>
</cp:coreProperties>
</file>