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qsbUt/i6ZSQhgLYPG+fYpL6hA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347C84-CF8C-459C-A466-E4C00137E3F1}">
  <a:tblStyle styleId="{D8347C84-CF8C-459C-A466-E4C00137E3F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284E1-2E6F-46AC-BA78-6C229AEB1840}"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5a6c60924_2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25a6c60924_2_1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95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5a6c60924_2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25a6c60924_2_1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5a8fcad8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5a8fcad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e4e439601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e4e439601_1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e4e439601_1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11e4e439601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e4e43960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1e4e43960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f3fe2e3e8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f3fe2e3e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5a6c6092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25a6c6092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e4e439601_1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1e4e439601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5a6c60924_2_9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125a6c60924_2_9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5a6c60924_2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25a6c60924_2_9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e4e439601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1e4e439601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5a6c60924_2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25a6c60924_2_1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g11e4e439601_0_4"/>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g11e4e439601_0_4"/>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g11e4e439601_0_4"/>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11e4e439601_0_4"/>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g11e4e439601_0_4"/>
          <p:cNvGrpSpPr/>
          <p:nvPr/>
        </p:nvGrpSpPr>
        <p:grpSpPr>
          <a:xfrm>
            <a:off x="340259" y="790"/>
            <a:ext cx="3000409" cy="1392365"/>
            <a:chOff x="255200" y="592"/>
            <a:chExt cx="2250363" cy="1044300"/>
          </a:xfrm>
        </p:grpSpPr>
        <p:sp>
          <p:nvSpPr>
            <p:cNvPr id="15" name="Google Shape;15;g11e4e439601_0_4"/>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g11e4e439601_0_4"/>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g11e4e439601_0_4"/>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g11e4e439601_0_4"/>
          <p:cNvGrpSpPr/>
          <p:nvPr/>
        </p:nvGrpSpPr>
        <p:grpSpPr>
          <a:xfrm>
            <a:off x="1207163" y="790"/>
            <a:ext cx="3000409" cy="1392365"/>
            <a:chOff x="905395" y="592"/>
            <a:chExt cx="2250363" cy="1044300"/>
          </a:xfrm>
        </p:grpSpPr>
        <p:sp>
          <p:nvSpPr>
            <p:cNvPr id="19" name="Google Shape;19;g11e4e439601_0_4"/>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g11e4e439601_0_4"/>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g11e4e439601_0_4"/>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g11e4e439601_0_4"/>
          <p:cNvGrpSpPr/>
          <p:nvPr/>
        </p:nvGrpSpPr>
        <p:grpSpPr>
          <a:xfrm>
            <a:off x="9409957" y="6784"/>
            <a:ext cx="2468375" cy="1002839"/>
            <a:chOff x="6917201" y="0"/>
            <a:chExt cx="2227776" cy="863400"/>
          </a:xfrm>
        </p:grpSpPr>
        <p:sp>
          <p:nvSpPr>
            <p:cNvPr id="23" name="Google Shape;23;g11e4e439601_0_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g11e4e439601_0_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g11e4e439601_0_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g11e4e439601_0_4"/>
          <p:cNvGrpSpPr/>
          <p:nvPr/>
        </p:nvGrpSpPr>
        <p:grpSpPr>
          <a:xfrm>
            <a:off x="8737606" y="5623802"/>
            <a:ext cx="3185497" cy="1234317"/>
            <a:chOff x="6917201" y="0"/>
            <a:chExt cx="2227776" cy="863400"/>
          </a:xfrm>
        </p:grpSpPr>
        <p:sp>
          <p:nvSpPr>
            <p:cNvPr id="27" name="Google Shape;27;g11e4e439601_0_4"/>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11e4e439601_0_4"/>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11e4e439601_0_4"/>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g11e4e439601_0_4"/>
          <p:cNvGrpSpPr/>
          <p:nvPr/>
        </p:nvGrpSpPr>
        <p:grpSpPr>
          <a:xfrm>
            <a:off x="265762" y="5407536"/>
            <a:ext cx="3727291" cy="1444382"/>
            <a:chOff x="6917201" y="0"/>
            <a:chExt cx="2227776" cy="863400"/>
          </a:xfrm>
        </p:grpSpPr>
        <p:sp>
          <p:nvSpPr>
            <p:cNvPr id="31" name="Google Shape;31;g11e4e439601_0_4"/>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11e4e439601_0_4"/>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11e4e439601_0_4"/>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g11e4e439601_0_4"/>
          <p:cNvSpPr txBox="1">
            <a:spLocks noGrp="1"/>
          </p:cNvSpPr>
          <p:nvPr>
            <p:ph type="ctrTitle"/>
          </p:nvPr>
        </p:nvSpPr>
        <p:spPr>
          <a:xfrm>
            <a:off x="2478271" y="2430444"/>
            <a:ext cx="7148400" cy="19308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a:endParaRPr/>
          </a:p>
        </p:txBody>
      </p:sp>
      <p:sp>
        <p:nvSpPr>
          <p:cNvPr id="35" name="Google Shape;35;g11e4e439601_0_4"/>
          <p:cNvSpPr txBox="1">
            <a:spLocks noGrp="1"/>
          </p:cNvSpPr>
          <p:nvPr>
            <p:ph type="subTitle" idx="1"/>
          </p:nvPr>
        </p:nvSpPr>
        <p:spPr>
          <a:xfrm>
            <a:off x="2478267" y="4550878"/>
            <a:ext cx="7148400" cy="69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g11e4e439601_0_4"/>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g11e4e439601_0_104"/>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g11e4e439601_0_104"/>
          <p:cNvGrpSpPr/>
          <p:nvPr/>
        </p:nvGrpSpPr>
        <p:grpSpPr>
          <a:xfrm>
            <a:off x="7945629" y="5492768"/>
            <a:ext cx="3361267" cy="1365553"/>
            <a:chOff x="6917201" y="0"/>
            <a:chExt cx="2227776" cy="863400"/>
          </a:xfrm>
        </p:grpSpPr>
        <p:sp>
          <p:nvSpPr>
            <p:cNvPr id="112" name="Google Shape;112;g11e4e439601_0_104"/>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11e4e439601_0_104"/>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11e4e439601_0_104"/>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g11e4e439601_0_104"/>
          <p:cNvGrpSpPr/>
          <p:nvPr/>
        </p:nvGrpSpPr>
        <p:grpSpPr>
          <a:xfrm>
            <a:off x="265762" y="3"/>
            <a:ext cx="3727291" cy="1444382"/>
            <a:chOff x="6917201" y="0"/>
            <a:chExt cx="2227776" cy="863400"/>
          </a:xfrm>
        </p:grpSpPr>
        <p:sp>
          <p:nvSpPr>
            <p:cNvPr id="116" name="Google Shape;116;g11e4e439601_0_10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11e4e439601_0_10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11e4e439601_0_10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g11e4e439601_0_104"/>
          <p:cNvSpPr txBox="1">
            <a:spLocks noGrp="1"/>
          </p:cNvSpPr>
          <p:nvPr>
            <p:ph type="title" hasCustomPrompt="1"/>
          </p:nvPr>
        </p:nvSpPr>
        <p:spPr>
          <a:xfrm>
            <a:off x="1847800" y="1845133"/>
            <a:ext cx="8496300" cy="18396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20" name="Google Shape;120;g11e4e439601_0_104"/>
          <p:cNvSpPr txBox="1">
            <a:spLocks noGrp="1"/>
          </p:cNvSpPr>
          <p:nvPr>
            <p:ph type="body" idx="1"/>
          </p:nvPr>
        </p:nvSpPr>
        <p:spPr>
          <a:xfrm>
            <a:off x="1847800" y="3818467"/>
            <a:ext cx="8496300" cy="854700"/>
          </a:xfrm>
          <a:prstGeom prst="rect">
            <a:avLst/>
          </a:prstGeom>
          <a:noFill/>
          <a:ln>
            <a:noFill/>
          </a:ln>
        </p:spPr>
        <p:txBody>
          <a:bodyPr spcFirstLastPara="1" wrap="square" lIns="121900" tIns="121900" rIns="121900" bIns="121900" anchor="t" anchorCtr="0">
            <a:normAutofit/>
          </a:bodyPr>
          <a:lstStyle>
            <a:lvl1pPr marL="457200" lvl="0" indent="-336550" algn="ctr">
              <a:lnSpc>
                <a:spcPct val="115000"/>
              </a:lnSpc>
              <a:spcBef>
                <a:spcPts val="0"/>
              </a:spcBef>
              <a:spcAft>
                <a:spcPts val="0"/>
              </a:spcAft>
              <a:buSzPts val="1700"/>
              <a:buChar char="●"/>
              <a:defRPr/>
            </a:lvl1pPr>
            <a:lvl2pPr marL="914400" lvl="1" indent="-323850" algn="ctr">
              <a:lnSpc>
                <a:spcPct val="115000"/>
              </a:lnSpc>
              <a:spcBef>
                <a:spcPts val="0"/>
              </a:spcBef>
              <a:spcAft>
                <a:spcPts val="0"/>
              </a:spcAft>
              <a:buSzPts val="1500"/>
              <a:buChar char="○"/>
              <a:defRPr/>
            </a:lvl2pPr>
            <a:lvl3pPr marL="1371600" lvl="2" indent="-323850" algn="ctr">
              <a:lnSpc>
                <a:spcPct val="115000"/>
              </a:lnSpc>
              <a:spcBef>
                <a:spcPts val="0"/>
              </a:spcBef>
              <a:spcAft>
                <a:spcPts val="0"/>
              </a:spcAft>
              <a:buSzPts val="1500"/>
              <a:buChar char="■"/>
              <a:defRPr/>
            </a:lvl3pPr>
            <a:lvl4pPr marL="1828800" lvl="3" indent="-323850" algn="ctr">
              <a:lnSpc>
                <a:spcPct val="115000"/>
              </a:lnSpc>
              <a:spcBef>
                <a:spcPts val="0"/>
              </a:spcBef>
              <a:spcAft>
                <a:spcPts val="0"/>
              </a:spcAft>
              <a:buSzPts val="1500"/>
              <a:buChar char="●"/>
              <a:defRPr/>
            </a:lvl4pPr>
            <a:lvl5pPr marL="2286000" lvl="4" indent="-323850" algn="ctr">
              <a:lnSpc>
                <a:spcPct val="115000"/>
              </a:lnSpc>
              <a:spcBef>
                <a:spcPts val="0"/>
              </a:spcBef>
              <a:spcAft>
                <a:spcPts val="0"/>
              </a:spcAft>
              <a:buSzPts val="1500"/>
              <a:buChar char="○"/>
              <a:defRPr/>
            </a:lvl5pPr>
            <a:lvl6pPr marL="2743200" lvl="5" indent="-323850" algn="ctr">
              <a:lnSpc>
                <a:spcPct val="115000"/>
              </a:lnSpc>
              <a:spcBef>
                <a:spcPts val="0"/>
              </a:spcBef>
              <a:spcAft>
                <a:spcPts val="0"/>
              </a:spcAft>
              <a:buSzPts val="1500"/>
              <a:buChar char="■"/>
              <a:defRPr/>
            </a:lvl6pPr>
            <a:lvl7pPr marL="3200400" lvl="6" indent="-323850" algn="ctr">
              <a:lnSpc>
                <a:spcPct val="115000"/>
              </a:lnSpc>
              <a:spcBef>
                <a:spcPts val="0"/>
              </a:spcBef>
              <a:spcAft>
                <a:spcPts val="0"/>
              </a:spcAft>
              <a:buSzPts val="1500"/>
              <a:buChar char="●"/>
              <a:defRPr/>
            </a:lvl7pPr>
            <a:lvl8pPr marL="3657600" lvl="7" indent="-323850" algn="ctr">
              <a:lnSpc>
                <a:spcPct val="115000"/>
              </a:lnSpc>
              <a:spcBef>
                <a:spcPts val="0"/>
              </a:spcBef>
              <a:spcAft>
                <a:spcPts val="0"/>
              </a:spcAft>
              <a:buSzPts val="1500"/>
              <a:buChar char="○"/>
              <a:defRPr/>
            </a:lvl8pPr>
            <a:lvl9pPr marL="4114800" lvl="8" indent="-323850" algn="ctr">
              <a:lnSpc>
                <a:spcPct val="115000"/>
              </a:lnSpc>
              <a:spcBef>
                <a:spcPts val="0"/>
              </a:spcBef>
              <a:spcAft>
                <a:spcPts val="0"/>
              </a:spcAft>
              <a:buSzPts val="1500"/>
              <a:buChar char="■"/>
              <a:defRPr/>
            </a:lvl9pPr>
          </a:lstStyle>
          <a:p>
            <a:endParaRPr/>
          </a:p>
        </p:txBody>
      </p:sp>
      <p:sp>
        <p:nvSpPr>
          <p:cNvPr id="121" name="Google Shape;121;g11e4e439601_0_104"/>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g11e4e439601_0_117"/>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g11e4e439601_0_4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11e4e439601_0_4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1e4e439601_0_4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11e4e439601_0_44"/>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42" name="Google Shape;42;g11e4e439601_0_44"/>
          <p:cNvSpPr txBox="1">
            <a:spLocks noGrp="1"/>
          </p:cNvSpPr>
          <p:nvPr>
            <p:ph type="body" idx="1"/>
          </p:nvPr>
        </p:nvSpPr>
        <p:spPr>
          <a:xfrm>
            <a:off x="1092200" y="2654300"/>
            <a:ext cx="100077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43" name="Google Shape;43;g11e4e439601_0_44"/>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4"/>
        <p:cNvGrpSpPr/>
        <p:nvPr/>
      </p:nvGrpSpPr>
      <p:grpSpPr>
        <a:xfrm>
          <a:off x="0" y="0"/>
          <a:ext cx="0" cy="0"/>
          <a:chOff x="0" y="0"/>
          <a:chExt cx="0" cy="0"/>
        </a:xfrm>
      </p:grpSpPr>
      <p:sp>
        <p:nvSpPr>
          <p:cNvPr id="45" name="Google Shape;45;g11e4e439601_0_51"/>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11e4e439601_0_51"/>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11e4e439601_0_51"/>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11e4e439601_0_51"/>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49" name="Google Shape;49;g11e4e439601_0_51"/>
          <p:cNvSpPr txBox="1">
            <a:spLocks noGrp="1"/>
          </p:cNvSpPr>
          <p:nvPr>
            <p:ph type="body" idx="1"/>
          </p:nvPr>
        </p:nvSpPr>
        <p:spPr>
          <a:xfrm>
            <a:off x="1092200" y="2654300"/>
            <a:ext cx="49149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0" name="Google Shape;50;g11e4e439601_0_51"/>
          <p:cNvSpPr txBox="1">
            <a:spLocks noGrp="1"/>
          </p:cNvSpPr>
          <p:nvPr>
            <p:ph type="body" idx="2"/>
          </p:nvPr>
        </p:nvSpPr>
        <p:spPr>
          <a:xfrm>
            <a:off x="6184900" y="2654300"/>
            <a:ext cx="49149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1" name="Google Shape;51;g11e4e439601_0_5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52"/>
        <p:cNvGrpSpPr/>
        <p:nvPr/>
      </p:nvGrpSpPr>
      <p:grpSpPr>
        <a:xfrm>
          <a:off x="0" y="0"/>
          <a:ext cx="0" cy="0"/>
          <a:chOff x="0" y="0"/>
          <a:chExt cx="0" cy="0"/>
        </a:xfrm>
      </p:grpSpPr>
      <p:sp>
        <p:nvSpPr>
          <p:cNvPr id="53" name="Google Shape;53;g11e4e439601_0_32"/>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g11e4e439601_0_32"/>
          <p:cNvGrpSpPr/>
          <p:nvPr/>
        </p:nvGrpSpPr>
        <p:grpSpPr>
          <a:xfrm>
            <a:off x="7458691" y="5281486"/>
            <a:ext cx="3880116" cy="1576482"/>
            <a:chOff x="6917201" y="0"/>
            <a:chExt cx="2227776" cy="863400"/>
          </a:xfrm>
        </p:grpSpPr>
        <p:sp>
          <p:nvSpPr>
            <p:cNvPr id="55" name="Google Shape;55;g11e4e439601_0_32"/>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11e4e439601_0_32"/>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11e4e439601_0_32"/>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g11e4e439601_0_32"/>
          <p:cNvGrpSpPr/>
          <p:nvPr/>
        </p:nvGrpSpPr>
        <p:grpSpPr>
          <a:xfrm>
            <a:off x="265762" y="3"/>
            <a:ext cx="3727291" cy="1444382"/>
            <a:chOff x="6917201" y="0"/>
            <a:chExt cx="2227776" cy="863400"/>
          </a:xfrm>
        </p:grpSpPr>
        <p:sp>
          <p:nvSpPr>
            <p:cNvPr id="59" name="Google Shape;59;g11e4e439601_0_3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11e4e439601_0_3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1e4e439601_0_3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g11e4e439601_0_32"/>
          <p:cNvSpPr txBox="1">
            <a:spLocks noGrp="1"/>
          </p:cNvSpPr>
          <p:nvPr>
            <p:ph type="title"/>
          </p:nvPr>
        </p:nvSpPr>
        <p:spPr>
          <a:xfrm>
            <a:off x="2518245" y="2328133"/>
            <a:ext cx="7170000" cy="21948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a:endParaRPr/>
          </a:p>
        </p:txBody>
      </p:sp>
      <p:sp>
        <p:nvSpPr>
          <p:cNvPr id="63" name="Google Shape;63;g11e4e439601_0_32"/>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g11e4e439601_0_5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11e4e439601_0_5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11e4e439601_0_5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11e4e439601_0_59"/>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69" name="Google Shape;69;g11e4e439601_0_59"/>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g11e4e439601_0_6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11e4e439601_0_65"/>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11e4e439601_0_6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11e4e439601_0_65"/>
          <p:cNvSpPr txBox="1">
            <a:spLocks noGrp="1"/>
          </p:cNvSpPr>
          <p:nvPr>
            <p:ph type="title"/>
          </p:nvPr>
        </p:nvSpPr>
        <p:spPr>
          <a:xfrm>
            <a:off x="1092200" y="1127467"/>
            <a:ext cx="4945500" cy="18441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75" name="Google Shape;75;g11e4e439601_0_65"/>
          <p:cNvSpPr txBox="1">
            <a:spLocks noGrp="1"/>
          </p:cNvSpPr>
          <p:nvPr>
            <p:ph type="body" idx="1"/>
          </p:nvPr>
        </p:nvSpPr>
        <p:spPr>
          <a:xfrm>
            <a:off x="1107600" y="3092067"/>
            <a:ext cx="4945500" cy="28263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76" name="Google Shape;76;g11e4e439601_0_65"/>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g11e4e439601_0_72"/>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11e4e439601_0_72"/>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g11e4e439601_0_72"/>
          <p:cNvGrpSpPr/>
          <p:nvPr/>
        </p:nvGrpSpPr>
        <p:grpSpPr>
          <a:xfrm>
            <a:off x="341189" y="-11"/>
            <a:ext cx="3001758" cy="1391229"/>
            <a:chOff x="3961956" y="4383950"/>
            <a:chExt cx="1160548" cy="548700"/>
          </a:xfrm>
        </p:grpSpPr>
        <p:sp>
          <p:nvSpPr>
            <p:cNvPr id="81" name="Google Shape;81;g11e4e439601_0_72"/>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11e4e439601_0_72"/>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11e4e439601_0_72"/>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g11e4e439601_0_7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g11e4e439601_0_72"/>
          <p:cNvGrpSpPr/>
          <p:nvPr/>
        </p:nvGrpSpPr>
        <p:grpSpPr>
          <a:xfrm>
            <a:off x="46579" y="6029501"/>
            <a:ext cx="2124407" cy="822734"/>
            <a:chOff x="6917201" y="0"/>
            <a:chExt cx="2227776" cy="863400"/>
          </a:xfrm>
        </p:grpSpPr>
        <p:sp>
          <p:nvSpPr>
            <p:cNvPr id="86" name="Google Shape;86;g11e4e439601_0_72"/>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11e4e439601_0_72"/>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1e4e439601_0_72"/>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g11e4e439601_0_72"/>
          <p:cNvGrpSpPr/>
          <p:nvPr/>
        </p:nvGrpSpPr>
        <p:grpSpPr>
          <a:xfrm>
            <a:off x="7848470" y="1657"/>
            <a:ext cx="4343271" cy="1681990"/>
            <a:chOff x="6917201" y="0"/>
            <a:chExt cx="2227776" cy="863400"/>
          </a:xfrm>
        </p:grpSpPr>
        <p:sp>
          <p:nvSpPr>
            <p:cNvPr id="90" name="Google Shape;90;g11e4e439601_0_7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11e4e439601_0_7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11e4e439601_0_7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g11e4e439601_0_72"/>
          <p:cNvSpPr txBox="1">
            <a:spLocks noGrp="1"/>
          </p:cNvSpPr>
          <p:nvPr>
            <p:ph type="title"/>
          </p:nvPr>
        </p:nvSpPr>
        <p:spPr>
          <a:xfrm>
            <a:off x="1858572" y="1734861"/>
            <a:ext cx="8489100" cy="33855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a:endParaRPr/>
          </a:p>
        </p:txBody>
      </p:sp>
      <p:sp>
        <p:nvSpPr>
          <p:cNvPr id="94" name="Google Shape;94;g11e4e439601_0_72"/>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g11e4e439601_0_90"/>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11e4e439601_0_90"/>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1e4e439601_0_9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11e4e439601_0_90"/>
          <p:cNvSpPr txBox="1">
            <a:spLocks noGrp="1"/>
          </p:cNvSpPr>
          <p:nvPr>
            <p:ph type="title"/>
          </p:nvPr>
        </p:nvSpPr>
        <p:spPr>
          <a:xfrm>
            <a:off x="1092200" y="1127467"/>
            <a:ext cx="8565600" cy="939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00" name="Google Shape;100;g11e4e439601_0_90"/>
          <p:cNvSpPr txBox="1">
            <a:spLocks noGrp="1"/>
          </p:cNvSpPr>
          <p:nvPr>
            <p:ph type="subTitle" idx="1"/>
          </p:nvPr>
        </p:nvSpPr>
        <p:spPr>
          <a:xfrm>
            <a:off x="1092200" y="2067600"/>
            <a:ext cx="7813200" cy="52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g11e4e439601_0_90"/>
          <p:cNvSpPr txBox="1">
            <a:spLocks noGrp="1"/>
          </p:cNvSpPr>
          <p:nvPr>
            <p:ph type="body" idx="2"/>
          </p:nvPr>
        </p:nvSpPr>
        <p:spPr>
          <a:xfrm>
            <a:off x="1092200" y="3289400"/>
            <a:ext cx="7813200" cy="27939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02" name="Google Shape;102;g11e4e439601_0_90"/>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g11e4e439601_0_98"/>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11e4e439601_0_98"/>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1e4e439601_0_9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11e4e439601_0_98"/>
          <p:cNvSpPr txBox="1">
            <a:spLocks noGrp="1"/>
          </p:cNvSpPr>
          <p:nvPr>
            <p:ph type="body" idx="1"/>
          </p:nvPr>
        </p:nvSpPr>
        <p:spPr>
          <a:xfrm>
            <a:off x="437367" y="5551333"/>
            <a:ext cx="9886800" cy="806700"/>
          </a:xfrm>
          <a:prstGeom prst="rect">
            <a:avLst/>
          </a:prstGeom>
          <a:noFill/>
          <a:ln>
            <a:noFill/>
          </a:ln>
        </p:spPr>
        <p:txBody>
          <a:bodyPr spcFirstLastPara="1" wrap="square" lIns="121900" tIns="121900" rIns="121900" bIns="121900" anchor="b"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108" name="Google Shape;108;g11e4e439601_0_98"/>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g11e4e439601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9pPr>
          </a:lstStyle>
          <a:p>
            <a:endParaRPr/>
          </a:p>
        </p:txBody>
      </p:sp>
      <p:sp>
        <p:nvSpPr>
          <p:cNvPr id="7" name="Google Shape;7;g11e4e439601_0_0"/>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dk2"/>
              </a:buClr>
              <a:buSzPts val="1700"/>
              <a:buFont typeface="Calibri"/>
              <a:buChar char="●"/>
              <a:defRPr sz="1700" b="0" i="0" u="none" strike="noStrike" cap="none">
                <a:solidFill>
                  <a:schemeClr val="dk2"/>
                </a:solidFill>
                <a:latin typeface="Calibri"/>
                <a:ea typeface="Calibri"/>
                <a:cs typeface="Calibri"/>
                <a:sym typeface="Calibri"/>
              </a:defRPr>
            </a:lvl1pPr>
            <a:lvl2pPr marL="914400" marR="0" lvl="1"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2pPr>
            <a:lvl3pPr marL="1371600" marR="0" lvl="2"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3pPr>
            <a:lvl4pPr marL="1828800" marR="0" lvl="3"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4pPr>
            <a:lvl5pPr marL="2286000" marR="0" lvl="4"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5pPr>
            <a:lvl6pPr marL="2743200" marR="0" lvl="5"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6pPr>
            <a:lvl7pPr marL="3200400" marR="0" lvl="6"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7pPr>
            <a:lvl8pPr marL="3657600" marR="0" lvl="7"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8pPr>
            <a:lvl9pPr marL="4114800" marR="0" lvl="8"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9pPr>
          </a:lstStyle>
          <a:p>
            <a:endParaRPr/>
          </a:p>
        </p:txBody>
      </p:sp>
      <p:sp>
        <p:nvSpPr>
          <p:cNvPr id="8" name="Google Shape;8;g11e4e439601_0_0"/>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sulianova/cardiovascular-disease-datas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2478271" y="1446944"/>
            <a:ext cx="7148400" cy="1930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sz="4000">
                <a:solidFill>
                  <a:srgbClr val="000000"/>
                </a:solidFill>
                <a:latin typeface="Arial"/>
                <a:ea typeface="Arial"/>
                <a:cs typeface="Arial"/>
                <a:sym typeface="Arial"/>
              </a:rPr>
              <a:t>Coronary Heart Disease Prediction Using Machine Learning Algorithms</a:t>
            </a:r>
            <a:endParaRPr sz="4000"/>
          </a:p>
        </p:txBody>
      </p:sp>
      <p:sp>
        <p:nvSpPr>
          <p:cNvPr id="129" name="Google Shape;129;p1"/>
          <p:cNvSpPr txBox="1">
            <a:spLocks noGrp="1"/>
          </p:cNvSpPr>
          <p:nvPr>
            <p:ph type="subTitle" idx="1"/>
          </p:nvPr>
        </p:nvSpPr>
        <p:spPr>
          <a:xfrm>
            <a:off x="2478275" y="3675325"/>
            <a:ext cx="7148400" cy="2947800"/>
          </a:xfrm>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End-Semester Project Presentation</a:t>
            </a:r>
            <a:endParaRPr sz="2000">
              <a:solidFill>
                <a:srgbClr val="191B0E"/>
              </a:solidFill>
              <a:latin typeface="Arial"/>
              <a:ea typeface="Arial"/>
              <a:cs typeface="Arial"/>
              <a:sym typeface="Arial"/>
            </a:endParaRPr>
          </a:p>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Group 10 – Bug Smashers</a:t>
            </a:r>
            <a:endParaRPr sz="2000">
              <a:solidFill>
                <a:srgbClr val="191B0E"/>
              </a:solidFill>
              <a:latin typeface="Arial"/>
              <a:ea typeface="Arial"/>
              <a:cs typeface="Arial"/>
              <a:sym typeface="Arial"/>
            </a:endParaRPr>
          </a:p>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CSE523 - Machine Learning</a:t>
            </a:r>
            <a:endParaRPr sz="2000">
              <a:solidFill>
                <a:srgbClr val="191B0E"/>
              </a:solidFill>
              <a:latin typeface="Arial"/>
              <a:ea typeface="Arial"/>
              <a:cs typeface="Arial"/>
              <a:sym typeface="Arial"/>
            </a:endParaRPr>
          </a:p>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Course Instructor - Dr. Mehul Raval</a:t>
            </a:r>
            <a:endParaRPr sz="2000">
              <a:solidFill>
                <a:srgbClr val="191B0E"/>
              </a:solidFill>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sz="2000"/>
          </a:p>
          <a:p>
            <a:pPr marL="0" lvl="0" indent="0" algn="ctr" rtl="0">
              <a:lnSpc>
                <a:spcPct val="90000"/>
              </a:lnSpc>
              <a:spcBef>
                <a:spcPts val="0"/>
              </a:spcBef>
              <a:spcAft>
                <a:spcPts val="0"/>
              </a:spcAft>
              <a:buClr>
                <a:schemeClr val="dk1"/>
              </a:buClr>
              <a:buSzPts val="2400"/>
              <a:buNone/>
            </a:pPr>
            <a:endParaRPr sz="2000"/>
          </a:p>
        </p:txBody>
      </p:sp>
      <p:sp>
        <p:nvSpPr>
          <p:cNvPr id="130" name="Google Shape;130;p1"/>
          <p:cNvSpPr txBox="1">
            <a:spLocks noGrp="1"/>
          </p:cNvSpPr>
          <p:nvPr>
            <p:ph type="subTitle" idx="1"/>
          </p:nvPr>
        </p:nvSpPr>
        <p:spPr>
          <a:xfrm>
            <a:off x="2478275" y="5778825"/>
            <a:ext cx="9276900" cy="1256100"/>
          </a:xfrm>
          <a:prstGeom prst="rect">
            <a:avLst/>
          </a:prstGeom>
          <a:noFill/>
          <a:ln>
            <a:noFill/>
          </a:ln>
        </p:spPr>
        <p:txBody>
          <a:bodyPr spcFirstLastPara="1" wrap="square" lIns="91425" tIns="45700" rIns="91425" bIns="45700" anchor="t" anchorCtr="0">
            <a:normAutofit/>
          </a:bodyPr>
          <a:lstStyle/>
          <a:p>
            <a:pPr marL="0" lvl="0" indent="0" algn="r" rtl="0">
              <a:lnSpc>
                <a:spcPct val="115000"/>
              </a:lnSpc>
              <a:spcBef>
                <a:spcPts val="600"/>
              </a:spcBef>
              <a:spcAft>
                <a:spcPts val="0"/>
              </a:spcAft>
              <a:buSzPts val="2100"/>
              <a:buNone/>
            </a:pPr>
            <a:r>
              <a:rPr lang="en-IN" sz="1600">
                <a:solidFill>
                  <a:srgbClr val="000000"/>
                </a:solidFill>
                <a:latin typeface="Arial"/>
                <a:ea typeface="Arial"/>
                <a:cs typeface="Arial"/>
                <a:sym typeface="Arial"/>
              </a:rPr>
              <a:t>Moksh Doshi (AU1940028), Jaimik Patel (AU1940120)</a:t>
            </a:r>
            <a:endParaRPr sz="1600">
              <a:solidFill>
                <a:srgbClr val="000000"/>
              </a:solidFill>
              <a:latin typeface="Arial"/>
              <a:ea typeface="Arial"/>
              <a:cs typeface="Arial"/>
              <a:sym typeface="Arial"/>
            </a:endParaRPr>
          </a:p>
          <a:p>
            <a:pPr marL="0" lvl="0" indent="0" algn="r" rtl="0">
              <a:lnSpc>
                <a:spcPct val="115000"/>
              </a:lnSpc>
              <a:spcBef>
                <a:spcPts val="600"/>
              </a:spcBef>
              <a:spcAft>
                <a:spcPts val="0"/>
              </a:spcAft>
              <a:buSzPts val="2100"/>
              <a:buNone/>
            </a:pPr>
            <a:r>
              <a:rPr lang="en-IN" sz="1600">
                <a:solidFill>
                  <a:srgbClr val="000000"/>
                </a:solidFill>
                <a:latin typeface="Arial"/>
                <a:ea typeface="Arial"/>
                <a:cs typeface="Arial"/>
                <a:sym typeface="Arial"/>
              </a:rPr>
              <a:t> Nandish Patel (AU1940130), Jenil Bagadiya (AU1940164)</a:t>
            </a:r>
            <a:endParaRPr sz="1600">
              <a:solidFill>
                <a:srgbClr val="000000"/>
              </a:solidFill>
              <a:latin typeface="Arial"/>
              <a:ea typeface="Arial"/>
              <a:cs typeface="Arial"/>
              <a:sym typeface="Arial"/>
            </a:endParaRPr>
          </a:p>
          <a:p>
            <a:pPr marL="0" lvl="0" indent="0" algn="r" rtl="0">
              <a:lnSpc>
                <a:spcPct val="90000"/>
              </a:lnSpc>
              <a:spcBef>
                <a:spcPts val="600"/>
              </a:spcBef>
              <a:spcAft>
                <a:spcPts val="0"/>
              </a:spcAft>
              <a:buClr>
                <a:schemeClr val="dk1"/>
              </a:buClr>
              <a:buSzPts val="2400"/>
              <a:buNone/>
            </a:pPr>
            <a:endParaRPr sz="1600">
              <a:solidFill>
                <a:srgbClr val="191B0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25a6c60924_2_1159"/>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US" dirty="0"/>
              <a:t>SVM</a:t>
            </a:r>
            <a:endParaRPr dirty="0"/>
          </a:p>
        </p:txBody>
      </p:sp>
      <p:pic>
        <p:nvPicPr>
          <p:cNvPr id="3" name="Picture 2">
            <a:extLst>
              <a:ext uri="{FF2B5EF4-FFF2-40B4-BE49-F238E27FC236}">
                <a16:creationId xmlns:a16="http://schemas.microsoft.com/office/drawing/2014/main" id="{4C5584F7-25CE-4D41-9BA3-979886C73212}"/>
              </a:ext>
            </a:extLst>
          </p:cNvPr>
          <p:cNvPicPr>
            <a:picLocks noChangeAspect="1"/>
          </p:cNvPicPr>
          <p:nvPr/>
        </p:nvPicPr>
        <p:blipFill>
          <a:blip r:embed="rId3"/>
          <a:stretch>
            <a:fillRect/>
          </a:stretch>
        </p:blipFill>
        <p:spPr>
          <a:xfrm>
            <a:off x="3176336" y="406229"/>
            <a:ext cx="8742947" cy="3361499"/>
          </a:xfrm>
          <a:prstGeom prst="rect">
            <a:avLst/>
          </a:prstGeom>
        </p:spPr>
      </p:pic>
      <p:pic>
        <p:nvPicPr>
          <p:cNvPr id="5" name="Picture 4">
            <a:extLst>
              <a:ext uri="{FF2B5EF4-FFF2-40B4-BE49-F238E27FC236}">
                <a16:creationId xmlns:a16="http://schemas.microsoft.com/office/drawing/2014/main" id="{468F7402-EC28-4A75-B6CC-98ED33D0F382}"/>
              </a:ext>
            </a:extLst>
          </p:cNvPr>
          <p:cNvPicPr>
            <a:picLocks noChangeAspect="1"/>
          </p:cNvPicPr>
          <p:nvPr/>
        </p:nvPicPr>
        <p:blipFill>
          <a:blip r:embed="rId4"/>
          <a:stretch>
            <a:fillRect/>
          </a:stretch>
        </p:blipFill>
        <p:spPr>
          <a:xfrm>
            <a:off x="272717" y="3767728"/>
            <a:ext cx="8406063" cy="3231973"/>
          </a:xfrm>
          <a:prstGeom prst="rect">
            <a:avLst/>
          </a:prstGeom>
        </p:spPr>
      </p:pic>
      <p:sp>
        <p:nvSpPr>
          <p:cNvPr id="6" name="TextBox 5">
            <a:extLst>
              <a:ext uri="{FF2B5EF4-FFF2-40B4-BE49-F238E27FC236}">
                <a16:creationId xmlns:a16="http://schemas.microsoft.com/office/drawing/2014/main" id="{95AC897F-30E7-48AC-9ED2-5835547027D5}"/>
              </a:ext>
            </a:extLst>
          </p:cNvPr>
          <p:cNvSpPr txBox="1"/>
          <p:nvPr/>
        </p:nvSpPr>
        <p:spPr>
          <a:xfrm>
            <a:off x="8678780" y="5021179"/>
            <a:ext cx="2999873" cy="307777"/>
          </a:xfrm>
          <a:prstGeom prst="rect">
            <a:avLst/>
          </a:prstGeom>
          <a:noFill/>
        </p:spPr>
        <p:txBody>
          <a:bodyPr wrap="square" rtlCol="0">
            <a:spAutoFit/>
          </a:bodyPr>
          <a:lstStyle/>
          <a:p>
            <a:r>
              <a:rPr lang="en-US" dirty="0"/>
              <a:t>SVM – Original Dataset</a:t>
            </a:r>
            <a:endParaRPr lang="en-IN" dirty="0"/>
          </a:p>
        </p:txBody>
      </p:sp>
      <p:sp>
        <p:nvSpPr>
          <p:cNvPr id="9" name="TextBox 8">
            <a:extLst>
              <a:ext uri="{FF2B5EF4-FFF2-40B4-BE49-F238E27FC236}">
                <a16:creationId xmlns:a16="http://schemas.microsoft.com/office/drawing/2014/main" id="{D995E3CB-E6AE-472A-8756-BC4A23A4197F}"/>
              </a:ext>
            </a:extLst>
          </p:cNvPr>
          <p:cNvSpPr txBox="1"/>
          <p:nvPr/>
        </p:nvSpPr>
        <p:spPr>
          <a:xfrm>
            <a:off x="634332" y="2080732"/>
            <a:ext cx="2999873" cy="307777"/>
          </a:xfrm>
          <a:prstGeom prst="rect">
            <a:avLst/>
          </a:prstGeom>
          <a:noFill/>
        </p:spPr>
        <p:txBody>
          <a:bodyPr wrap="square" rtlCol="0">
            <a:spAutoFit/>
          </a:bodyPr>
          <a:lstStyle/>
          <a:p>
            <a:r>
              <a:rPr lang="en-US" dirty="0"/>
              <a:t>SVM – Dimensions Reduced</a:t>
            </a:r>
            <a:endParaRPr lang="en-IN" dirty="0"/>
          </a:p>
        </p:txBody>
      </p:sp>
    </p:spTree>
    <p:extLst>
      <p:ext uri="{BB962C8B-B14F-4D97-AF65-F5344CB8AC3E}">
        <p14:creationId xmlns:p14="http://schemas.microsoft.com/office/powerpoint/2010/main" val="134099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25a6c60924_2_1171"/>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dirty="0"/>
              <a:t>Results - SVM</a:t>
            </a:r>
            <a:endParaRPr dirty="0"/>
          </a:p>
        </p:txBody>
      </p:sp>
      <p:graphicFrame>
        <p:nvGraphicFramePr>
          <p:cNvPr id="210" name="Google Shape;210;g125a6c60924_2_1171"/>
          <p:cNvGraphicFramePr/>
          <p:nvPr/>
        </p:nvGraphicFramePr>
        <p:xfrm>
          <a:off x="1092200" y="1658775"/>
          <a:ext cx="10007675" cy="4446000"/>
        </p:xfrm>
        <a:graphic>
          <a:graphicData uri="http://schemas.openxmlformats.org/drawingml/2006/table">
            <a:tbl>
              <a:tblPr>
                <a:noFill/>
                <a:tableStyleId>{D8347C84-CF8C-459C-A466-E4C00137E3F1}</a:tableStyleId>
              </a:tblPr>
              <a:tblGrid>
                <a:gridCol w="3125200">
                  <a:extLst>
                    <a:ext uri="{9D8B030D-6E8A-4147-A177-3AD203B41FA5}">
                      <a16:colId xmlns:a16="http://schemas.microsoft.com/office/drawing/2014/main" val="20000"/>
                    </a:ext>
                  </a:extLst>
                </a:gridCol>
                <a:gridCol w="2984750">
                  <a:extLst>
                    <a:ext uri="{9D8B030D-6E8A-4147-A177-3AD203B41FA5}">
                      <a16:colId xmlns:a16="http://schemas.microsoft.com/office/drawing/2014/main" val="20001"/>
                    </a:ext>
                  </a:extLst>
                </a:gridCol>
                <a:gridCol w="3897725">
                  <a:extLst>
                    <a:ext uri="{9D8B030D-6E8A-4147-A177-3AD203B41FA5}">
                      <a16:colId xmlns:a16="http://schemas.microsoft.com/office/drawing/2014/main" val="20002"/>
                    </a:ext>
                  </a:extLst>
                </a:gridCol>
              </a:tblGrid>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C</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Gamma</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0.001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0.499</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0.609</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0.684</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0.694</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50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0.694</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25a8fcad85_1_0"/>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Conclusion</a:t>
            </a:r>
            <a:endParaRPr/>
          </a:p>
        </p:txBody>
      </p:sp>
      <p:sp>
        <p:nvSpPr>
          <p:cNvPr id="216" name="Google Shape;216;g125a8fcad85_1_0"/>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rmAutofit/>
          </a:bodyPr>
          <a:lstStyle/>
          <a:p>
            <a:pPr marL="457200" lvl="0" indent="-330200" algn="l" rtl="0">
              <a:spcBef>
                <a:spcPts val="0"/>
              </a:spcBef>
              <a:spcAft>
                <a:spcPts val="0"/>
              </a:spcAft>
              <a:buSzPts val="1600"/>
              <a:buFont typeface="Roboto"/>
              <a:buChar char="●"/>
            </a:pPr>
            <a:r>
              <a:rPr lang="en-IN" sz="1600">
                <a:latin typeface="Roboto"/>
                <a:ea typeface="Roboto"/>
                <a:cs typeface="Roboto"/>
                <a:sym typeface="Roboto"/>
              </a:rPr>
              <a:t>SVM has the best accuracy of 71.96% on testing dataset among other machine learning algorithms like Logistic Regression,  Naive Bayes, Decision tree, LDA</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IN" sz="1600">
                <a:latin typeface="Roboto"/>
                <a:ea typeface="Roboto"/>
                <a:cs typeface="Roboto"/>
                <a:sym typeface="Roboto"/>
              </a:rPr>
              <a:t>Early detection of heart diseases not only benefits to patient but also helps the medical institutes to know about their resources distribution and also helps to in the prevention of the diseases</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IN" sz="1600">
                <a:latin typeface="Roboto"/>
                <a:ea typeface="Roboto"/>
                <a:cs typeface="Roboto"/>
                <a:sym typeface="Roboto"/>
              </a:rPr>
              <a:t>ML algorithms can decipher complex pattern in the data leading to a possibility of early prediction, diagnosis and cure</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e4e439601_1_117"/>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Role of each group member in the project</a:t>
            </a:r>
            <a:endParaRPr/>
          </a:p>
        </p:txBody>
      </p:sp>
      <p:graphicFrame>
        <p:nvGraphicFramePr>
          <p:cNvPr id="222" name="Google Shape;222;g11e4e439601_1_117"/>
          <p:cNvGraphicFramePr/>
          <p:nvPr>
            <p:extLst>
              <p:ext uri="{D42A27DB-BD31-4B8C-83A1-F6EECF244321}">
                <p14:modId xmlns:p14="http://schemas.microsoft.com/office/powerpoint/2010/main" val="914394614"/>
              </p:ext>
            </p:extLst>
          </p:nvPr>
        </p:nvGraphicFramePr>
        <p:xfrm>
          <a:off x="872338" y="2027625"/>
          <a:ext cx="10447425" cy="4041195"/>
        </p:xfrm>
        <a:graphic>
          <a:graphicData uri="http://schemas.openxmlformats.org/drawingml/2006/table">
            <a:tbl>
              <a:tblPr>
                <a:noFill/>
                <a:tableStyleId>{357284E1-2E6F-46AC-BA78-6C229AEB1840}</a:tableStyleId>
              </a:tblPr>
              <a:tblGrid>
                <a:gridCol w="1490875">
                  <a:extLst>
                    <a:ext uri="{9D8B030D-6E8A-4147-A177-3AD203B41FA5}">
                      <a16:colId xmlns:a16="http://schemas.microsoft.com/office/drawing/2014/main" val="20000"/>
                    </a:ext>
                  </a:extLst>
                </a:gridCol>
                <a:gridCol w="1215650">
                  <a:extLst>
                    <a:ext uri="{9D8B030D-6E8A-4147-A177-3AD203B41FA5}">
                      <a16:colId xmlns:a16="http://schemas.microsoft.com/office/drawing/2014/main" val="20001"/>
                    </a:ext>
                  </a:extLst>
                </a:gridCol>
                <a:gridCol w="1616875">
                  <a:extLst>
                    <a:ext uri="{9D8B030D-6E8A-4147-A177-3AD203B41FA5}">
                      <a16:colId xmlns:a16="http://schemas.microsoft.com/office/drawing/2014/main" val="20002"/>
                    </a:ext>
                  </a:extLst>
                </a:gridCol>
                <a:gridCol w="1662875">
                  <a:extLst>
                    <a:ext uri="{9D8B030D-6E8A-4147-A177-3AD203B41FA5}">
                      <a16:colId xmlns:a16="http://schemas.microsoft.com/office/drawing/2014/main" val="20003"/>
                    </a:ext>
                  </a:extLst>
                </a:gridCol>
                <a:gridCol w="1628500">
                  <a:extLst>
                    <a:ext uri="{9D8B030D-6E8A-4147-A177-3AD203B41FA5}">
                      <a16:colId xmlns:a16="http://schemas.microsoft.com/office/drawing/2014/main" val="20004"/>
                    </a:ext>
                  </a:extLst>
                </a:gridCol>
                <a:gridCol w="1341775">
                  <a:extLst>
                    <a:ext uri="{9D8B030D-6E8A-4147-A177-3AD203B41FA5}">
                      <a16:colId xmlns:a16="http://schemas.microsoft.com/office/drawing/2014/main" val="20005"/>
                    </a:ext>
                  </a:extLst>
                </a:gridCol>
                <a:gridCol w="1490875">
                  <a:extLst>
                    <a:ext uri="{9D8B030D-6E8A-4147-A177-3AD203B41FA5}">
                      <a16:colId xmlns:a16="http://schemas.microsoft.com/office/drawing/2014/main" val="20006"/>
                    </a:ext>
                  </a:extLst>
                </a:gridCol>
              </a:tblGrid>
              <a:tr h="10998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Exploratory Data Analysis</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Data pre-processing</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a:t>Algorithm Implementation</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a:t>Dimensionality Reduction &amp; re-train</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a:t>SVM - Deep Dive</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Literature Review and Reports</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Moksh</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Jaimik</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dirty="0">
                          <a:solidFill>
                            <a:srgbClr val="202124"/>
                          </a:solidFill>
                          <a:highlight>
                            <a:schemeClr val="dk1"/>
                          </a:highlight>
                        </a:rPr>
                        <a:t>✔</a:t>
                      </a: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00" u="none" strike="noStrike" cap="none" dirty="0">
                          <a:solidFill>
                            <a:srgbClr val="202124"/>
                          </a:solidFill>
                          <a:highlight>
                            <a:schemeClr val="dk1"/>
                          </a:highlight>
                        </a:rPr>
                        <a:t>✔</a:t>
                      </a:r>
                      <a:endParaRPr sz="16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IN" sz="2400" u="none" strike="noStrike" cap="none" dirty="0">
                          <a:solidFill>
                            <a:srgbClr val="202124"/>
                          </a:solidFill>
                          <a:highlight>
                            <a:schemeClr val="dk1"/>
                          </a:highlight>
                        </a:rPr>
                        <a:t>✔</a:t>
                      </a:r>
                      <a:endParaRPr lang="en-IN" sz="1400" u="none" strike="noStrike" cap="none" dirty="0"/>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2450"/>
                        <a:buFont typeface="Arial"/>
                        <a:buNone/>
                      </a:pP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Nandish</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2400" u="none" strike="noStrike" cap="none" dirty="0">
                          <a:solidFill>
                            <a:srgbClr val="202124"/>
                          </a:solidFill>
                          <a:highlight>
                            <a:schemeClr val="dk1"/>
                          </a:highlight>
                        </a:rPr>
                        <a:t>✔</a:t>
                      </a: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endParaRPr sz="2450" u="none" strike="noStrike" cap="none" dirty="0">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Jenil</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00" u="none" strike="noStrike" cap="none" dirty="0">
                          <a:solidFill>
                            <a:srgbClr val="202124"/>
                          </a:solidFill>
                          <a:highlight>
                            <a:srgbClr val="FFFFFF"/>
                          </a:highlight>
                        </a:rPr>
                        <a:t>✔</a:t>
                      </a:r>
                      <a:endParaRPr sz="2450" u="none" strike="noStrike" cap="none" dirty="0">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dirty="0">
                          <a:solidFill>
                            <a:srgbClr val="202124"/>
                          </a:solidFill>
                          <a:highlight>
                            <a:schemeClr val="dk1"/>
                          </a:highlight>
                        </a:rPr>
                        <a:t>✔</a:t>
                      </a: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e4e439601_1_96"/>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References</a:t>
            </a:r>
            <a:endParaRPr/>
          </a:p>
        </p:txBody>
      </p:sp>
      <p:sp>
        <p:nvSpPr>
          <p:cNvPr id="228" name="Google Shape;228;g11e4e439601_1_96"/>
          <p:cNvSpPr txBox="1">
            <a:spLocks noGrp="1"/>
          </p:cNvSpPr>
          <p:nvPr>
            <p:ph type="body" idx="1"/>
          </p:nvPr>
        </p:nvSpPr>
        <p:spPr>
          <a:xfrm>
            <a:off x="1092200" y="1704975"/>
            <a:ext cx="10007700" cy="4060800"/>
          </a:xfrm>
          <a:prstGeom prst="rect">
            <a:avLst/>
          </a:prstGeom>
          <a:noFill/>
          <a:ln>
            <a:noFill/>
          </a:ln>
        </p:spPr>
        <p:txBody>
          <a:bodyPr spcFirstLastPara="1" wrap="square" lIns="121900" tIns="121900" rIns="121900" bIns="121900" anchor="t" anchorCtr="0">
            <a:noAutofit/>
          </a:bodyPr>
          <a:lstStyle/>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R. Bharti, A. Khamparia, M. Shabaz, G. Dhiman, S. Pande, and P. Singh, “Prediction of Heart Disease Using a Combination of Machine Learning and Deep Learning,” Computational Intelligence and Neuroscience, vol. 2021. Hindawi Limited, pp. 1–11, Jul. 01, 2021. doi: 10.1155/2021/8387680.</a:t>
            </a:r>
            <a:endParaRPr sz="1600">
              <a:solidFill>
                <a:srgbClr val="000000"/>
              </a:solidFill>
              <a:latin typeface="Arial"/>
              <a:ea typeface="Arial"/>
              <a:cs typeface="Arial"/>
              <a:sym typeface="Arial"/>
            </a:endParaRPr>
          </a:p>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N. Rajesh, M. T, S. Hafeez, and H. Krishna, “Prediction of Heart Disease Using Machine Learning Algorithms,” International Journal of Engineering &amp; Technology, vol. 7, no. 2.32. Science Publishing Corporation, p. 363, May 31, 2018. doi: 10.14419/ijet.v7i2.32.15714</a:t>
            </a:r>
            <a:endParaRPr sz="1600">
              <a:solidFill>
                <a:srgbClr val="000000"/>
              </a:solidFill>
              <a:latin typeface="Arial"/>
              <a:ea typeface="Arial"/>
              <a:cs typeface="Arial"/>
              <a:sym typeface="Arial"/>
            </a:endParaRPr>
          </a:p>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S. Ulianova, “Cardiovascular disease dataset,” Kaggle, 20-Jan-2019. [Online]. Available: </a:t>
            </a:r>
            <a:r>
              <a:rPr lang="en-IN" sz="1600" u="sng">
                <a:solidFill>
                  <a:schemeClr val="hlink"/>
                </a:solidFill>
                <a:latin typeface="Arial"/>
                <a:ea typeface="Arial"/>
                <a:cs typeface="Arial"/>
                <a:sym typeface="Arial"/>
                <a:hlinkClick r:id="rId3"/>
              </a:rPr>
              <a:t>https://www.kaggle.com/datasets/sulianova/cardiovascular-disease-dataset</a:t>
            </a:r>
            <a:r>
              <a:rPr lang="en-IN" sz="1600">
                <a:solidFill>
                  <a:srgbClr val="000000"/>
                </a:solidFill>
                <a:latin typeface="Arial"/>
                <a:ea typeface="Arial"/>
                <a:cs typeface="Arial"/>
                <a:sym typeface="Arial"/>
              </a:rPr>
              <a:t>. [Accessed: 19-Mar-2022]. </a:t>
            </a:r>
            <a:endParaRPr sz="1600">
              <a:solidFill>
                <a:srgbClr val="000000"/>
              </a:solidFill>
              <a:latin typeface="Arial"/>
              <a:ea typeface="Arial"/>
              <a:cs typeface="Arial"/>
              <a:sym typeface="Arial"/>
            </a:endParaRPr>
          </a:p>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D. Shah, S. Patel, and S. K. Bharti, “Heart disease prediction using Machine Learning Techniques,” SN Computer Science, vol. 1, no. 6, 2020. </a:t>
            </a:r>
            <a:endParaRPr sz="1600">
              <a:solidFill>
                <a:srgbClr val="000000"/>
              </a:solidFill>
              <a:latin typeface="Arial"/>
              <a:ea typeface="Arial"/>
              <a:cs typeface="Arial"/>
              <a:sym typeface="Arial"/>
            </a:endParaRPr>
          </a:p>
          <a:p>
            <a:pPr marL="274320" lvl="0" indent="-274320" algn="l" rtl="0">
              <a:lnSpc>
                <a:spcPct val="115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Mohan, Senthilkumar &amp; Thirumalai, Chandra Segar &amp; Srivastava, Gautam. (2019). Effective Heart Disease Prediction Using Hybrid Machine Learning Techniques. IEEE Access. PP. 1-1. 10.1109/ACCESS.2019.2923707. </a:t>
            </a:r>
            <a:endParaRPr sz="1600">
              <a:solidFill>
                <a:srgbClr val="000000"/>
              </a:solidFill>
              <a:latin typeface="Arial"/>
              <a:ea typeface="Arial"/>
              <a:cs typeface="Arial"/>
              <a:sym typeface="Arial"/>
            </a:endParaRPr>
          </a:p>
          <a:p>
            <a:pPr marL="274320" lvl="0" indent="-274320" algn="l" rtl="0">
              <a:lnSpc>
                <a:spcPct val="115000"/>
              </a:lnSpc>
              <a:spcBef>
                <a:spcPts val="0"/>
              </a:spcBef>
              <a:spcAft>
                <a:spcPts val="0"/>
              </a:spcAft>
              <a:buClr>
                <a:srgbClr val="000000"/>
              </a:buClr>
              <a:buSzPts val="1600"/>
              <a:buAutoNum type="arabicPeriod"/>
            </a:pPr>
            <a:r>
              <a:rPr lang="en-IN" sz="1600">
                <a:solidFill>
                  <a:srgbClr val="000000"/>
                </a:solidFill>
                <a:latin typeface="Arial"/>
                <a:ea typeface="Arial"/>
                <a:cs typeface="Arial"/>
                <a:sym typeface="Arial"/>
              </a:rPr>
              <a:t>Almustafa, K., 2020. Prediction of heart disease and classifiers’ sensitivity analysis. BMC Bioinformatics, 21(1).</a:t>
            </a:r>
            <a:endParaRPr sz="16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11e4e439601_1_0"/>
          <p:cNvPicPr preferRelativeResize="0"/>
          <p:nvPr/>
        </p:nvPicPr>
        <p:blipFill rotWithShape="1">
          <a:blip r:embed="rId3">
            <a:alphaModFix amt="25000"/>
          </a:blip>
          <a:srcRect/>
          <a:stretch/>
        </p:blipFill>
        <p:spPr>
          <a:xfrm>
            <a:off x="3853151" y="1579500"/>
            <a:ext cx="4485675" cy="3957676"/>
          </a:xfrm>
          <a:prstGeom prst="rect">
            <a:avLst/>
          </a:prstGeom>
          <a:noFill/>
          <a:ln>
            <a:noFill/>
          </a:ln>
        </p:spPr>
      </p:pic>
      <p:sp>
        <p:nvSpPr>
          <p:cNvPr id="136" name="Google Shape;136;g11e4e439601_1_0"/>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990"/>
              <a:buNone/>
            </a:pPr>
            <a:r>
              <a:rPr lang="en-IN" sz="4000"/>
              <a:t>Introductio</a:t>
            </a:r>
            <a:r>
              <a:rPr lang="en-IN"/>
              <a:t>n</a:t>
            </a:r>
            <a:endParaRPr sz="4000"/>
          </a:p>
        </p:txBody>
      </p:sp>
      <p:sp>
        <p:nvSpPr>
          <p:cNvPr id="137" name="Google Shape;137;g11e4e439601_1_0"/>
          <p:cNvSpPr txBox="1">
            <a:spLocks noGrp="1"/>
          </p:cNvSpPr>
          <p:nvPr>
            <p:ph type="body" idx="1"/>
          </p:nvPr>
        </p:nvSpPr>
        <p:spPr>
          <a:xfrm>
            <a:off x="1092200" y="2019375"/>
            <a:ext cx="10007700" cy="3734400"/>
          </a:xfrm>
          <a:prstGeom prst="rect">
            <a:avLst/>
          </a:prstGeom>
          <a:noFill/>
          <a:ln>
            <a:noFill/>
          </a:ln>
        </p:spPr>
        <p:txBody>
          <a:bodyPr spcFirstLastPara="1" wrap="square" lIns="121900" tIns="121900" rIns="121900" bIns="121900" anchor="t" anchorCtr="0">
            <a:normAutofit fontScale="92500" lnSpcReduction="20000"/>
          </a:bodyPr>
          <a:lstStyle/>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CHDs are one of the major causes of death worldwide with estimates of around 17.9 million deaths  in 2019 according to WHO</a:t>
            </a:r>
            <a:r>
              <a:rPr lang="en-IN" sz="2400" baseline="30000">
                <a:solidFill>
                  <a:srgbClr val="000000"/>
                </a:solidFill>
                <a:latin typeface="Nunito"/>
                <a:ea typeface="Nunito"/>
                <a:cs typeface="Nunito"/>
                <a:sym typeface="Nunito"/>
              </a:rPr>
              <a:t>#1</a:t>
            </a:r>
            <a:endParaRPr sz="2400" baseline="30000">
              <a:solidFill>
                <a:srgbClr val="000000"/>
              </a:solidFill>
              <a:highlight>
                <a:srgbClr val="FFFF00"/>
              </a:highlight>
              <a:latin typeface="Nunito"/>
              <a:ea typeface="Nunito"/>
              <a:cs typeface="Nunito"/>
              <a:sym typeface="Nunito"/>
            </a:endParaRPr>
          </a:p>
          <a:p>
            <a:pPr marL="457200" lvl="0" indent="0" algn="l" rtl="0">
              <a:lnSpc>
                <a:spcPct val="100000"/>
              </a:lnSpc>
              <a:spcBef>
                <a:spcPts val="0"/>
              </a:spcBef>
              <a:spcAft>
                <a:spcPts val="0"/>
              </a:spcAft>
              <a:buNone/>
            </a:pPr>
            <a:endParaRPr sz="2400">
              <a:solidFill>
                <a:srgbClr val="000000"/>
              </a:solidFill>
              <a:latin typeface="Nunito"/>
              <a:ea typeface="Nunito"/>
              <a:cs typeface="Nunito"/>
              <a:sym typeface="Nunito"/>
            </a:endParaRPr>
          </a:p>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Unhealthy activities like not getting enough sleep, drinking alcohol, consumption of junk food, hypertension, insufficient physical activity,smoking is the reason for the increase in the risk of heart disease</a:t>
            </a:r>
            <a:endParaRPr sz="2400">
              <a:solidFill>
                <a:srgbClr val="000000"/>
              </a:solidFill>
              <a:latin typeface="Nunito"/>
              <a:ea typeface="Nunito"/>
              <a:cs typeface="Nunito"/>
              <a:sym typeface="Nunito"/>
            </a:endParaRPr>
          </a:p>
          <a:p>
            <a:pPr marL="457200" lvl="0" indent="0" algn="l" rtl="0">
              <a:lnSpc>
                <a:spcPct val="100000"/>
              </a:lnSpc>
              <a:spcBef>
                <a:spcPts val="0"/>
              </a:spcBef>
              <a:spcAft>
                <a:spcPts val="0"/>
              </a:spcAft>
              <a:buNone/>
            </a:pPr>
            <a:endParaRPr sz="2400">
              <a:solidFill>
                <a:srgbClr val="000000"/>
              </a:solidFill>
              <a:latin typeface="Nunito"/>
              <a:ea typeface="Nunito"/>
              <a:cs typeface="Nunito"/>
              <a:sym typeface="Nunito"/>
            </a:endParaRPr>
          </a:p>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According to American Heart Association person having sleep deprivation, swollen legs and in some cases weight gain occurring speedily (i.e. 1-2 kg daily)  </a:t>
            </a:r>
            <a:endParaRPr sz="2400">
              <a:solidFill>
                <a:srgbClr val="000000"/>
              </a:solidFill>
              <a:latin typeface="Nunito"/>
              <a:ea typeface="Nunito"/>
              <a:cs typeface="Nunito"/>
              <a:sym typeface="Nunito"/>
            </a:endParaRPr>
          </a:p>
          <a:p>
            <a:pPr marL="457200" lvl="0" indent="0" algn="l" rtl="0">
              <a:lnSpc>
                <a:spcPct val="100000"/>
              </a:lnSpc>
              <a:spcBef>
                <a:spcPts val="0"/>
              </a:spcBef>
              <a:spcAft>
                <a:spcPts val="0"/>
              </a:spcAft>
              <a:buNone/>
            </a:pPr>
            <a:endParaRPr sz="2400">
              <a:solidFill>
                <a:srgbClr val="000000"/>
              </a:solidFill>
              <a:latin typeface="Nunito"/>
              <a:ea typeface="Nunito"/>
              <a:cs typeface="Nunito"/>
              <a:sym typeface="Nunito"/>
            </a:endParaRPr>
          </a:p>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Binary classification problem having 0 as not a heart disease patient and 1 as a patient detected for the future heart disease problem</a:t>
            </a:r>
            <a:endParaRPr sz="2400">
              <a:solidFill>
                <a:srgbClr val="000000"/>
              </a:solidFill>
              <a:latin typeface="Nunito"/>
              <a:ea typeface="Nunito"/>
              <a:cs typeface="Nunito"/>
              <a:sym typeface="Nunito"/>
            </a:endParaRPr>
          </a:p>
        </p:txBody>
      </p:sp>
      <p:sp>
        <p:nvSpPr>
          <p:cNvPr id="138" name="Google Shape;138;g11e4e439601_1_0"/>
          <p:cNvSpPr txBox="1"/>
          <p:nvPr/>
        </p:nvSpPr>
        <p:spPr>
          <a:xfrm>
            <a:off x="1092138" y="5753775"/>
            <a:ext cx="10007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a:highlight>
                  <a:srgbClr val="FFFFFF"/>
                </a:highlight>
              </a:rPr>
              <a:t>#1 - Bharti, R., Khamparia, A., Shabaz, M., Dhiman, G., Pande, S. and Singh, P., 2021. Prediction of Heart Disease Using a Combination of Machine Learning and Deep Learning. </a:t>
            </a:r>
            <a:r>
              <a:rPr lang="en-IN" sz="1000" i="1">
                <a:highlight>
                  <a:srgbClr val="FFFFFF"/>
                </a:highlight>
              </a:rPr>
              <a:t>Computational Intelligence and Neuroscience</a:t>
            </a:r>
            <a:r>
              <a:rPr lang="en-IN" sz="1000">
                <a:highlight>
                  <a:srgbClr val="FFFFFF"/>
                </a:highlight>
              </a:rPr>
              <a:t>, 2021, pp.1-11.</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1f3fe2e3e8_2_0"/>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990"/>
              <a:buNone/>
            </a:pPr>
            <a:r>
              <a:rPr lang="en-IN" sz="4000"/>
              <a:t>Problem Statement</a:t>
            </a:r>
            <a:endParaRPr sz="4000"/>
          </a:p>
        </p:txBody>
      </p:sp>
      <p:sp>
        <p:nvSpPr>
          <p:cNvPr id="144" name="Google Shape;144;g11f3fe2e3e8_2_0"/>
          <p:cNvSpPr txBox="1">
            <a:spLocks noGrp="1"/>
          </p:cNvSpPr>
          <p:nvPr>
            <p:ph type="body" idx="1"/>
          </p:nvPr>
        </p:nvSpPr>
        <p:spPr>
          <a:xfrm>
            <a:off x="1092200" y="2019375"/>
            <a:ext cx="10160100" cy="3517800"/>
          </a:xfrm>
          <a:prstGeom prst="rect">
            <a:avLst/>
          </a:prstGeom>
          <a:noFill/>
          <a:ln>
            <a:noFill/>
          </a:ln>
        </p:spPr>
        <p:txBody>
          <a:bodyPr spcFirstLastPara="1" wrap="square" lIns="121900" tIns="121900" rIns="121900" bIns="121900" anchor="t" anchorCtr="0">
            <a:noAutofit/>
          </a:bodyPr>
          <a:lstStyle/>
          <a:p>
            <a:pPr marL="457200" lvl="0" indent="-382270" algn="just" rtl="0">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Our goal is to predict whether the patient will have coronary heart disease or not (</a:t>
            </a:r>
            <a:r>
              <a:rPr lang="en-IN" sz="2420" b="1">
                <a:solidFill>
                  <a:srgbClr val="000000"/>
                </a:solidFill>
                <a:latin typeface="Nunito"/>
                <a:ea typeface="Nunito"/>
                <a:cs typeface="Nunito"/>
                <a:sym typeface="Nunito"/>
              </a:rPr>
              <a:t>binary classification</a:t>
            </a:r>
            <a:r>
              <a:rPr lang="en-IN" sz="2420">
                <a:solidFill>
                  <a:srgbClr val="000000"/>
                </a:solidFill>
                <a:latin typeface="Nunito"/>
                <a:ea typeface="Nunito"/>
                <a:cs typeface="Nunito"/>
                <a:sym typeface="Nunito"/>
              </a:rPr>
              <a:t>) in the future using various different machine learning models.</a:t>
            </a:r>
            <a:endParaRPr sz="2420">
              <a:solidFill>
                <a:srgbClr val="000000"/>
              </a:solidFill>
              <a:latin typeface="Nunito"/>
              <a:ea typeface="Nunito"/>
              <a:cs typeface="Nunito"/>
              <a:sym typeface="Nunito"/>
            </a:endParaRPr>
          </a:p>
          <a:p>
            <a:pPr marL="457200" lvl="0" indent="0" algn="just" rtl="0">
              <a:lnSpc>
                <a:spcPct val="80000"/>
              </a:lnSpc>
              <a:spcBef>
                <a:spcPts val="0"/>
              </a:spcBef>
              <a:spcAft>
                <a:spcPts val="0"/>
              </a:spcAft>
              <a:buSzPts val="1700"/>
              <a:buNone/>
            </a:pPr>
            <a:endParaRPr sz="2420">
              <a:solidFill>
                <a:srgbClr val="000000"/>
              </a:solidFill>
              <a:latin typeface="Nunito"/>
              <a:ea typeface="Nunito"/>
              <a:cs typeface="Nunito"/>
              <a:sym typeface="Nunito"/>
            </a:endParaRPr>
          </a:p>
          <a:p>
            <a:pPr marL="457200" lvl="0" indent="-382270" algn="just" rtl="0">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Used a dataset obtained from Kaggle[1] which consists of 11 different features and 1 target variable. There are a total of 70000 data points in the dataset.</a:t>
            </a:r>
            <a:endParaRPr sz="2420">
              <a:solidFill>
                <a:srgbClr val="000000"/>
              </a:solidFill>
              <a:latin typeface="Nunito"/>
              <a:ea typeface="Nunito"/>
              <a:cs typeface="Nunito"/>
              <a:sym typeface="Nunito"/>
            </a:endParaRPr>
          </a:p>
          <a:p>
            <a:pPr marL="457200" lvl="0" indent="0" algn="just" rtl="0">
              <a:lnSpc>
                <a:spcPct val="80000"/>
              </a:lnSpc>
              <a:spcBef>
                <a:spcPts val="0"/>
              </a:spcBef>
              <a:spcAft>
                <a:spcPts val="0"/>
              </a:spcAft>
              <a:buSzPts val="1700"/>
              <a:buNone/>
            </a:pPr>
            <a:endParaRPr sz="2420">
              <a:solidFill>
                <a:srgbClr val="000000"/>
              </a:solidFill>
              <a:latin typeface="Nunito"/>
              <a:ea typeface="Nunito"/>
              <a:cs typeface="Nunito"/>
              <a:sym typeface="Nunito"/>
            </a:endParaRPr>
          </a:p>
          <a:p>
            <a:pPr marL="457200" lvl="0" indent="-382270" algn="just" rtl="0">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The prediction is made for 1 year in the future</a:t>
            </a:r>
            <a:endParaRPr sz="2420">
              <a:solidFill>
                <a:srgbClr val="000000"/>
              </a:solidFill>
              <a:latin typeface="Nunito"/>
              <a:ea typeface="Nunito"/>
              <a:cs typeface="Nunito"/>
              <a:sym typeface="Nunito"/>
            </a:endParaRPr>
          </a:p>
          <a:p>
            <a:pPr marL="0" lvl="0" indent="0" algn="l" rtl="0">
              <a:lnSpc>
                <a:spcPct val="80000"/>
              </a:lnSpc>
              <a:spcBef>
                <a:spcPts val="0"/>
              </a:spcBef>
              <a:spcAft>
                <a:spcPts val="0"/>
              </a:spcAft>
              <a:buSzPts val="1018"/>
              <a:buNone/>
            </a:pPr>
            <a:endParaRPr sz="2420">
              <a:solidFill>
                <a:srgbClr val="000000"/>
              </a:solidFill>
              <a:latin typeface="Nunito"/>
              <a:ea typeface="Nunito"/>
              <a:cs typeface="Nunito"/>
              <a:sym typeface="Nunito"/>
            </a:endParaRPr>
          </a:p>
        </p:txBody>
      </p:sp>
      <p:sp>
        <p:nvSpPr>
          <p:cNvPr id="145" name="Google Shape;145;g11f3fe2e3e8_2_0"/>
          <p:cNvSpPr txBox="1"/>
          <p:nvPr/>
        </p:nvSpPr>
        <p:spPr>
          <a:xfrm>
            <a:off x="1092150" y="5513100"/>
            <a:ext cx="10160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[1] </a:t>
            </a:r>
            <a:r>
              <a:rPr lang="en-IN" sz="1000" b="0" i="0" u="none" strike="noStrike" cap="none">
                <a:solidFill>
                  <a:srgbClr val="000000"/>
                </a:solidFill>
                <a:highlight>
                  <a:srgbClr val="FFFFFF"/>
                </a:highlight>
                <a:latin typeface="Arial"/>
                <a:ea typeface="Arial"/>
                <a:cs typeface="Arial"/>
                <a:sym typeface="Arial"/>
              </a:rPr>
              <a:t>ULIANOVA, S., 2019. </a:t>
            </a:r>
            <a:r>
              <a:rPr lang="en-IN" sz="1000" b="0" i="1" u="none" strike="noStrike" cap="none">
                <a:solidFill>
                  <a:srgbClr val="000000"/>
                </a:solidFill>
                <a:highlight>
                  <a:srgbClr val="FFFFFF"/>
                </a:highlight>
                <a:latin typeface="Arial"/>
                <a:ea typeface="Arial"/>
                <a:cs typeface="Arial"/>
                <a:sym typeface="Arial"/>
              </a:rPr>
              <a:t>Cardiovascular Disease dataset</a:t>
            </a:r>
            <a:r>
              <a:rPr lang="en-IN" sz="1000" b="0" i="0" u="none" strike="noStrike" cap="none">
                <a:solidFill>
                  <a:srgbClr val="000000"/>
                </a:solidFill>
                <a:highlight>
                  <a:srgbClr val="FFFFFF"/>
                </a:highlight>
                <a:latin typeface="Arial"/>
                <a:ea typeface="Arial"/>
                <a:cs typeface="Arial"/>
                <a:sym typeface="Arial"/>
              </a:rPr>
              <a:t>. [online] Kaggle.com. Available at: &lt;https://www.kaggle.com/datasets/sulianova/cardiovascular-disease-dataset&gt; [Accessed 26 March 2022].</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25a6c60924_2_0"/>
          <p:cNvSpPr txBox="1">
            <a:spLocks noGrp="1"/>
          </p:cNvSpPr>
          <p:nvPr>
            <p:ph type="title"/>
          </p:nvPr>
        </p:nvSpPr>
        <p:spPr>
          <a:xfrm>
            <a:off x="1092150" y="2697111"/>
            <a:ext cx="2673605" cy="1463777"/>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990"/>
              <a:buNone/>
            </a:pPr>
            <a:r>
              <a:rPr lang="en-IN" dirty="0"/>
              <a:t>Progress Over Time</a:t>
            </a:r>
            <a:endParaRPr sz="4000" dirty="0"/>
          </a:p>
        </p:txBody>
      </p:sp>
      <p:pic>
        <p:nvPicPr>
          <p:cNvPr id="151" name="Google Shape;151;g125a6c60924_2_0"/>
          <p:cNvPicPr preferRelativeResize="0"/>
          <p:nvPr/>
        </p:nvPicPr>
        <p:blipFill rotWithShape="1">
          <a:blip r:embed="rId3">
            <a:alphaModFix/>
          </a:blip>
          <a:srcRect l="5553" t="2734" b="1314"/>
          <a:stretch/>
        </p:blipFill>
        <p:spPr>
          <a:xfrm>
            <a:off x="3765755" y="296196"/>
            <a:ext cx="8135851" cy="62520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e4e439601_1_45"/>
          <p:cNvSpPr txBox="1">
            <a:spLocks noGrp="1"/>
          </p:cNvSpPr>
          <p:nvPr>
            <p:ph type="title"/>
          </p:nvPr>
        </p:nvSpPr>
        <p:spPr>
          <a:xfrm>
            <a:off x="1092200" y="536099"/>
            <a:ext cx="10007700" cy="10950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Existing Body of Work</a:t>
            </a:r>
            <a:endParaRPr/>
          </a:p>
        </p:txBody>
      </p:sp>
      <p:sp>
        <p:nvSpPr>
          <p:cNvPr id="157" name="Google Shape;157;g11e4e439601_1_45"/>
          <p:cNvSpPr txBox="1">
            <a:spLocks noGrp="1"/>
          </p:cNvSpPr>
          <p:nvPr>
            <p:ph type="body" idx="1"/>
          </p:nvPr>
        </p:nvSpPr>
        <p:spPr>
          <a:xfrm>
            <a:off x="1092200" y="1631100"/>
            <a:ext cx="10007700" cy="3710400"/>
          </a:xfrm>
          <a:prstGeom prst="rect">
            <a:avLst/>
          </a:prstGeom>
          <a:noFill/>
          <a:ln>
            <a:noFill/>
          </a:ln>
        </p:spPr>
        <p:txBody>
          <a:bodyPr spcFirstLastPara="1" wrap="square" lIns="121900" tIns="121900" rIns="121900" bIns="121900" anchor="t" anchorCtr="0">
            <a:normAutofit/>
          </a:bodyPr>
          <a:lstStyle/>
          <a:p>
            <a:pPr marL="457200" lvl="0" indent="-368300" algn="l" rtl="0">
              <a:lnSpc>
                <a:spcPct val="115000"/>
              </a:lnSpc>
              <a:spcBef>
                <a:spcPts val="0"/>
              </a:spcBef>
              <a:spcAft>
                <a:spcPts val="0"/>
              </a:spcAft>
              <a:buSzPts val="2200"/>
              <a:buChar char="●"/>
            </a:pPr>
            <a:r>
              <a:rPr lang="en-IN" sz="2200"/>
              <a:t>The data of heart disease patients collected from the UCI laboratory is used to discover patterns with NN,DT, Support Vector machines SVM, and Naive Bayes. The results are compared for performance and accuracy with these algorithms. The proposed hybrid method returns results of 86.8% for F-measure, competing with the other existing methods in [1]</a:t>
            </a:r>
            <a:endParaRPr sz="2200"/>
          </a:p>
          <a:p>
            <a:pPr marL="457200" lvl="0" indent="-368300" algn="l" rtl="0">
              <a:lnSpc>
                <a:spcPct val="115000"/>
              </a:lnSpc>
              <a:spcBef>
                <a:spcPts val="0"/>
              </a:spcBef>
              <a:spcAft>
                <a:spcPts val="0"/>
              </a:spcAft>
              <a:buSzPts val="2200"/>
              <a:buChar char="●"/>
            </a:pPr>
            <a:r>
              <a:rPr lang="en-IN" sz="2200"/>
              <a:t>The various different research techniques considered in this work for prediction and classiﬁcation of heart disease using ML and deep learning (DL) techniques are highly accurate in establishing the efﬁcacy of these methods in [2]</a:t>
            </a:r>
            <a:endParaRPr sz="2200"/>
          </a:p>
        </p:txBody>
      </p:sp>
      <p:sp>
        <p:nvSpPr>
          <p:cNvPr id="158" name="Google Shape;158;g11e4e439601_1_45"/>
          <p:cNvSpPr txBox="1">
            <a:spLocks noGrp="1"/>
          </p:cNvSpPr>
          <p:nvPr>
            <p:ph type="body" idx="1"/>
          </p:nvPr>
        </p:nvSpPr>
        <p:spPr>
          <a:xfrm>
            <a:off x="1092200" y="5458075"/>
            <a:ext cx="10007700" cy="1095000"/>
          </a:xfrm>
          <a:prstGeom prst="rect">
            <a:avLst/>
          </a:prstGeom>
          <a:noFill/>
          <a:ln>
            <a:noFill/>
          </a:ln>
        </p:spPr>
        <p:txBody>
          <a:bodyPr spcFirstLastPara="1" wrap="square" lIns="121900" tIns="121900" rIns="121900" bIns="121900" anchor="t" anchorCtr="0">
            <a:noAutofit/>
          </a:bodyPr>
          <a:lstStyle/>
          <a:p>
            <a:pPr marL="0" lvl="0" indent="457200" algn="l" rtl="0">
              <a:lnSpc>
                <a:spcPct val="115000"/>
              </a:lnSpc>
              <a:spcBef>
                <a:spcPts val="0"/>
              </a:spcBef>
              <a:spcAft>
                <a:spcPts val="0"/>
              </a:spcAft>
              <a:buSzPts val="1400"/>
              <a:buNone/>
            </a:pPr>
            <a:r>
              <a:rPr lang="en-IN" sz="1080">
                <a:solidFill>
                  <a:srgbClr val="000000"/>
                </a:solidFill>
                <a:latin typeface="Arial"/>
                <a:ea typeface="Arial"/>
                <a:cs typeface="Arial"/>
                <a:sym typeface="Arial"/>
              </a:rPr>
              <a:t>[1]	Cheng, C. Chiu, H., 2017. An Artiﬁcial Neural Network Model for the Evaluation of Carotid Artery Stenting Prognosis Using a Nationwide Database. 2017 39th Annual International Conference of the IEEE Engineering in Medicine and Biology Society (EMBC), pp.2566−2569</a:t>
            </a:r>
            <a:endParaRPr sz="1080">
              <a:solidFill>
                <a:srgbClr val="000000"/>
              </a:solidFill>
              <a:latin typeface="Arial"/>
              <a:ea typeface="Arial"/>
              <a:cs typeface="Arial"/>
              <a:sym typeface="Arial"/>
            </a:endParaRPr>
          </a:p>
          <a:p>
            <a:pPr marL="457200" lvl="0" indent="0" algn="l" rtl="0">
              <a:lnSpc>
                <a:spcPct val="115000"/>
              </a:lnSpc>
              <a:spcBef>
                <a:spcPts val="1600"/>
              </a:spcBef>
              <a:spcAft>
                <a:spcPts val="1600"/>
              </a:spcAft>
              <a:buSzPts val="1400"/>
              <a:buNone/>
            </a:pPr>
            <a:r>
              <a:rPr lang="en-IN" sz="1080">
                <a:solidFill>
                  <a:srgbClr val="000000"/>
                </a:solidFill>
                <a:latin typeface="Arial"/>
                <a:ea typeface="Arial"/>
                <a:cs typeface="Arial"/>
                <a:sym typeface="Arial"/>
              </a:rPr>
              <a:t>[2]	Ravish, D.K. Shenoy, N.R., 2014. Heart Function Monitoring , Prediction and Prevention of Heart Attacks: Using Artiﬁcial Neural Networks. ,pp.1−6</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25a6c60924_2_980"/>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Our Approach</a:t>
            </a:r>
            <a:endParaRPr/>
          </a:p>
        </p:txBody>
      </p:sp>
      <p:grpSp>
        <p:nvGrpSpPr>
          <p:cNvPr id="164" name="Google Shape;164;g125a6c60924_2_980"/>
          <p:cNvGrpSpPr/>
          <p:nvPr/>
        </p:nvGrpSpPr>
        <p:grpSpPr>
          <a:xfrm>
            <a:off x="5699333" y="1933950"/>
            <a:ext cx="3177439" cy="4643951"/>
            <a:chOff x="5632317" y="1189775"/>
            <a:chExt cx="3305700" cy="3483050"/>
          </a:xfrm>
        </p:grpSpPr>
        <p:sp>
          <p:nvSpPr>
            <p:cNvPr id="165" name="Google Shape;165;g125a6c60924_2_980"/>
            <p:cNvSpPr/>
            <p:nvPr/>
          </p:nvSpPr>
          <p:spPr>
            <a:xfrm>
              <a:off x="5632317" y="1189775"/>
              <a:ext cx="33057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Exploratory Data Analysis</a:t>
              </a:r>
              <a:endParaRPr sz="1900">
                <a:solidFill>
                  <a:srgbClr val="FFFFFF"/>
                </a:solidFill>
                <a:latin typeface="Roboto"/>
                <a:ea typeface="Roboto"/>
                <a:cs typeface="Roboto"/>
                <a:sym typeface="Roboto"/>
              </a:endParaRPr>
            </a:p>
          </p:txBody>
        </p:sp>
        <p:sp>
          <p:nvSpPr>
            <p:cNvPr id="166" name="Google Shape;166;g125a6c60924_2_980"/>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Univariate analysis (target variable even distributed b/w 2 classes)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Multivariate Analysis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Age is major factor in determining risk of CHDs</a:t>
              </a:r>
              <a:endParaRPr sz="1600">
                <a:latin typeface="Roboto"/>
                <a:ea typeface="Roboto"/>
                <a:cs typeface="Roboto"/>
                <a:sym typeface="Roboto"/>
              </a:endParaRPr>
            </a:p>
          </p:txBody>
        </p:sp>
      </p:grpSp>
      <p:grpSp>
        <p:nvGrpSpPr>
          <p:cNvPr id="167" name="Google Shape;167;g125a6c60924_2_980"/>
          <p:cNvGrpSpPr/>
          <p:nvPr/>
        </p:nvGrpSpPr>
        <p:grpSpPr>
          <a:xfrm>
            <a:off x="285550" y="1934236"/>
            <a:ext cx="3409280" cy="4643665"/>
            <a:chOff x="0" y="1189989"/>
            <a:chExt cx="3546900" cy="3482836"/>
          </a:xfrm>
        </p:grpSpPr>
        <p:sp>
          <p:nvSpPr>
            <p:cNvPr id="168" name="Google Shape;168;g125a6c60924_2_980"/>
            <p:cNvSpPr/>
            <p:nvPr/>
          </p:nvSpPr>
          <p:spPr>
            <a:xfrm>
              <a:off x="0" y="1189989"/>
              <a:ext cx="35469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Data Gathering</a:t>
              </a:r>
              <a:endParaRPr sz="1900">
                <a:solidFill>
                  <a:srgbClr val="FFFFFF"/>
                </a:solidFill>
                <a:latin typeface="Roboto"/>
                <a:ea typeface="Roboto"/>
                <a:cs typeface="Roboto"/>
                <a:sym typeface="Roboto"/>
              </a:endParaRPr>
            </a:p>
          </p:txBody>
        </p:sp>
        <p:sp>
          <p:nvSpPr>
            <p:cNvPr id="169" name="Google Shape;169;g125a6c60924_2_980"/>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Researched various sources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Looked at different available datasets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Finalized a dataset for the project</a:t>
              </a:r>
              <a:endParaRPr sz="1600">
                <a:latin typeface="Roboto"/>
                <a:ea typeface="Roboto"/>
                <a:cs typeface="Roboto"/>
                <a:sym typeface="Roboto"/>
              </a:endParaRPr>
            </a:p>
          </p:txBody>
        </p:sp>
      </p:grpSp>
      <p:grpSp>
        <p:nvGrpSpPr>
          <p:cNvPr id="170" name="Google Shape;170;g125a6c60924_2_980"/>
          <p:cNvGrpSpPr/>
          <p:nvPr/>
        </p:nvGrpSpPr>
        <p:grpSpPr>
          <a:xfrm>
            <a:off x="3115519" y="1933950"/>
            <a:ext cx="3177439" cy="4643951"/>
            <a:chOff x="2944204" y="1189775"/>
            <a:chExt cx="3305700" cy="3483050"/>
          </a:xfrm>
        </p:grpSpPr>
        <p:sp>
          <p:nvSpPr>
            <p:cNvPr id="171" name="Google Shape;171;g125a6c60924_2_980"/>
            <p:cNvSpPr/>
            <p:nvPr/>
          </p:nvSpPr>
          <p:spPr>
            <a:xfrm>
              <a:off x="2944204" y="1189775"/>
              <a:ext cx="33057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Cleaning &amp; Preprocessing</a:t>
              </a:r>
              <a:endParaRPr sz="1900">
                <a:solidFill>
                  <a:srgbClr val="FFFFFF"/>
                </a:solidFill>
                <a:latin typeface="Roboto"/>
                <a:ea typeface="Roboto"/>
                <a:cs typeface="Roboto"/>
                <a:sym typeface="Roboto"/>
              </a:endParaRPr>
            </a:p>
          </p:txBody>
        </p:sp>
        <p:sp>
          <p:nvSpPr>
            <p:cNvPr id="172" name="Google Shape;172;g125a6c60924_2_980"/>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Removed NaN, duplicate and other erroneous values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Interpolated more data from available data points</a:t>
              </a:r>
              <a:endParaRPr sz="1600">
                <a:latin typeface="Roboto"/>
                <a:ea typeface="Roboto"/>
                <a:cs typeface="Roboto"/>
                <a:sym typeface="Roboto"/>
              </a:endParaRPr>
            </a:p>
            <a:p>
              <a:pPr marL="457200" lvl="0" indent="0" algn="l" rtl="0">
                <a:lnSpc>
                  <a:spcPct val="115000"/>
                </a:lnSpc>
                <a:spcBef>
                  <a:spcPts val="0"/>
                </a:spcBef>
                <a:spcAft>
                  <a:spcPts val="0"/>
                </a:spcAft>
                <a:buNone/>
              </a:pPr>
              <a:endParaRPr sz="1600">
                <a:latin typeface="Roboto"/>
                <a:ea typeface="Roboto"/>
                <a:cs typeface="Roboto"/>
                <a:sym typeface="Roboto"/>
              </a:endParaRPr>
            </a:p>
          </p:txBody>
        </p:sp>
      </p:grpSp>
      <p:grpSp>
        <p:nvGrpSpPr>
          <p:cNvPr id="173" name="Google Shape;173;g125a6c60924_2_980"/>
          <p:cNvGrpSpPr/>
          <p:nvPr/>
        </p:nvGrpSpPr>
        <p:grpSpPr>
          <a:xfrm>
            <a:off x="8411033" y="1933950"/>
            <a:ext cx="3177439" cy="4643951"/>
            <a:chOff x="5632317" y="1189775"/>
            <a:chExt cx="3305700" cy="3483050"/>
          </a:xfrm>
        </p:grpSpPr>
        <p:sp>
          <p:nvSpPr>
            <p:cNvPr id="174" name="Google Shape;174;g125a6c60924_2_980"/>
            <p:cNvSpPr/>
            <p:nvPr/>
          </p:nvSpPr>
          <p:spPr>
            <a:xfrm>
              <a:off x="5632317" y="1189775"/>
              <a:ext cx="3305700" cy="669000"/>
            </a:xfrm>
            <a:prstGeom prst="chevron">
              <a:avLst>
                <a:gd name="adj" fmla="val 50000"/>
              </a:avLst>
            </a:prstGeom>
            <a:solidFill>
              <a:srgbClr val="E0666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Feature Creation &amp; Selection</a:t>
              </a:r>
              <a:endParaRPr sz="1900">
                <a:solidFill>
                  <a:srgbClr val="FFFFFF"/>
                </a:solidFill>
                <a:latin typeface="Roboto"/>
                <a:ea typeface="Roboto"/>
                <a:cs typeface="Roboto"/>
                <a:sym typeface="Roboto"/>
              </a:endParaRPr>
            </a:p>
          </p:txBody>
        </p:sp>
        <p:sp>
          <p:nvSpPr>
            <p:cNvPr id="175" name="Google Shape;175;g125a6c60924_2_980"/>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Roboto"/>
                <a:buChar char="●"/>
              </a:pPr>
              <a:r>
                <a:rPr lang="en-IN">
                  <a:latin typeface="Roboto"/>
                  <a:ea typeface="Roboto"/>
                  <a:cs typeface="Roboto"/>
                  <a:sym typeface="Roboto"/>
                </a:rPr>
                <a:t>Created BMI from height and weight</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IN">
                  <a:latin typeface="Roboto"/>
                  <a:ea typeface="Roboto"/>
                  <a:cs typeface="Roboto"/>
                  <a:sym typeface="Roboto"/>
                </a:rPr>
                <a:t>Created Mean Arterial Pressure from systolic &amp; diastolic BP</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IN">
                  <a:latin typeface="Roboto"/>
                  <a:ea typeface="Roboto"/>
                  <a:cs typeface="Roboto"/>
                  <a:sym typeface="Roboto"/>
                </a:rPr>
                <a:t>Removed features with less impact on outcome (p-values &amp; correlation matrix)</a:t>
              </a:r>
              <a:endParaRPr>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25a6c60924_2_996"/>
          <p:cNvSpPr txBox="1">
            <a:spLocks noGrp="1"/>
          </p:cNvSpPr>
          <p:nvPr>
            <p:ph type="title"/>
          </p:nvPr>
        </p:nvSpPr>
        <p:spPr>
          <a:xfrm>
            <a:off x="1092200" y="746475"/>
            <a:ext cx="10007700" cy="11877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Our Approach</a:t>
            </a:r>
            <a:endParaRPr/>
          </a:p>
        </p:txBody>
      </p:sp>
      <p:grpSp>
        <p:nvGrpSpPr>
          <p:cNvPr id="181" name="Google Shape;181;g125a6c60924_2_996"/>
          <p:cNvGrpSpPr/>
          <p:nvPr/>
        </p:nvGrpSpPr>
        <p:grpSpPr>
          <a:xfrm>
            <a:off x="5699333" y="1933950"/>
            <a:ext cx="3177439" cy="4643951"/>
            <a:chOff x="5632317" y="1189775"/>
            <a:chExt cx="3305700" cy="3483050"/>
          </a:xfrm>
        </p:grpSpPr>
        <p:sp>
          <p:nvSpPr>
            <p:cNvPr id="182" name="Google Shape;182;g125a6c60924_2_996"/>
            <p:cNvSpPr/>
            <p:nvPr/>
          </p:nvSpPr>
          <p:spPr>
            <a:xfrm>
              <a:off x="5632317" y="1189775"/>
              <a:ext cx="33057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PCA</a:t>
              </a:r>
              <a:endParaRPr sz="1900">
                <a:solidFill>
                  <a:srgbClr val="FFFFFF"/>
                </a:solidFill>
                <a:latin typeface="Roboto"/>
                <a:ea typeface="Roboto"/>
                <a:cs typeface="Roboto"/>
                <a:sym typeface="Roboto"/>
              </a:endParaRPr>
            </a:p>
          </p:txBody>
        </p:sp>
        <p:sp>
          <p:nvSpPr>
            <p:cNvPr id="183" name="Google Shape;183;g125a6c60924_2_996"/>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Applied PCA for dimensionality reduction and to make certain algorithms more efficient</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To observe trends, outliers, and clusters for multivariate model</a:t>
              </a:r>
              <a:endParaRPr sz="1600">
                <a:latin typeface="Roboto"/>
                <a:ea typeface="Roboto"/>
                <a:cs typeface="Roboto"/>
                <a:sym typeface="Roboto"/>
              </a:endParaRPr>
            </a:p>
          </p:txBody>
        </p:sp>
      </p:grpSp>
      <p:grpSp>
        <p:nvGrpSpPr>
          <p:cNvPr id="184" name="Google Shape;184;g125a6c60924_2_996"/>
          <p:cNvGrpSpPr/>
          <p:nvPr/>
        </p:nvGrpSpPr>
        <p:grpSpPr>
          <a:xfrm>
            <a:off x="285550" y="1934236"/>
            <a:ext cx="3409280" cy="4643665"/>
            <a:chOff x="0" y="1189989"/>
            <a:chExt cx="3546900" cy="3482836"/>
          </a:xfrm>
        </p:grpSpPr>
        <p:sp>
          <p:nvSpPr>
            <p:cNvPr id="185" name="Google Shape;185;g125a6c60924_2_996"/>
            <p:cNvSpPr/>
            <p:nvPr/>
          </p:nvSpPr>
          <p:spPr>
            <a:xfrm>
              <a:off x="0" y="1189989"/>
              <a:ext cx="35469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Train Models</a:t>
              </a:r>
              <a:endParaRPr sz="1900">
                <a:solidFill>
                  <a:srgbClr val="FFFFFF"/>
                </a:solidFill>
                <a:latin typeface="Roboto"/>
                <a:ea typeface="Roboto"/>
                <a:cs typeface="Roboto"/>
                <a:sym typeface="Roboto"/>
              </a:endParaRPr>
            </a:p>
          </p:txBody>
        </p:sp>
        <p:sp>
          <p:nvSpPr>
            <p:cNvPr id="186" name="Google Shape;186;g125a6c60924_2_996"/>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Trained on 40,000 out of 52,000 data points (80-20 train test split)</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KNN</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Logistic </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Naive Bayes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Decision Trees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LDA</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SVM</a:t>
              </a:r>
              <a:endParaRPr sz="1600">
                <a:latin typeface="Roboto"/>
                <a:ea typeface="Roboto"/>
                <a:cs typeface="Roboto"/>
                <a:sym typeface="Roboto"/>
              </a:endParaRPr>
            </a:p>
          </p:txBody>
        </p:sp>
      </p:grpSp>
      <p:grpSp>
        <p:nvGrpSpPr>
          <p:cNvPr id="187" name="Google Shape;187;g125a6c60924_2_996"/>
          <p:cNvGrpSpPr/>
          <p:nvPr/>
        </p:nvGrpSpPr>
        <p:grpSpPr>
          <a:xfrm>
            <a:off x="3058974" y="1933946"/>
            <a:ext cx="3325865" cy="4643963"/>
            <a:chOff x="2944204" y="1189775"/>
            <a:chExt cx="3305700" cy="3483059"/>
          </a:xfrm>
        </p:grpSpPr>
        <p:sp>
          <p:nvSpPr>
            <p:cNvPr id="188" name="Google Shape;188;g125a6c60924_2_996"/>
            <p:cNvSpPr/>
            <p:nvPr/>
          </p:nvSpPr>
          <p:spPr>
            <a:xfrm>
              <a:off x="2944204" y="1189775"/>
              <a:ext cx="33057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Measure and Compare Accuracy</a:t>
              </a:r>
              <a:endParaRPr sz="1900">
                <a:solidFill>
                  <a:srgbClr val="FFFFFF"/>
                </a:solidFill>
                <a:latin typeface="Roboto"/>
                <a:ea typeface="Roboto"/>
                <a:cs typeface="Roboto"/>
                <a:sym typeface="Roboto"/>
              </a:endParaRPr>
            </a:p>
          </p:txBody>
        </p:sp>
        <p:sp>
          <p:nvSpPr>
            <p:cNvPr id="189" name="Google Shape;189;g125a6c60924_2_996"/>
            <p:cNvSpPr txBox="1"/>
            <p:nvPr/>
          </p:nvSpPr>
          <p:spPr>
            <a:xfrm>
              <a:off x="3288237" y="2057134"/>
              <a:ext cx="2770800" cy="2615700"/>
            </a:xfrm>
            <a:prstGeom prst="rect">
              <a:avLst/>
            </a:prstGeom>
            <a:noFill/>
            <a:ln>
              <a:noFill/>
            </a:ln>
          </p:spPr>
          <p:txBody>
            <a:bodyPr spcFirstLastPara="1" wrap="square" lIns="121900" tIns="121900" rIns="121900" bIns="121900" anchor="t" anchorCtr="0">
              <a:noAutofit/>
            </a:bodyPr>
            <a:lstStyle/>
            <a:p>
              <a:pPr marL="457200" lvl="0" indent="-330200" algn="l" rtl="0">
                <a:spcBef>
                  <a:spcPts val="0"/>
                </a:spcBef>
                <a:spcAft>
                  <a:spcPts val="0"/>
                </a:spcAft>
                <a:buSzPts val="1600"/>
                <a:buFont typeface="Roboto"/>
                <a:buChar char="●"/>
              </a:pPr>
              <a:r>
                <a:rPr lang="en-IN" sz="1600" dirty="0">
                  <a:latin typeface="Roboto"/>
                  <a:ea typeface="Roboto"/>
                  <a:cs typeface="Roboto"/>
                  <a:sym typeface="Roboto"/>
                </a:rPr>
                <a:t>Before PCA was applied </a:t>
              </a:r>
              <a:r>
                <a:rPr lang="en-IN" sz="1600">
                  <a:latin typeface="Roboto"/>
                  <a:ea typeface="Roboto"/>
                  <a:cs typeface="Roboto"/>
                  <a:sym typeface="Roboto"/>
                </a:rPr>
                <a:t>the accuracies were</a:t>
              </a:r>
              <a:endParaRPr sz="1600" dirty="0">
                <a:latin typeface="Roboto"/>
                <a:ea typeface="Roboto"/>
                <a:cs typeface="Roboto"/>
                <a:sym typeface="Roboto"/>
              </a:endParaRPr>
            </a:p>
            <a:p>
              <a:pPr marL="457200" lvl="0" indent="0" algn="l" rtl="0">
                <a:spcBef>
                  <a:spcPts val="0"/>
                </a:spcBef>
                <a:spcAft>
                  <a:spcPts val="0"/>
                </a:spcAft>
                <a:buNone/>
              </a:pPr>
              <a:endParaRPr sz="1600" dirty="0">
                <a:latin typeface="Roboto"/>
                <a:ea typeface="Roboto"/>
                <a:cs typeface="Roboto"/>
                <a:sym typeface="Roboto"/>
              </a:endParaRPr>
            </a:p>
            <a:p>
              <a:pPr marL="457200" lvl="0" indent="-330200" algn="l" rtl="0">
                <a:spcBef>
                  <a:spcPts val="0"/>
                </a:spcBef>
                <a:spcAft>
                  <a:spcPts val="0"/>
                </a:spcAft>
                <a:buSzPts val="1600"/>
                <a:buFont typeface="Roboto"/>
                <a:buAutoNum type="arabicParenR"/>
              </a:pPr>
              <a:r>
                <a:rPr lang="en-IN" sz="1600" dirty="0">
                  <a:latin typeface="Roboto"/>
                  <a:ea typeface="Roboto"/>
                  <a:cs typeface="Roboto"/>
                  <a:sym typeface="Roboto"/>
                </a:rPr>
                <a:t>Best case scenario is SVM - 72.67%</a:t>
              </a:r>
              <a:endParaRPr sz="1600" dirty="0">
                <a:latin typeface="Roboto"/>
                <a:ea typeface="Roboto"/>
                <a:cs typeface="Roboto"/>
                <a:sym typeface="Roboto"/>
              </a:endParaRPr>
            </a:p>
            <a:p>
              <a:pPr marL="457200" lvl="0" indent="-330200" algn="l" rtl="0">
                <a:spcBef>
                  <a:spcPts val="0"/>
                </a:spcBef>
                <a:spcAft>
                  <a:spcPts val="0"/>
                </a:spcAft>
                <a:buSzPts val="1600"/>
                <a:buFont typeface="Roboto"/>
                <a:buAutoNum type="arabicParenR"/>
              </a:pPr>
              <a:r>
                <a:rPr lang="en-IN" sz="1600" dirty="0">
                  <a:latin typeface="Roboto"/>
                  <a:ea typeface="Roboto"/>
                  <a:cs typeface="Roboto"/>
                  <a:sym typeface="Roboto"/>
                </a:rPr>
                <a:t>Worst case scenario is Decision Tree - 70.63%</a:t>
              </a:r>
              <a:endParaRPr sz="1600" dirty="0">
                <a:latin typeface="Roboto"/>
                <a:ea typeface="Roboto"/>
                <a:cs typeface="Roboto"/>
                <a:sym typeface="Roboto"/>
              </a:endParaRPr>
            </a:p>
            <a:p>
              <a:pPr marL="457200" lvl="0" indent="0" algn="l" rtl="0">
                <a:spcBef>
                  <a:spcPts val="0"/>
                </a:spcBef>
                <a:spcAft>
                  <a:spcPts val="0"/>
                </a:spcAft>
                <a:buNone/>
              </a:pPr>
              <a:endParaRPr sz="1600" dirty="0">
                <a:latin typeface="Roboto"/>
                <a:ea typeface="Roboto"/>
                <a:cs typeface="Roboto"/>
                <a:sym typeface="Roboto"/>
              </a:endParaRPr>
            </a:p>
          </p:txBody>
        </p:sp>
      </p:grpSp>
      <p:grpSp>
        <p:nvGrpSpPr>
          <p:cNvPr id="190" name="Google Shape;190;g125a6c60924_2_996"/>
          <p:cNvGrpSpPr/>
          <p:nvPr/>
        </p:nvGrpSpPr>
        <p:grpSpPr>
          <a:xfrm>
            <a:off x="8411033" y="1933950"/>
            <a:ext cx="3177439" cy="4643951"/>
            <a:chOff x="5632317" y="1189775"/>
            <a:chExt cx="3305700" cy="3483050"/>
          </a:xfrm>
        </p:grpSpPr>
        <p:sp>
          <p:nvSpPr>
            <p:cNvPr id="191" name="Google Shape;191;g125a6c60924_2_996"/>
            <p:cNvSpPr/>
            <p:nvPr/>
          </p:nvSpPr>
          <p:spPr>
            <a:xfrm>
              <a:off x="5632317" y="1189775"/>
              <a:ext cx="3305700" cy="669000"/>
            </a:xfrm>
            <a:prstGeom prst="chevron">
              <a:avLst>
                <a:gd name="adj" fmla="val 50000"/>
              </a:avLst>
            </a:prstGeom>
            <a:solidFill>
              <a:srgbClr val="E0666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Re-train models</a:t>
              </a:r>
              <a:endParaRPr sz="1900">
                <a:solidFill>
                  <a:srgbClr val="FFFFFF"/>
                </a:solidFill>
                <a:latin typeface="Roboto"/>
                <a:ea typeface="Roboto"/>
                <a:cs typeface="Roboto"/>
                <a:sym typeface="Roboto"/>
              </a:endParaRPr>
            </a:p>
          </p:txBody>
        </p:sp>
        <p:sp>
          <p:nvSpPr>
            <p:cNvPr id="192" name="Google Shape;192;g125a6c60924_2_996"/>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Re-trained models using all algorithms on PCA transformed data</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Accuracy of 71.96% in SVM and 64.3% in Decision trees</a:t>
              </a:r>
              <a:endParaRPr sz="16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e4e439601_1_76"/>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Results</a:t>
            </a:r>
            <a:endParaRPr/>
          </a:p>
        </p:txBody>
      </p:sp>
      <p:graphicFrame>
        <p:nvGraphicFramePr>
          <p:cNvPr id="198" name="Google Shape;198;g11e4e439601_1_76"/>
          <p:cNvGraphicFramePr/>
          <p:nvPr/>
        </p:nvGraphicFramePr>
        <p:xfrm>
          <a:off x="1092200" y="1658775"/>
          <a:ext cx="10007700" cy="4682250"/>
        </p:xfrm>
        <a:graphic>
          <a:graphicData uri="http://schemas.openxmlformats.org/drawingml/2006/table">
            <a:tbl>
              <a:tblPr>
                <a:noFill/>
                <a:tableStyleId>{D8347C84-CF8C-459C-A466-E4C00137E3F1}</a:tableStyleId>
              </a:tblPr>
              <a:tblGrid>
                <a:gridCol w="2416725">
                  <a:extLst>
                    <a:ext uri="{9D8B030D-6E8A-4147-A177-3AD203B41FA5}">
                      <a16:colId xmlns:a16="http://schemas.microsoft.com/office/drawing/2014/main" val="20000"/>
                    </a:ext>
                  </a:extLst>
                </a:gridCol>
                <a:gridCol w="2137875">
                  <a:extLst>
                    <a:ext uri="{9D8B030D-6E8A-4147-A177-3AD203B41FA5}">
                      <a16:colId xmlns:a16="http://schemas.microsoft.com/office/drawing/2014/main" val="20001"/>
                    </a:ext>
                  </a:extLst>
                </a:gridCol>
                <a:gridCol w="2106875">
                  <a:extLst>
                    <a:ext uri="{9D8B030D-6E8A-4147-A177-3AD203B41FA5}">
                      <a16:colId xmlns:a16="http://schemas.microsoft.com/office/drawing/2014/main" val="20002"/>
                    </a:ext>
                  </a:extLst>
                </a:gridCol>
                <a:gridCol w="1611150">
                  <a:extLst>
                    <a:ext uri="{9D8B030D-6E8A-4147-A177-3AD203B41FA5}">
                      <a16:colId xmlns:a16="http://schemas.microsoft.com/office/drawing/2014/main" val="20003"/>
                    </a:ext>
                  </a:extLst>
                </a:gridCol>
                <a:gridCol w="1735075">
                  <a:extLst>
                    <a:ext uri="{9D8B030D-6E8A-4147-A177-3AD203B41FA5}">
                      <a16:colId xmlns:a16="http://schemas.microsoft.com/office/drawing/2014/main" val="20004"/>
                    </a:ext>
                  </a:extLst>
                </a:gridCol>
              </a:tblGrid>
              <a:tr h="788100">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Classifier</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Test Accuracy</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Precision</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Recall</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F1 score</a:t>
                      </a:r>
                      <a:endParaRPr sz="20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50995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KNN</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0.7227</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78810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Logistic Regression</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78810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Naive Bayes</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0.70863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78810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Decision Tree</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0.70639</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50995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SVM</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highlight>
                            <a:srgbClr val="FFFF00"/>
                          </a:highlight>
                          <a:latin typeface="Times New Roman"/>
                          <a:ea typeface="Times New Roman"/>
                          <a:cs typeface="Times New Roman"/>
                          <a:sym typeface="Times New Roman"/>
                        </a:rPr>
                        <a:t>0.72679</a:t>
                      </a:r>
                      <a:endParaRPr sz="2000">
                        <a:highlight>
                          <a:srgbClr val="FFFF00"/>
                        </a:highlight>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50995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LDA</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0.72143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25a6c60924_2_1159"/>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Results - Dimensions Reduced</a:t>
            </a:r>
            <a:endParaRPr/>
          </a:p>
        </p:txBody>
      </p:sp>
      <p:graphicFrame>
        <p:nvGraphicFramePr>
          <p:cNvPr id="204" name="Google Shape;204;g125a6c60924_2_1159"/>
          <p:cNvGraphicFramePr/>
          <p:nvPr/>
        </p:nvGraphicFramePr>
        <p:xfrm>
          <a:off x="1092200" y="1658775"/>
          <a:ext cx="10007700" cy="4510000"/>
        </p:xfrm>
        <a:graphic>
          <a:graphicData uri="http://schemas.openxmlformats.org/drawingml/2006/table">
            <a:tbl>
              <a:tblPr>
                <a:noFill/>
                <a:tableStyleId>{D8347C84-CF8C-459C-A466-E4C00137E3F1}</a:tableStyleId>
              </a:tblPr>
              <a:tblGrid>
                <a:gridCol w="2773225">
                  <a:extLst>
                    <a:ext uri="{9D8B030D-6E8A-4147-A177-3AD203B41FA5}">
                      <a16:colId xmlns:a16="http://schemas.microsoft.com/office/drawing/2014/main" val="20000"/>
                    </a:ext>
                  </a:extLst>
                </a:gridCol>
                <a:gridCol w="1989475">
                  <a:extLst>
                    <a:ext uri="{9D8B030D-6E8A-4147-A177-3AD203B41FA5}">
                      <a16:colId xmlns:a16="http://schemas.microsoft.com/office/drawing/2014/main" val="20001"/>
                    </a:ext>
                  </a:extLst>
                </a:gridCol>
                <a:gridCol w="2019625">
                  <a:extLst>
                    <a:ext uri="{9D8B030D-6E8A-4147-A177-3AD203B41FA5}">
                      <a16:colId xmlns:a16="http://schemas.microsoft.com/office/drawing/2014/main" val="20002"/>
                    </a:ext>
                  </a:extLst>
                </a:gridCol>
                <a:gridCol w="1597625">
                  <a:extLst>
                    <a:ext uri="{9D8B030D-6E8A-4147-A177-3AD203B41FA5}">
                      <a16:colId xmlns:a16="http://schemas.microsoft.com/office/drawing/2014/main" val="20003"/>
                    </a:ext>
                  </a:extLst>
                </a:gridCol>
                <a:gridCol w="1627750">
                  <a:extLst>
                    <a:ext uri="{9D8B030D-6E8A-4147-A177-3AD203B41FA5}">
                      <a16:colId xmlns:a16="http://schemas.microsoft.com/office/drawing/2014/main" val="20004"/>
                    </a:ext>
                  </a:extLst>
                </a:gridCol>
              </a:tblGrid>
              <a:tr h="98295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Classifier</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Test Accuracy</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Precision</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Recall</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F1 score</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98295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Logistic Regression</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0.7159</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Naive Bayes</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0.6883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0.69</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0.68</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Decision Tree</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0.6430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0.66</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0.64</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0.63</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SVM</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highlight>
                            <a:srgbClr val="FFFF00"/>
                          </a:highlight>
                          <a:latin typeface="Times New Roman"/>
                          <a:ea typeface="Times New Roman"/>
                          <a:cs typeface="Times New Roman"/>
                          <a:sym typeface="Times New Roman"/>
                        </a:rPr>
                        <a:t>0.7196</a:t>
                      </a:r>
                      <a:endParaRPr sz="2000">
                        <a:highlight>
                          <a:srgbClr val="FFFF00"/>
                        </a:highlight>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LDA</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0.7150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Widescreen</PresentationFormat>
  <Paragraphs>194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Nunito</vt:lpstr>
      <vt:lpstr>Arial</vt:lpstr>
      <vt:lpstr>Calibri</vt:lpstr>
      <vt:lpstr>Roboto</vt:lpstr>
      <vt:lpstr>Shift</vt:lpstr>
      <vt:lpstr>Coronary Heart Disease Prediction Using Machine Learning Algorithms</vt:lpstr>
      <vt:lpstr>Introduction</vt:lpstr>
      <vt:lpstr>Problem Statement</vt:lpstr>
      <vt:lpstr>Progress Over Time</vt:lpstr>
      <vt:lpstr>Existing Body of Work</vt:lpstr>
      <vt:lpstr>Our Approach</vt:lpstr>
      <vt:lpstr>Our Approach</vt:lpstr>
      <vt:lpstr>Results</vt:lpstr>
      <vt:lpstr>Results - Dimensions Reduced</vt:lpstr>
      <vt:lpstr>SVM</vt:lpstr>
      <vt:lpstr>Results - SVM</vt:lpstr>
      <vt:lpstr>Conclusion</vt:lpstr>
      <vt:lpstr>Role of each group member in the project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Coronary Heart Disease Prediction Using Machine Learning Algorithms</dc:title>
  <dc:creator>Anurag_Lakhlani</dc:creator>
  <cp:lastModifiedBy>Jaimik Patel</cp:lastModifiedBy>
  <cp:revision>2</cp:revision>
  <dcterms:created xsi:type="dcterms:W3CDTF">2022-02-10T05:28:32Z</dcterms:created>
  <dcterms:modified xsi:type="dcterms:W3CDTF">2022-04-24T11:00:29Z</dcterms:modified>
</cp:coreProperties>
</file>