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qsbUt/i6ZSQhgLYPG+fYpL6h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347C84-CF8C-459C-A466-E4C00137E3F1}">
  <a:tblStyle styleId="{D8347C84-CF8C-459C-A466-E4C00137E3F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57284E1-2E6F-46AC-BA78-6C229AEB1840}"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5a6c60924_2_1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25a6c60924_2_1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5a8fcad8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5a8fcad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e4e439601_1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e4e439601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e4e439601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e4e439601_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e4e43960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1e4e43960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3fe2e3e8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1f3fe2e3e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a6c6092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25a6c6092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e4e439601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1e4e439601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a6c60924_2_9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25a6c60924_2_9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5a6c60924_2_9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25a6c60924_2_9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e4e439601_1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1e4e439601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5a6c60924_2_1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25a6c60924_2_1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1e4e439601_0_4"/>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11e4e439601_0_4"/>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11e4e439601_0_4"/>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1e4e439601_0_4"/>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g11e4e439601_0_4"/>
          <p:cNvGrpSpPr/>
          <p:nvPr/>
        </p:nvGrpSpPr>
        <p:grpSpPr>
          <a:xfrm>
            <a:off x="340259" y="790"/>
            <a:ext cx="3000409" cy="1392365"/>
            <a:chOff x="255200" y="592"/>
            <a:chExt cx="2250363" cy="1044300"/>
          </a:xfrm>
        </p:grpSpPr>
        <p:sp>
          <p:nvSpPr>
            <p:cNvPr id="15" name="Google Shape;15;g11e4e439601_0_4"/>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1e4e439601_0_4"/>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1e4e439601_0_4"/>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11e4e439601_0_4"/>
          <p:cNvGrpSpPr/>
          <p:nvPr/>
        </p:nvGrpSpPr>
        <p:grpSpPr>
          <a:xfrm>
            <a:off x="1207163" y="790"/>
            <a:ext cx="3000409" cy="1392365"/>
            <a:chOff x="905395" y="592"/>
            <a:chExt cx="2250363" cy="1044300"/>
          </a:xfrm>
        </p:grpSpPr>
        <p:sp>
          <p:nvSpPr>
            <p:cNvPr id="19" name="Google Shape;19;g11e4e439601_0_4"/>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1e4e439601_0_4"/>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1e4e439601_0_4"/>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g11e4e439601_0_4"/>
          <p:cNvGrpSpPr/>
          <p:nvPr/>
        </p:nvGrpSpPr>
        <p:grpSpPr>
          <a:xfrm>
            <a:off x="9409957" y="6784"/>
            <a:ext cx="2468375" cy="1002839"/>
            <a:chOff x="6917201" y="0"/>
            <a:chExt cx="2227776" cy="863400"/>
          </a:xfrm>
        </p:grpSpPr>
        <p:sp>
          <p:nvSpPr>
            <p:cNvPr id="23" name="Google Shape;23;g11e4e439601_0_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1e4e439601_0_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1e4e439601_0_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g11e4e439601_0_4"/>
          <p:cNvGrpSpPr/>
          <p:nvPr/>
        </p:nvGrpSpPr>
        <p:grpSpPr>
          <a:xfrm>
            <a:off x="8737606" y="5623802"/>
            <a:ext cx="3185497" cy="1234317"/>
            <a:chOff x="6917201" y="0"/>
            <a:chExt cx="2227776" cy="863400"/>
          </a:xfrm>
        </p:grpSpPr>
        <p:sp>
          <p:nvSpPr>
            <p:cNvPr id="27" name="Google Shape;27;g11e4e439601_0_4"/>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1e4e439601_0_4"/>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11e4e439601_0_4"/>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g11e4e439601_0_4"/>
          <p:cNvGrpSpPr/>
          <p:nvPr/>
        </p:nvGrpSpPr>
        <p:grpSpPr>
          <a:xfrm>
            <a:off x="265762" y="5407536"/>
            <a:ext cx="3727291" cy="1444382"/>
            <a:chOff x="6917201" y="0"/>
            <a:chExt cx="2227776" cy="863400"/>
          </a:xfrm>
        </p:grpSpPr>
        <p:sp>
          <p:nvSpPr>
            <p:cNvPr id="31" name="Google Shape;31;g11e4e439601_0_4"/>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11e4e439601_0_4"/>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11e4e439601_0_4"/>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g11e4e439601_0_4"/>
          <p:cNvSpPr txBox="1"/>
          <p:nvPr>
            <p:ph type="ctrTitle"/>
          </p:nvPr>
        </p:nvSpPr>
        <p:spPr>
          <a:xfrm>
            <a:off x="2478271" y="2430444"/>
            <a:ext cx="7148400" cy="1930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35" name="Google Shape;35;g11e4e439601_0_4"/>
          <p:cNvSpPr txBox="1"/>
          <p:nvPr>
            <p:ph idx="1" type="subTitle"/>
          </p:nvPr>
        </p:nvSpPr>
        <p:spPr>
          <a:xfrm>
            <a:off x="2478267" y="4550878"/>
            <a:ext cx="7148400" cy="69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11e4e439601_0_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11e4e439601_0_104"/>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g11e4e439601_0_104"/>
          <p:cNvGrpSpPr/>
          <p:nvPr/>
        </p:nvGrpSpPr>
        <p:grpSpPr>
          <a:xfrm>
            <a:off x="7945629" y="5492768"/>
            <a:ext cx="3361267" cy="1365553"/>
            <a:chOff x="6917201" y="0"/>
            <a:chExt cx="2227776" cy="863400"/>
          </a:xfrm>
        </p:grpSpPr>
        <p:sp>
          <p:nvSpPr>
            <p:cNvPr id="112" name="Google Shape;112;g11e4e439601_0_104"/>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11e4e439601_0_104"/>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1e4e439601_0_104"/>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g11e4e439601_0_104"/>
          <p:cNvGrpSpPr/>
          <p:nvPr/>
        </p:nvGrpSpPr>
        <p:grpSpPr>
          <a:xfrm>
            <a:off x="265762" y="3"/>
            <a:ext cx="3727291" cy="1444382"/>
            <a:chOff x="6917201" y="0"/>
            <a:chExt cx="2227776" cy="863400"/>
          </a:xfrm>
        </p:grpSpPr>
        <p:sp>
          <p:nvSpPr>
            <p:cNvPr id="116" name="Google Shape;116;g11e4e439601_0_10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1e4e439601_0_10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11e4e439601_0_10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g11e4e439601_0_104"/>
          <p:cNvSpPr txBox="1"/>
          <p:nvPr>
            <p:ph hasCustomPrompt="1" type="title"/>
          </p:nvPr>
        </p:nvSpPr>
        <p:spPr>
          <a:xfrm>
            <a:off x="1847800" y="1845133"/>
            <a:ext cx="8496300" cy="1839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20" name="Google Shape;120;g11e4e439601_0_104"/>
          <p:cNvSpPr txBox="1"/>
          <p:nvPr>
            <p:ph idx="1" type="body"/>
          </p:nvPr>
        </p:nvSpPr>
        <p:spPr>
          <a:xfrm>
            <a:off x="1847800" y="3818467"/>
            <a:ext cx="8496300" cy="854700"/>
          </a:xfrm>
          <a:prstGeom prst="rect">
            <a:avLst/>
          </a:prstGeom>
          <a:noFill/>
          <a:ln>
            <a:noFill/>
          </a:ln>
        </p:spPr>
        <p:txBody>
          <a:bodyPr anchorCtr="0" anchor="t" bIns="121900" lIns="121900" spcFirstLastPara="1" rIns="121900" wrap="square" tIns="121900">
            <a:normAutofit/>
          </a:bodyPr>
          <a:lstStyle>
            <a:lvl1pPr indent="-336550" lvl="0" marL="457200" algn="ctr">
              <a:lnSpc>
                <a:spcPct val="115000"/>
              </a:lnSpc>
              <a:spcBef>
                <a:spcPts val="0"/>
              </a:spcBef>
              <a:spcAft>
                <a:spcPts val="0"/>
              </a:spcAft>
              <a:buSzPts val="1700"/>
              <a:buChar char="●"/>
              <a:defRPr/>
            </a:lvl1pPr>
            <a:lvl2pPr indent="-323850" lvl="1" marL="914400" algn="ctr">
              <a:lnSpc>
                <a:spcPct val="115000"/>
              </a:lnSpc>
              <a:spcBef>
                <a:spcPts val="0"/>
              </a:spcBef>
              <a:spcAft>
                <a:spcPts val="0"/>
              </a:spcAft>
              <a:buSzPts val="1500"/>
              <a:buChar char="○"/>
              <a:defRPr/>
            </a:lvl2pPr>
            <a:lvl3pPr indent="-323850" lvl="2" marL="1371600" algn="ctr">
              <a:lnSpc>
                <a:spcPct val="115000"/>
              </a:lnSpc>
              <a:spcBef>
                <a:spcPts val="0"/>
              </a:spcBef>
              <a:spcAft>
                <a:spcPts val="0"/>
              </a:spcAft>
              <a:buSzPts val="1500"/>
              <a:buChar char="■"/>
              <a:defRPr/>
            </a:lvl3pPr>
            <a:lvl4pPr indent="-323850" lvl="3" marL="1828800" algn="ctr">
              <a:lnSpc>
                <a:spcPct val="115000"/>
              </a:lnSpc>
              <a:spcBef>
                <a:spcPts val="0"/>
              </a:spcBef>
              <a:spcAft>
                <a:spcPts val="0"/>
              </a:spcAft>
              <a:buSzPts val="1500"/>
              <a:buChar char="●"/>
              <a:defRPr/>
            </a:lvl4pPr>
            <a:lvl5pPr indent="-323850" lvl="4" marL="2286000" algn="ctr">
              <a:lnSpc>
                <a:spcPct val="115000"/>
              </a:lnSpc>
              <a:spcBef>
                <a:spcPts val="0"/>
              </a:spcBef>
              <a:spcAft>
                <a:spcPts val="0"/>
              </a:spcAft>
              <a:buSzPts val="1500"/>
              <a:buChar char="○"/>
              <a:defRPr/>
            </a:lvl5pPr>
            <a:lvl6pPr indent="-323850" lvl="5" marL="2743200" algn="ctr">
              <a:lnSpc>
                <a:spcPct val="115000"/>
              </a:lnSpc>
              <a:spcBef>
                <a:spcPts val="0"/>
              </a:spcBef>
              <a:spcAft>
                <a:spcPts val="0"/>
              </a:spcAft>
              <a:buSzPts val="1500"/>
              <a:buChar char="■"/>
              <a:defRPr/>
            </a:lvl6pPr>
            <a:lvl7pPr indent="-323850" lvl="6" marL="3200400" algn="ctr">
              <a:lnSpc>
                <a:spcPct val="115000"/>
              </a:lnSpc>
              <a:spcBef>
                <a:spcPts val="0"/>
              </a:spcBef>
              <a:spcAft>
                <a:spcPts val="0"/>
              </a:spcAft>
              <a:buSzPts val="1500"/>
              <a:buChar char="●"/>
              <a:defRPr/>
            </a:lvl7pPr>
            <a:lvl8pPr indent="-323850" lvl="7" marL="3657600" algn="ctr">
              <a:lnSpc>
                <a:spcPct val="115000"/>
              </a:lnSpc>
              <a:spcBef>
                <a:spcPts val="0"/>
              </a:spcBef>
              <a:spcAft>
                <a:spcPts val="0"/>
              </a:spcAft>
              <a:buSzPts val="1500"/>
              <a:buChar char="○"/>
              <a:defRPr/>
            </a:lvl8pPr>
            <a:lvl9pPr indent="-323850" lvl="8" marL="4114800" algn="ctr">
              <a:lnSpc>
                <a:spcPct val="115000"/>
              </a:lnSpc>
              <a:spcBef>
                <a:spcPts val="0"/>
              </a:spcBef>
              <a:spcAft>
                <a:spcPts val="0"/>
              </a:spcAft>
              <a:buSzPts val="1500"/>
              <a:buChar char="■"/>
              <a:defRPr/>
            </a:lvl9pPr>
          </a:lstStyle>
          <a:p/>
        </p:txBody>
      </p:sp>
      <p:sp>
        <p:nvSpPr>
          <p:cNvPr id="121" name="Google Shape;121;g11e4e439601_0_10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1e4e439601_0_117"/>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g11e4e439601_0_4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1e4e439601_0_4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11e4e439601_0_4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1e4e439601_0_44"/>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2" name="Google Shape;42;g11e4e439601_0_44"/>
          <p:cNvSpPr txBox="1"/>
          <p:nvPr>
            <p:ph idx="1" type="body"/>
          </p:nvPr>
        </p:nvSpPr>
        <p:spPr>
          <a:xfrm>
            <a:off x="1092200" y="2654300"/>
            <a:ext cx="100077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43" name="Google Shape;43;g11e4e439601_0_44"/>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4" name="Shape 44"/>
        <p:cNvGrpSpPr/>
        <p:nvPr/>
      </p:nvGrpSpPr>
      <p:grpSpPr>
        <a:xfrm>
          <a:off x="0" y="0"/>
          <a:ext cx="0" cy="0"/>
          <a:chOff x="0" y="0"/>
          <a:chExt cx="0" cy="0"/>
        </a:xfrm>
      </p:grpSpPr>
      <p:sp>
        <p:nvSpPr>
          <p:cNvPr id="45" name="Google Shape;45;g11e4e439601_0_5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11e4e439601_0_5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11e4e439601_0_5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11e4e439601_0_51"/>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9" name="Google Shape;49;g11e4e439601_0_51"/>
          <p:cNvSpPr txBox="1"/>
          <p:nvPr>
            <p:ph idx="1" type="body"/>
          </p:nvPr>
        </p:nvSpPr>
        <p:spPr>
          <a:xfrm>
            <a:off x="10922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0" name="Google Shape;50;g11e4e439601_0_51"/>
          <p:cNvSpPr txBox="1"/>
          <p:nvPr>
            <p:ph idx="2" type="body"/>
          </p:nvPr>
        </p:nvSpPr>
        <p:spPr>
          <a:xfrm>
            <a:off x="6184900" y="2654300"/>
            <a:ext cx="4914900" cy="3264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1" name="Google Shape;51;g11e4e439601_0_5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2" name="Shape 52"/>
        <p:cNvGrpSpPr/>
        <p:nvPr/>
      </p:nvGrpSpPr>
      <p:grpSpPr>
        <a:xfrm>
          <a:off x="0" y="0"/>
          <a:ext cx="0" cy="0"/>
          <a:chOff x="0" y="0"/>
          <a:chExt cx="0" cy="0"/>
        </a:xfrm>
      </p:grpSpPr>
      <p:sp>
        <p:nvSpPr>
          <p:cNvPr id="53" name="Google Shape;53;g11e4e439601_0_32"/>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g11e4e439601_0_32"/>
          <p:cNvGrpSpPr/>
          <p:nvPr/>
        </p:nvGrpSpPr>
        <p:grpSpPr>
          <a:xfrm>
            <a:off x="7458691" y="5281486"/>
            <a:ext cx="3880116" cy="1576482"/>
            <a:chOff x="6917201" y="0"/>
            <a:chExt cx="2227776" cy="863400"/>
          </a:xfrm>
        </p:grpSpPr>
        <p:sp>
          <p:nvSpPr>
            <p:cNvPr id="55" name="Google Shape;55;g11e4e439601_0_32"/>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1e4e439601_0_32"/>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1e4e439601_0_32"/>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g11e4e439601_0_32"/>
          <p:cNvGrpSpPr/>
          <p:nvPr/>
        </p:nvGrpSpPr>
        <p:grpSpPr>
          <a:xfrm>
            <a:off x="265762" y="3"/>
            <a:ext cx="3727291" cy="1444382"/>
            <a:chOff x="6917201" y="0"/>
            <a:chExt cx="2227776" cy="863400"/>
          </a:xfrm>
        </p:grpSpPr>
        <p:sp>
          <p:nvSpPr>
            <p:cNvPr id="59" name="Google Shape;59;g11e4e439601_0_3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1e4e439601_0_3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1e4e439601_0_3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g11e4e439601_0_32"/>
          <p:cNvSpPr txBox="1"/>
          <p:nvPr>
            <p:ph type="title"/>
          </p:nvPr>
        </p:nvSpPr>
        <p:spPr>
          <a:xfrm>
            <a:off x="2518245" y="2328133"/>
            <a:ext cx="7170000" cy="21948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p:txBody>
      </p:sp>
      <p:sp>
        <p:nvSpPr>
          <p:cNvPr id="63" name="Google Shape;63;g11e4e439601_0_3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11e4e439601_0_5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11e4e439601_0_5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1e4e439601_0_5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1e4e439601_0_59"/>
          <p:cNvSpPr txBox="1"/>
          <p:nvPr>
            <p:ph type="title"/>
          </p:nvPr>
        </p:nvSpPr>
        <p:spPr>
          <a:xfrm>
            <a:off x="1092200" y="1127467"/>
            <a:ext cx="10007700" cy="1272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69" name="Google Shape;69;g11e4e439601_0_59"/>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11e4e439601_0_6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11e4e439601_0_65"/>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1e4e439601_0_6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1e4e439601_0_65"/>
          <p:cNvSpPr txBox="1"/>
          <p:nvPr>
            <p:ph type="title"/>
          </p:nvPr>
        </p:nvSpPr>
        <p:spPr>
          <a:xfrm>
            <a:off x="1092200" y="1127467"/>
            <a:ext cx="4945500" cy="1844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75" name="Google Shape;75;g11e4e439601_0_65"/>
          <p:cNvSpPr txBox="1"/>
          <p:nvPr>
            <p:ph idx="1" type="body"/>
          </p:nvPr>
        </p:nvSpPr>
        <p:spPr>
          <a:xfrm>
            <a:off x="1107600" y="3092067"/>
            <a:ext cx="4945500" cy="28263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6" name="Google Shape;76;g11e4e439601_0_65"/>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11e4e439601_0_72"/>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1e4e439601_0_72"/>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g11e4e439601_0_72"/>
          <p:cNvGrpSpPr/>
          <p:nvPr/>
        </p:nvGrpSpPr>
        <p:grpSpPr>
          <a:xfrm>
            <a:off x="341189" y="-11"/>
            <a:ext cx="3001758" cy="1391229"/>
            <a:chOff x="3961956" y="4383950"/>
            <a:chExt cx="1160548" cy="548700"/>
          </a:xfrm>
        </p:grpSpPr>
        <p:sp>
          <p:nvSpPr>
            <p:cNvPr id="81" name="Google Shape;81;g11e4e439601_0_72"/>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1e4e439601_0_72"/>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1e4e439601_0_72"/>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g11e4e439601_0_7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g11e4e439601_0_72"/>
          <p:cNvGrpSpPr/>
          <p:nvPr/>
        </p:nvGrpSpPr>
        <p:grpSpPr>
          <a:xfrm>
            <a:off x="46579" y="6029501"/>
            <a:ext cx="2124407" cy="822734"/>
            <a:chOff x="6917201" y="0"/>
            <a:chExt cx="2227776" cy="863400"/>
          </a:xfrm>
        </p:grpSpPr>
        <p:sp>
          <p:nvSpPr>
            <p:cNvPr id="86" name="Google Shape;86;g11e4e439601_0_72"/>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1e4e439601_0_72"/>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1e4e439601_0_72"/>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g11e4e439601_0_72"/>
          <p:cNvGrpSpPr/>
          <p:nvPr/>
        </p:nvGrpSpPr>
        <p:grpSpPr>
          <a:xfrm>
            <a:off x="7848470" y="1657"/>
            <a:ext cx="4343271" cy="1681990"/>
            <a:chOff x="6917201" y="0"/>
            <a:chExt cx="2227776" cy="863400"/>
          </a:xfrm>
        </p:grpSpPr>
        <p:sp>
          <p:nvSpPr>
            <p:cNvPr id="90" name="Google Shape;90;g11e4e439601_0_7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1e4e439601_0_7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1e4e439601_0_7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g11e4e439601_0_72"/>
          <p:cNvSpPr txBox="1"/>
          <p:nvPr>
            <p:ph type="title"/>
          </p:nvPr>
        </p:nvSpPr>
        <p:spPr>
          <a:xfrm>
            <a:off x="1858572" y="1734861"/>
            <a:ext cx="8489100" cy="33855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4" name="Google Shape;94;g11e4e439601_0_7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11e4e439601_0_9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1e4e439601_0_9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1e4e439601_0_9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1e4e439601_0_90"/>
          <p:cNvSpPr txBox="1"/>
          <p:nvPr>
            <p:ph type="title"/>
          </p:nvPr>
        </p:nvSpPr>
        <p:spPr>
          <a:xfrm>
            <a:off x="1092200" y="1127467"/>
            <a:ext cx="8565600" cy="939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00" name="Google Shape;100;g11e4e439601_0_90"/>
          <p:cNvSpPr txBox="1"/>
          <p:nvPr>
            <p:ph idx="1" type="subTitle"/>
          </p:nvPr>
        </p:nvSpPr>
        <p:spPr>
          <a:xfrm>
            <a:off x="1092200" y="2067600"/>
            <a:ext cx="7813200" cy="5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11e4e439601_0_90"/>
          <p:cNvSpPr txBox="1"/>
          <p:nvPr>
            <p:ph idx="2" type="body"/>
          </p:nvPr>
        </p:nvSpPr>
        <p:spPr>
          <a:xfrm>
            <a:off x="1092200" y="3289400"/>
            <a:ext cx="7813200" cy="279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2" name="Google Shape;102;g11e4e439601_0_9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11e4e439601_0_98"/>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1e4e439601_0_98"/>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1e4e439601_0_9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11e4e439601_0_98"/>
          <p:cNvSpPr txBox="1"/>
          <p:nvPr>
            <p:ph idx="1" type="body"/>
          </p:nvPr>
        </p:nvSpPr>
        <p:spPr>
          <a:xfrm>
            <a:off x="437367" y="5551333"/>
            <a:ext cx="9886800" cy="806700"/>
          </a:xfrm>
          <a:prstGeom prst="rect">
            <a:avLst/>
          </a:prstGeom>
          <a:noFill/>
          <a:ln>
            <a:noFill/>
          </a:ln>
        </p:spPr>
        <p:txBody>
          <a:bodyPr anchorCtr="0" anchor="b"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08" name="Google Shape;108;g11e4e439601_0_98"/>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1e4e439601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3700"/>
              <a:buFont typeface="Nunito"/>
              <a:buNone/>
              <a:defRPr b="0" i="0" sz="3700" u="none" cap="none" strike="noStrike">
                <a:solidFill>
                  <a:schemeClr val="lt1"/>
                </a:solidFill>
                <a:latin typeface="Nunito"/>
                <a:ea typeface="Nunito"/>
                <a:cs typeface="Nunito"/>
                <a:sym typeface="Nunito"/>
              </a:defRPr>
            </a:lvl9pPr>
          </a:lstStyle>
          <a:p/>
        </p:txBody>
      </p:sp>
      <p:sp>
        <p:nvSpPr>
          <p:cNvPr id="7" name="Google Shape;7;g11e4e439601_0_0"/>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Calibri"/>
              <a:buChar char="●"/>
              <a:defRPr b="0" i="0" sz="1700" u="none" cap="none" strike="noStrike">
                <a:solidFill>
                  <a:schemeClr val="dk2"/>
                </a:solidFill>
                <a:latin typeface="Calibri"/>
                <a:ea typeface="Calibri"/>
                <a:cs typeface="Calibri"/>
                <a:sym typeface="Calibri"/>
              </a:defRPr>
            </a:lvl1pPr>
            <a:lvl2pPr indent="-323850" lvl="1" marL="914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2pPr>
            <a:lvl3pPr indent="-323850" lvl="2" marL="1371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3pPr>
            <a:lvl4pPr indent="-323850" lvl="3" marL="1828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4pPr>
            <a:lvl5pPr indent="-323850" lvl="4" marL="22860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5pPr>
            <a:lvl6pPr indent="-323850" lvl="5" marL="27432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6pPr>
            <a:lvl7pPr indent="-323850" lvl="6" marL="32004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7pPr>
            <a:lvl8pPr indent="-323850" lvl="7" marL="36576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8pPr>
            <a:lvl9pPr indent="-323850" lvl="8" marL="4114800" marR="0" rtl="0" algn="l">
              <a:lnSpc>
                <a:spcPct val="115000"/>
              </a:lnSpc>
              <a:spcBef>
                <a:spcPts val="0"/>
              </a:spcBef>
              <a:spcAft>
                <a:spcPts val="0"/>
              </a:spcAft>
              <a:buClr>
                <a:schemeClr val="dk2"/>
              </a:buClr>
              <a:buSzPts val="1500"/>
              <a:buFont typeface="Calibri"/>
              <a:buChar char="■"/>
              <a:defRPr b="0" i="0" sz="1500" u="none" cap="none" strike="noStrike">
                <a:solidFill>
                  <a:schemeClr val="dk2"/>
                </a:solidFill>
                <a:latin typeface="Calibri"/>
                <a:ea typeface="Calibri"/>
                <a:cs typeface="Calibri"/>
                <a:sym typeface="Calibri"/>
              </a:defRPr>
            </a:lvl9pPr>
          </a:lstStyle>
          <a:p/>
        </p:txBody>
      </p:sp>
      <p:sp>
        <p:nvSpPr>
          <p:cNvPr id="8" name="Google Shape;8;g11e4e439601_0_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aggle.com/datasets/sulianova/cardiovascular-disease-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
          <p:cNvSpPr txBox="1"/>
          <p:nvPr>
            <p:ph type="ctrTitle"/>
          </p:nvPr>
        </p:nvSpPr>
        <p:spPr>
          <a:xfrm>
            <a:off x="2478271" y="1446944"/>
            <a:ext cx="7148400" cy="1930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sz="4000">
                <a:solidFill>
                  <a:srgbClr val="000000"/>
                </a:solidFill>
                <a:latin typeface="Arial"/>
                <a:ea typeface="Arial"/>
                <a:cs typeface="Arial"/>
                <a:sym typeface="Arial"/>
              </a:rPr>
              <a:t>Coronary Heart Disease Prediction Using Machine Learning Algorithms</a:t>
            </a:r>
            <a:endParaRPr sz="4000"/>
          </a:p>
        </p:txBody>
      </p:sp>
      <p:sp>
        <p:nvSpPr>
          <p:cNvPr id="129" name="Google Shape;129;p1"/>
          <p:cNvSpPr txBox="1"/>
          <p:nvPr>
            <p:ph idx="1" type="subTitle"/>
          </p:nvPr>
        </p:nvSpPr>
        <p:spPr>
          <a:xfrm>
            <a:off x="2478275" y="3675325"/>
            <a:ext cx="7148400" cy="29478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SzPts val="2100"/>
              <a:buNone/>
            </a:pPr>
            <a:r>
              <a:rPr lang="en-IN" sz="2000">
                <a:solidFill>
                  <a:srgbClr val="191B0E"/>
                </a:solidFill>
                <a:latin typeface="Arial"/>
                <a:ea typeface="Arial"/>
                <a:cs typeface="Arial"/>
                <a:sym typeface="Arial"/>
              </a:rPr>
              <a:t>End</a:t>
            </a:r>
            <a:r>
              <a:rPr lang="en-IN" sz="2000">
                <a:solidFill>
                  <a:srgbClr val="191B0E"/>
                </a:solidFill>
                <a:latin typeface="Arial"/>
                <a:ea typeface="Arial"/>
                <a:cs typeface="Arial"/>
                <a:sym typeface="Arial"/>
              </a:rPr>
              <a:t>-Semester Project Presentation</a:t>
            </a:r>
            <a:endParaRPr sz="2000">
              <a:solidFill>
                <a:srgbClr val="191B0E"/>
              </a:solidFill>
              <a:latin typeface="Arial"/>
              <a:ea typeface="Arial"/>
              <a:cs typeface="Arial"/>
              <a:sym typeface="Arial"/>
            </a:endParaRPr>
          </a:p>
          <a:p>
            <a:pPr indent="0" lvl="0" marL="0" rtl="0" algn="ctr">
              <a:lnSpc>
                <a:spcPct val="115000"/>
              </a:lnSpc>
              <a:spcBef>
                <a:spcPts val="0"/>
              </a:spcBef>
              <a:spcAft>
                <a:spcPts val="0"/>
              </a:spcAft>
              <a:buSzPts val="2100"/>
              <a:buNone/>
            </a:pPr>
            <a:r>
              <a:rPr lang="en-IN" sz="2000">
                <a:solidFill>
                  <a:srgbClr val="191B0E"/>
                </a:solidFill>
                <a:latin typeface="Arial"/>
                <a:ea typeface="Arial"/>
                <a:cs typeface="Arial"/>
                <a:sym typeface="Arial"/>
              </a:rPr>
              <a:t>Group 10 – Bug Smashers</a:t>
            </a:r>
            <a:endParaRPr sz="2000">
              <a:solidFill>
                <a:srgbClr val="191B0E"/>
              </a:solidFill>
              <a:latin typeface="Arial"/>
              <a:ea typeface="Arial"/>
              <a:cs typeface="Arial"/>
              <a:sym typeface="Arial"/>
            </a:endParaRPr>
          </a:p>
          <a:p>
            <a:pPr indent="0" lvl="0" marL="0" rtl="0" algn="ctr">
              <a:lnSpc>
                <a:spcPct val="115000"/>
              </a:lnSpc>
              <a:spcBef>
                <a:spcPts val="0"/>
              </a:spcBef>
              <a:spcAft>
                <a:spcPts val="0"/>
              </a:spcAft>
              <a:buSzPts val="2100"/>
              <a:buNone/>
            </a:pPr>
            <a:r>
              <a:rPr lang="en-IN" sz="2000">
                <a:solidFill>
                  <a:srgbClr val="191B0E"/>
                </a:solidFill>
                <a:latin typeface="Arial"/>
                <a:ea typeface="Arial"/>
                <a:cs typeface="Arial"/>
                <a:sym typeface="Arial"/>
              </a:rPr>
              <a:t>CSE523 - Machine Learning</a:t>
            </a:r>
            <a:endParaRPr sz="2000">
              <a:solidFill>
                <a:srgbClr val="191B0E"/>
              </a:solidFill>
              <a:latin typeface="Arial"/>
              <a:ea typeface="Arial"/>
              <a:cs typeface="Arial"/>
              <a:sym typeface="Arial"/>
            </a:endParaRPr>
          </a:p>
          <a:p>
            <a:pPr indent="0" lvl="0" marL="0" rtl="0" algn="ctr">
              <a:lnSpc>
                <a:spcPct val="115000"/>
              </a:lnSpc>
              <a:spcBef>
                <a:spcPts val="0"/>
              </a:spcBef>
              <a:spcAft>
                <a:spcPts val="0"/>
              </a:spcAft>
              <a:buSzPts val="2100"/>
              <a:buNone/>
            </a:pPr>
            <a:r>
              <a:rPr lang="en-IN" sz="2000">
                <a:solidFill>
                  <a:srgbClr val="191B0E"/>
                </a:solidFill>
                <a:latin typeface="Arial"/>
                <a:ea typeface="Arial"/>
                <a:cs typeface="Arial"/>
                <a:sym typeface="Arial"/>
              </a:rPr>
              <a:t>Course Instructor - Dr. Mehul Raval</a:t>
            </a:r>
            <a:endParaRPr sz="2000">
              <a:solidFill>
                <a:srgbClr val="191B0E"/>
              </a:solidFill>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sz="2000"/>
          </a:p>
          <a:p>
            <a:pPr indent="0" lvl="0" marL="0" rtl="0" algn="ctr">
              <a:lnSpc>
                <a:spcPct val="90000"/>
              </a:lnSpc>
              <a:spcBef>
                <a:spcPts val="0"/>
              </a:spcBef>
              <a:spcAft>
                <a:spcPts val="0"/>
              </a:spcAft>
              <a:buClr>
                <a:schemeClr val="dk1"/>
              </a:buClr>
              <a:buSzPts val="2400"/>
              <a:buNone/>
            </a:pPr>
            <a:r>
              <a:t/>
            </a:r>
            <a:endParaRPr sz="2000"/>
          </a:p>
        </p:txBody>
      </p:sp>
      <p:sp>
        <p:nvSpPr>
          <p:cNvPr id="130" name="Google Shape;130;p1"/>
          <p:cNvSpPr txBox="1"/>
          <p:nvPr>
            <p:ph idx="1" type="subTitle"/>
          </p:nvPr>
        </p:nvSpPr>
        <p:spPr>
          <a:xfrm>
            <a:off x="2478275" y="5778825"/>
            <a:ext cx="9276900" cy="1256100"/>
          </a:xfrm>
          <a:prstGeom prst="rect">
            <a:avLst/>
          </a:prstGeom>
          <a:noFill/>
          <a:ln>
            <a:noFill/>
          </a:ln>
        </p:spPr>
        <p:txBody>
          <a:bodyPr anchorCtr="0" anchor="t" bIns="45700" lIns="91425" spcFirstLastPara="1" rIns="91425" wrap="square" tIns="45700">
            <a:normAutofit/>
          </a:bodyPr>
          <a:lstStyle/>
          <a:p>
            <a:pPr indent="0" lvl="0" marL="0" rtl="0" algn="r">
              <a:lnSpc>
                <a:spcPct val="115000"/>
              </a:lnSpc>
              <a:spcBef>
                <a:spcPts val="600"/>
              </a:spcBef>
              <a:spcAft>
                <a:spcPts val="0"/>
              </a:spcAft>
              <a:buSzPts val="2100"/>
              <a:buNone/>
            </a:pPr>
            <a:r>
              <a:rPr lang="en-IN" sz="1600">
                <a:solidFill>
                  <a:srgbClr val="000000"/>
                </a:solidFill>
                <a:latin typeface="Arial"/>
                <a:ea typeface="Arial"/>
                <a:cs typeface="Arial"/>
                <a:sym typeface="Arial"/>
              </a:rPr>
              <a:t>Moksh Doshi (AU1940028), Jaimik Patel (AU1940120)</a:t>
            </a:r>
            <a:endParaRPr sz="1600">
              <a:solidFill>
                <a:srgbClr val="000000"/>
              </a:solidFill>
              <a:latin typeface="Arial"/>
              <a:ea typeface="Arial"/>
              <a:cs typeface="Arial"/>
              <a:sym typeface="Arial"/>
            </a:endParaRPr>
          </a:p>
          <a:p>
            <a:pPr indent="0" lvl="0" marL="0" rtl="0" algn="r">
              <a:lnSpc>
                <a:spcPct val="115000"/>
              </a:lnSpc>
              <a:spcBef>
                <a:spcPts val="600"/>
              </a:spcBef>
              <a:spcAft>
                <a:spcPts val="0"/>
              </a:spcAft>
              <a:buSzPts val="2100"/>
              <a:buNone/>
            </a:pPr>
            <a:r>
              <a:rPr lang="en-IN" sz="1600">
                <a:solidFill>
                  <a:srgbClr val="000000"/>
                </a:solidFill>
                <a:latin typeface="Arial"/>
                <a:ea typeface="Arial"/>
                <a:cs typeface="Arial"/>
                <a:sym typeface="Arial"/>
              </a:rPr>
              <a:t> Nandish Patel (AU1940130), Jenil Bagadiya (AU1940164)</a:t>
            </a:r>
            <a:endParaRPr sz="1600">
              <a:solidFill>
                <a:srgbClr val="000000"/>
              </a:solidFill>
              <a:latin typeface="Arial"/>
              <a:ea typeface="Arial"/>
              <a:cs typeface="Arial"/>
              <a:sym typeface="Arial"/>
            </a:endParaRPr>
          </a:p>
          <a:p>
            <a:pPr indent="0" lvl="0" marL="0" rtl="0" algn="r">
              <a:lnSpc>
                <a:spcPct val="90000"/>
              </a:lnSpc>
              <a:spcBef>
                <a:spcPts val="600"/>
              </a:spcBef>
              <a:spcAft>
                <a:spcPts val="0"/>
              </a:spcAft>
              <a:buClr>
                <a:schemeClr val="dk1"/>
              </a:buClr>
              <a:buSzPts val="2400"/>
              <a:buNone/>
            </a:pPr>
            <a:r>
              <a:t/>
            </a:r>
            <a:endParaRPr sz="1600">
              <a:solidFill>
                <a:srgbClr val="191B0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25a6c60924_2_1171"/>
          <p:cNvSpPr txBox="1"/>
          <p:nvPr>
            <p:ph type="title"/>
          </p:nvPr>
        </p:nvSpPr>
        <p:spPr>
          <a:xfrm>
            <a:off x="1092200" y="746473"/>
            <a:ext cx="10007700" cy="9123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Results - SVM</a:t>
            </a:r>
            <a:endParaRPr/>
          </a:p>
        </p:txBody>
      </p:sp>
      <p:graphicFrame>
        <p:nvGraphicFramePr>
          <p:cNvPr id="210" name="Google Shape;210;g125a6c60924_2_1171"/>
          <p:cNvGraphicFramePr/>
          <p:nvPr/>
        </p:nvGraphicFramePr>
        <p:xfrm>
          <a:off x="1092200" y="1658775"/>
          <a:ext cx="3000000" cy="3000000"/>
        </p:xfrm>
        <a:graphic>
          <a:graphicData uri="http://schemas.openxmlformats.org/drawingml/2006/table">
            <a:tbl>
              <a:tblPr>
                <a:noFill/>
                <a:tableStyleId>{D8347C84-CF8C-459C-A466-E4C00137E3F1}</a:tableStyleId>
              </a:tblPr>
              <a:tblGrid>
                <a:gridCol w="3125200"/>
                <a:gridCol w="2984750"/>
                <a:gridCol w="3897725"/>
              </a:tblGrid>
              <a:tr h="74100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C</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Gamma</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txBody>
                  <a:tcPr marT="63500" marB="63500" marR="63500" marL="63500"/>
                </a:tc>
              </a:tr>
              <a:tr h="74100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0.001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0.499</a:t>
                      </a:r>
                      <a:endParaRPr sz="2000">
                        <a:latin typeface="Times New Roman"/>
                        <a:ea typeface="Times New Roman"/>
                        <a:cs typeface="Times New Roman"/>
                        <a:sym typeface="Times New Roman"/>
                      </a:endParaRPr>
                    </a:p>
                  </a:txBody>
                  <a:tcPr marT="63500" marB="63500" marR="63500" marL="63500"/>
                </a:tc>
              </a:tr>
              <a:tr h="74100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0.609</a:t>
                      </a:r>
                      <a:endParaRPr sz="2000">
                        <a:latin typeface="Times New Roman"/>
                        <a:ea typeface="Times New Roman"/>
                        <a:cs typeface="Times New Roman"/>
                        <a:sym typeface="Times New Roman"/>
                      </a:endParaRPr>
                    </a:p>
                  </a:txBody>
                  <a:tcPr marT="63500" marB="63500" marR="63500" marL="63500"/>
                </a:tc>
              </a:tr>
              <a:tr h="74100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0.684</a:t>
                      </a:r>
                      <a:endParaRPr sz="2000">
                        <a:latin typeface="Times New Roman"/>
                        <a:ea typeface="Times New Roman"/>
                        <a:cs typeface="Times New Roman"/>
                        <a:sym typeface="Times New Roman"/>
                      </a:endParaRPr>
                    </a:p>
                  </a:txBody>
                  <a:tcPr marT="63500" marB="63500" marR="63500" marL="63500"/>
                </a:tc>
              </a:tr>
              <a:tr h="74100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0.694</a:t>
                      </a:r>
                      <a:endParaRPr sz="2000">
                        <a:latin typeface="Times New Roman"/>
                        <a:ea typeface="Times New Roman"/>
                        <a:cs typeface="Times New Roman"/>
                        <a:sym typeface="Times New Roman"/>
                      </a:endParaRPr>
                    </a:p>
                  </a:txBody>
                  <a:tcPr marT="63500" marB="63500" marR="63500" marL="63500"/>
                </a:tc>
              </a:tr>
              <a:tr h="74100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50</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0.694</a:t>
                      </a:r>
                      <a:endParaRPr sz="2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5a8fcad85_1_0"/>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Conclusion</a:t>
            </a:r>
            <a:endParaRPr/>
          </a:p>
        </p:txBody>
      </p:sp>
      <p:sp>
        <p:nvSpPr>
          <p:cNvPr id="216" name="Google Shape;216;g125a8fcad85_1_0"/>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p>
            <a:pPr indent="-330200" lvl="0" marL="457200" rtl="0" algn="l">
              <a:spcBef>
                <a:spcPts val="0"/>
              </a:spcBef>
              <a:spcAft>
                <a:spcPts val="0"/>
              </a:spcAft>
              <a:buSzPts val="1600"/>
              <a:buFont typeface="Roboto"/>
              <a:buChar char="●"/>
            </a:pPr>
            <a:r>
              <a:rPr lang="en-IN" sz="1600">
                <a:latin typeface="Roboto"/>
                <a:ea typeface="Roboto"/>
                <a:cs typeface="Roboto"/>
                <a:sym typeface="Roboto"/>
              </a:rPr>
              <a:t>SVM has the best accuracy of 71.96% on testing dataset among other machine learning </a:t>
            </a:r>
            <a:r>
              <a:rPr lang="en-IN" sz="1600">
                <a:latin typeface="Roboto"/>
                <a:ea typeface="Roboto"/>
                <a:cs typeface="Roboto"/>
                <a:sym typeface="Roboto"/>
              </a:rPr>
              <a:t>algorithms</a:t>
            </a:r>
            <a:r>
              <a:rPr lang="en-IN" sz="1600">
                <a:latin typeface="Roboto"/>
                <a:ea typeface="Roboto"/>
                <a:cs typeface="Roboto"/>
                <a:sym typeface="Roboto"/>
              </a:rPr>
              <a:t> like Logistic Regression,  Naive Bayes, Decision tree, LDA</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IN" sz="1600">
                <a:latin typeface="Roboto"/>
                <a:ea typeface="Roboto"/>
                <a:cs typeface="Roboto"/>
                <a:sym typeface="Roboto"/>
              </a:rPr>
              <a:t>Early detection of heart diseases not only </a:t>
            </a:r>
            <a:r>
              <a:rPr lang="en-IN" sz="1600">
                <a:latin typeface="Roboto"/>
                <a:ea typeface="Roboto"/>
                <a:cs typeface="Roboto"/>
                <a:sym typeface="Roboto"/>
              </a:rPr>
              <a:t>benefits</a:t>
            </a:r>
            <a:r>
              <a:rPr lang="en-IN" sz="1600">
                <a:latin typeface="Roboto"/>
                <a:ea typeface="Roboto"/>
                <a:cs typeface="Roboto"/>
                <a:sym typeface="Roboto"/>
              </a:rPr>
              <a:t> to patient but also helps the medical institutes to know about their resources distribution and also helps to in the </a:t>
            </a:r>
            <a:r>
              <a:rPr lang="en-IN" sz="1600">
                <a:latin typeface="Roboto"/>
                <a:ea typeface="Roboto"/>
                <a:cs typeface="Roboto"/>
                <a:sym typeface="Roboto"/>
              </a:rPr>
              <a:t>prevention</a:t>
            </a:r>
            <a:r>
              <a:rPr lang="en-IN" sz="1600">
                <a:latin typeface="Roboto"/>
                <a:ea typeface="Roboto"/>
                <a:cs typeface="Roboto"/>
                <a:sym typeface="Roboto"/>
              </a:rPr>
              <a:t> of the diseases</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IN" sz="1600">
                <a:latin typeface="Roboto"/>
                <a:ea typeface="Roboto"/>
                <a:cs typeface="Roboto"/>
                <a:sym typeface="Roboto"/>
              </a:rPr>
              <a:t>ML algorithms can decipher complex pattern in the data leading to a possibility of early prediction, diagnosis and cure</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e4e439601_1_117"/>
          <p:cNvSpPr txBox="1"/>
          <p:nvPr>
            <p:ph type="title"/>
          </p:nvPr>
        </p:nvSpPr>
        <p:spPr>
          <a:xfrm>
            <a:off x="1092200" y="746467"/>
            <a:ext cx="10007700" cy="1272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Role of each group member in the project</a:t>
            </a:r>
            <a:endParaRPr/>
          </a:p>
        </p:txBody>
      </p:sp>
      <p:graphicFrame>
        <p:nvGraphicFramePr>
          <p:cNvPr id="222" name="Google Shape;222;g11e4e439601_1_117"/>
          <p:cNvGraphicFramePr/>
          <p:nvPr/>
        </p:nvGraphicFramePr>
        <p:xfrm>
          <a:off x="872338" y="2027625"/>
          <a:ext cx="3000000" cy="3000000"/>
        </p:xfrm>
        <a:graphic>
          <a:graphicData uri="http://schemas.openxmlformats.org/drawingml/2006/table">
            <a:tbl>
              <a:tblPr>
                <a:noFill/>
                <a:tableStyleId>{357284E1-2E6F-46AC-BA78-6C229AEB1840}</a:tableStyleId>
              </a:tblPr>
              <a:tblGrid>
                <a:gridCol w="1490875"/>
                <a:gridCol w="1215650"/>
                <a:gridCol w="1616875"/>
                <a:gridCol w="1662875"/>
                <a:gridCol w="1628500"/>
                <a:gridCol w="1341775"/>
                <a:gridCol w="1490875"/>
              </a:tblGrid>
              <a:tr h="10998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Exploratory Data Analysis</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Data pre-processing</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IN" sz="1600"/>
                        <a:t>Algorithm Implementation</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IN" sz="1600"/>
                        <a:t>Dimensionality Reduction &amp; re-train</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IN" sz="1600"/>
                        <a:t>SVM - Deep Dive</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Literature Review and Reports</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450">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Moksh</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450">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Jaimik</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2450"/>
                        <a:buFont typeface="Arial"/>
                        <a:buNone/>
                      </a:pPr>
                      <a:r>
                        <a:rPr lang="en-IN" sz="2450">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450">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Nandish</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6450">
                <a:tc>
                  <a:txBody>
                    <a:bodyPr/>
                    <a:lstStyle/>
                    <a:p>
                      <a:pPr indent="0" lvl="0" marL="0" marR="0" rtl="0" algn="l">
                        <a:lnSpc>
                          <a:spcPct val="115000"/>
                        </a:lnSpc>
                        <a:spcBef>
                          <a:spcPts val="0"/>
                        </a:spcBef>
                        <a:spcAft>
                          <a:spcPts val="0"/>
                        </a:spcAft>
                        <a:buClr>
                          <a:srgbClr val="000000"/>
                        </a:buClr>
                        <a:buSzPts val="1600"/>
                        <a:buFont typeface="Arial"/>
                        <a:buNone/>
                      </a:pPr>
                      <a:r>
                        <a:rPr lang="en-IN" sz="1600" u="none" cap="none" strike="noStrike"/>
                        <a:t>Jenil</a:t>
                      </a:r>
                      <a:endParaRPr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t/>
                      </a:r>
                      <a:endParaRPr sz="2450" u="none" cap="none" strike="noStrike">
                        <a:solidFill>
                          <a:srgbClr val="202124"/>
                        </a:solidFill>
                        <a:highlight>
                          <a:srgbClr val="FFFFFF"/>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50"/>
                        <a:buFont typeface="Arial"/>
                        <a:buNone/>
                      </a:pPr>
                      <a:r>
                        <a:rPr lang="en-IN" sz="2450" u="none" cap="none" strike="noStrike">
                          <a:solidFill>
                            <a:srgbClr val="202124"/>
                          </a:solidFill>
                          <a:highlight>
                            <a:schemeClr val="dk1"/>
                          </a:highlight>
                        </a:rPr>
                        <a:t>✔</a:t>
                      </a:r>
                      <a:endParaRPr sz="14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e4e439601_1_96"/>
          <p:cNvSpPr txBox="1"/>
          <p:nvPr>
            <p:ph type="title"/>
          </p:nvPr>
        </p:nvSpPr>
        <p:spPr>
          <a:xfrm>
            <a:off x="1092200" y="746467"/>
            <a:ext cx="10007700" cy="1272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References</a:t>
            </a:r>
            <a:endParaRPr/>
          </a:p>
        </p:txBody>
      </p:sp>
      <p:sp>
        <p:nvSpPr>
          <p:cNvPr id="228" name="Google Shape;228;g11e4e439601_1_96"/>
          <p:cNvSpPr txBox="1"/>
          <p:nvPr>
            <p:ph idx="1" type="body"/>
          </p:nvPr>
        </p:nvSpPr>
        <p:spPr>
          <a:xfrm>
            <a:off x="1092200" y="1704975"/>
            <a:ext cx="10007700" cy="4060800"/>
          </a:xfrm>
          <a:prstGeom prst="rect">
            <a:avLst/>
          </a:prstGeom>
          <a:noFill/>
          <a:ln>
            <a:noFill/>
          </a:ln>
        </p:spPr>
        <p:txBody>
          <a:bodyPr anchorCtr="0" anchor="t" bIns="121900" lIns="121900" spcFirstLastPara="1" rIns="121900" wrap="square" tIns="121900">
            <a:noAutofit/>
          </a:bodyPr>
          <a:lstStyle/>
          <a:p>
            <a:pPr indent="-274320" lvl="0" marL="274320" rtl="0" algn="l">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R. Bharti, A. Khamparia, M. Shabaz, G. Dhiman, S. Pande, and P. Singh, “Prediction of Heart Disease Using a Combination of Machine Learning and Deep Learning,” Computational Intelligence and Neuroscience, vol. 2021. Hindawi Limited, pp. 1–11, Jul. 01, 2021. doi: 10.1155/2021/8387680.</a:t>
            </a:r>
            <a:endParaRPr sz="1600">
              <a:solidFill>
                <a:srgbClr val="000000"/>
              </a:solidFill>
              <a:latin typeface="Arial"/>
              <a:ea typeface="Arial"/>
              <a:cs typeface="Arial"/>
              <a:sym typeface="Arial"/>
            </a:endParaRPr>
          </a:p>
          <a:p>
            <a:pPr indent="-274320" lvl="0" marL="274320" rtl="0" algn="l">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N. Rajesh, M. T, S. Hafeez, and H. Krishna, “Prediction of Heart Disease Using Machine Learning Algorithms,” International Journal of Engineering &amp; Technology, vol. 7, no. 2.32. Science Publishing Corporation, p. 363, May 31, 2018. doi: 10.14419/ijet.v7i2.32.15714</a:t>
            </a:r>
            <a:endParaRPr sz="1600">
              <a:solidFill>
                <a:srgbClr val="000000"/>
              </a:solidFill>
              <a:latin typeface="Arial"/>
              <a:ea typeface="Arial"/>
              <a:cs typeface="Arial"/>
              <a:sym typeface="Arial"/>
            </a:endParaRPr>
          </a:p>
          <a:p>
            <a:pPr indent="-274320" lvl="0" marL="274320" rtl="0" algn="l">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S. Ulianova, “Cardiovascular disease dataset,” Kaggle, 20-Jan-2019. [Online]. Available: </a:t>
            </a:r>
            <a:r>
              <a:rPr lang="en-IN" sz="1600" u="sng">
                <a:solidFill>
                  <a:schemeClr val="hlink"/>
                </a:solidFill>
                <a:latin typeface="Arial"/>
                <a:ea typeface="Arial"/>
                <a:cs typeface="Arial"/>
                <a:sym typeface="Arial"/>
                <a:hlinkClick r:id="rId3"/>
              </a:rPr>
              <a:t>https://www.kaggle.com/datasets/sulianova/cardiovascular-disease-dataset</a:t>
            </a:r>
            <a:r>
              <a:rPr lang="en-IN" sz="1600">
                <a:solidFill>
                  <a:srgbClr val="000000"/>
                </a:solidFill>
                <a:latin typeface="Arial"/>
                <a:ea typeface="Arial"/>
                <a:cs typeface="Arial"/>
                <a:sym typeface="Arial"/>
              </a:rPr>
              <a:t>. [Accessed: 19-Mar-2022]. </a:t>
            </a:r>
            <a:endParaRPr sz="1600">
              <a:solidFill>
                <a:srgbClr val="000000"/>
              </a:solidFill>
              <a:latin typeface="Arial"/>
              <a:ea typeface="Arial"/>
              <a:cs typeface="Arial"/>
              <a:sym typeface="Arial"/>
            </a:endParaRPr>
          </a:p>
          <a:p>
            <a:pPr indent="-274320" lvl="0" marL="274320" rtl="0" algn="l">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D. Shah, S. Patel, and S. K. Bharti, “Heart disease prediction using Machine Learning Techniques,” SN Computer Science, vol. 1, no. 6, 2020. </a:t>
            </a:r>
            <a:endParaRPr sz="1600">
              <a:solidFill>
                <a:srgbClr val="000000"/>
              </a:solidFill>
              <a:latin typeface="Arial"/>
              <a:ea typeface="Arial"/>
              <a:cs typeface="Arial"/>
              <a:sym typeface="Arial"/>
            </a:endParaRPr>
          </a:p>
          <a:p>
            <a:pPr indent="-274320" lvl="0" marL="274320" rtl="0" algn="l">
              <a:lnSpc>
                <a:spcPct val="115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Mohan, Senthilkumar &amp; Thirumalai, Chandra Segar &amp; Srivastava, Gautam. (2019). Effective Heart Disease Prediction Using Hybrid Machine Learning Techniques. IEEE Access. PP. 1-1. 10.1109/ACCESS.2019.2923707. </a:t>
            </a:r>
            <a:endParaRPr sz="1600">
              <a:solidFill>
                <a:srgbClr val="000000"/>
              </a:solidFill>
              <a:latin typeface="Arial"/>
              <a:ea typeface="Arial"/>
              <a:cs typeface="Arial"/>
              <a:sym typeface="Arial"/>
            </a:endParaRPr>
          </a:p>
          <a:p>
            <a:pPr indent="-274320" lvl="0" marL="274320" rtl="0" algn="l">
              <a:lnSpc>
                <a:spcPct val="115000"/>
              </a:lnSpc>
              <a:spcBef>
                <a:spcPts val="0"/>
              </a:spcBef>
              <a:spcAft>
                <a:spcPts val="0"/>
              </a:spcAft>
              <a:buClr>
                <a:srgbClr val="000000"/>
              </a:buClr>
              <a:buSzPts val="1600"/>
              <a:buAutoNum type="arabicPeriod"/>
            </a:pPr>
            <a:r>
              <a:rPr lang="en-IN" sz="1600">
                <a:solidFill>
                  <a:srgbClr val="000000"/>
                </a:solidFill>
                <a:latin typeface="Arial"/>
                <a:ea typeface="Arial"/>
                <a:cs typeface="Arial"/>
                <a:sym typeface="Arial"/>
              </a:rPr>
              <a:t>Almustafa, K., 2020. </a:t>
            </a:r>
            <a:r>
              <a:rPr lang="en-IN" sz="1600">
                <a:solidFill>
                  <a:srgbClr val="000000"/>
                </a:solidFill>
                <a:latin typeface="Arial"/>
                <a:ea typeface="Arial"/>
                <a:cs typeface="Arial"/>
                <a:sym typeface="Arial"/>
              </a:rPr>
              <a:t>Prediction of heart disease</a:t>
            </a:r>
            <a:r>
              <a:rPr lang="en-IN" sz="1600">
                <a:solidFill>
                  <a:srgbClr val="000000"/>
                </a:solidFill>
                <a:latin typeface="Arial"/>
                <a:ea typeface="Arial"/>
                <a:cs typeface="Arial"/>
                <a:sym typeface="Arial"/>
              </a:rPr>
              <a:t> and classifiers’ sensitivity analysis. BMC Bioinformatics, 21(1).</a:t>
            </a: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1e4e439601_1_0"/>
          <p:cNvPicPr preferRelativeResize="0"/>
          <p:nvPr/>
        </p:nvPicPr>
        <p:blipFill rotWithShape="1">
          <a:blip r:embed="rId3">
            <a:alphaModFix amt="25000"/>
          </a:blip>
          <a:srcRect b="0" l="0" r="0" t="0"/>
          <a:stretch/>
        </p:blipFill>
        <p:spPr>
          <a:xfrm>
            <a:off x="3853151" y="1579500"/>
            <a:ext cx="4485675" cy="3957676"/>
          </a:xfrm>
          <a:prstGeom prst="rect">
            <a:avLst/>
          </a:prstGeom>
          <a:noFill/>
          <a:ln>
            <a:noFill/>
          </a:ln>
        </p:spPr>
      </p:pic>
      <p:sp>
        <p:nvSpPr>
          <p:cNvPr id="136" name="Google Shape;136;g11e4e439601_1_0"/>
          <p:cNvSpPr txBox="1"/>
          <p:nvPr>
            <p:ph type="title"/>
          </p:nvPr>
        </p:nvSpPr>
        <p:spPr>
          <a:xfrm>
            <a:off x="1092200" y="746467"/>
            <a:ext cx="10007700" cy="127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lang="en-IN" sz="4000"/>
              <a:t>Introductio</a:t>
            </a:r>
            <a:r>
              <a:rPr lang="en-IN"/>
              <a:t>n</a:t>
            </a:r>
            <a:endParaRPr sz="4000"/>
          </a:p>
        </p:txBody>
      </p:sp>
      <p:sp>
        <p:nvSpPr>
          <p:cNvPr id="137" name="Google Shape;137;g11e4e439601_1_0"/>
          <p:cNvSpPr txBox="1"/>
          <p:nvPr>
            <p:ph idx="1" type="body"/>
          </p:nvPr>
        </p:nvSpPr>
        <p:spPr>
          <a:xfrm>
            <a:off x="1092200" y="2019375"/>
            <a:ext cx="10007700" cy="3734400"/>
          </a:xfrm>
          <a:prstGeom prst="rect">
            <a:avLst/>
          </a:prstGeom>
          <a:noFill/>
          <a:ln>
            <a:noFill/>
          </a:ln>
        </p:spPr>
        <p:txBody>
          <a:bodyPr anchorCtr="0" anchor="t" bIns="121900" lIns="121900" spcFirstLastPara="1" rIns="121900" wrap="square" tIns="121900">
            <a:normAutofit fontScale="85000" lnSpcReduction="10000"/>
          </a:bodyPr>
          <a:lstStyle/>
          <a:p>
            <a:pPr indent="-358140" lvl="0" marL="457200" rtl="0" algn="l">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CHDs are one of the major causes of death worldwide with estimates of around 17.9 million deaths  in 2019 according to WHO</a:t>
            </a:r>
            <a:r>
              <a:rPr baseline="30000" lang="en-IN" sz="2400">
                <a:solidFill>
                  <a:srgbClr val="000000"/>
                </a:solidFill>
                <a:latin typeface="Nunito"/>
                <a:ea typeface="Nunito"/>
                <a:cs typeface="Nunito"/>
                <a:sym typeface="Nunito"/>
              </a:rPr>
              <a:t>#1</a:t>
            </a:r>
            <a:endParaRPr baseline="30000" sz="2400">
              <a:solidFill>
                <a:srgbClr val="000000"/>
              </a:solidFill>
              <a:highlight>
                <a:srgbClr val="FFFF00"/>
              </a:highlight>
              <a:latin typeface="Nunito"/>
              <a:ea typeface="Nunito"/>
              <a:cs typeface="Nunito"/>
              <a:sym typeface="Nunito"/>
            </a:endParaRPr>
          </a:p>
          <a:p>
            <a:pPr indent="0" lvl="0" marL="457200" rtl="0" algn="l">
              <a:lnSpc>
                <a:spcPct val="100000"/>
              </a:lnSpc>
              <a:spcBef>
                <a:spcPts val="0"/>
              </a:spcBef>
              <a:spcAft>
                <a:spcPts val="0"/>
              </a:spcAft>
              <a:buNone/>
            </a:pPr>
            <a:r>
              <a:t/>
            </a:r>
            <a:endParaRPr sz="2400">
              <a:solidFill>
                <a:srgbClr val="000000"/>
              </a:solidFill>
              <a:latin typeface="Nunito"/>
              <a:ea typeface="Nunito"/>
              <a:cs typeface="Nunito"/>
              <a:sym typeface="Nunito"/>
            </a:endParaRPr>
          </a:p>
          <a:p>
            <a:pPr indent="-358140" lvl="0" marL="457200" rtl="0" algn="l">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Unhealthy activities like not getting enough sleep, drinking </a:t>
            </a:r>
            <a:r>
              <a:rPr lang="en-IN" sz="2400">
                <a:solidFill>
                  <a:srgbClr val="000000"/>
                </a:solidFill>
                <a:latin typeface="Nunito"/>
                <a:ea typeface="Nunito"/>
                <a:cs typeface="Nunito"/>
                <a:sym typeface="Nunito"/>
              </a:rPr>
              <a:t>alcohol</a:t>
            </a:r>
            <a:r>
              <a:rPr lang="en-IN" sz="2400">
                <a:solidFill>
                  <a:srgbClr val="000000"/>
                </a:solidFill>
                <a:latin typeface="Nunito"/>
                <a:ea typeface="Nunito"/>
                <a:cs typeface="Nunito"/>
                <a:sym typeface="Nunito"/>
              </a:rPr>
              <a:t>, consumption of junk food, hypertension, insufficient physical activity,smoking is the reason for the increase in the risk of heart disease</a:t>
            </a:r>
            <a:endParaRPr sz="24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sz="2400">
              <a:solidFill>
                <a:srgbClr val="000000"/>
              </a:solidFill>
              <a:latin typeface="Nunito"/>
              <a:ea typeface="Nunito"/>
              <a:cs typeface="Nunito"/>
              <a:sym typeface="Nunito"/>
            </a:endParaRPr>
          </a:p>
          <a:p>
            <a:pPr indent="-358140" lvl="0" marL="457200" rtl="0" algn="l">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According to American Heart Association person having sleep </a:t>
            </a:r>
            <a:r>
              <a:rPr lang="en-IN" sz="2400">
                <a:solidFill>
                  <a:srgbClr val="000000"/>
                </a:solidFill>
                <a:latin typeface="Nunito"/>
                <a:ea typeface="Nunito"/>
                <a:cs typeface="Nunito"/>
                <a:sym typeface="Nunito"/>
              </a:rPr>
              <a:t>deprivation</a:t>
            </a:r>
            <a:r>
              <a:rPr lang="en-IN" sz="2400">
                <a:solidFill>
                  <a:srgbClr val="000000"/>
                </a:solidFill>
                <a:latin typeface="Nunito"/>
                <a:ea typeface="Nunito"/>
                <a:cs typeface="Nunito"/>
                <a:sym typeface="Nunito"/>
              </a:rPr>
              <a:t>, </a:t>
            </a:r>
            <a:r>
              <a:rPr lang="en-IN" sz="2400">
                <a:solidFill>
                  <a:srgbClr val="000000"/>
                </a:solidFill>
                <a:latin typeface="Nunito"/>
                <a:ea typeface="Nunito"/>
                <a:cs typeface="Nunito"/>
                <a:sym typeface="Nunito"/>
              </a:rPr>
              <a:t>swollen</a:t>
            </a:r>
            <a:r>
              <a:rPr lang="en-IN" sz="2400">
                <a:solidFill>
                  <a:srgbClr val="000000"/>
                </a:solidFill>
                <a:latin typeface="Nunito"/>
                <a:ea typeface="Nunito"/>
                <a:cs typeface="Nunito"/>
                <a:sym typeface="Nunito"/>
              </a:rPr>
              <a:t> legs and in some cases weight gain </a:t>
            </a:r>
            <a:r>
              <a:rPr lang="en-IN" sz="2400">
                <a:solidFill>
                  <a:srgbClr val="000000"/>
                </a:solidFill>
                <a:latin typeface="Nunito"/>
                <a:ea typeface="Nunito"/>
                <a:cs typeface="Nunito"/>
                <a:sym typeface="Nunito"/>
              </a:rPr>
              <a:t>occurring</a:t>
            </a:r>
            <a:r>
              <a:rPr lang="en-IN" sz="2400">
                <a:solidFill>
                  <a:srgbClr val="000000"/>
                </a:solidFill>
                <a:latin typeface="Nunito"/>
                <a:ea typeface="Nunito"/>
                <a:cs typeface="Nunito"/>
                <a:sym typeface="Nunito"/>
              </a:rPr>
              <a:t> speedily (i.e. 1-2 kg daily)  </a:t>
            </a:r>
            <a:endParaRPr sz="2400">
              <a:solidFill>
                <a:srgbClr val="000000"/>
              </a:solidFill>
              <a:latin typeface="Nunito"/>
              <a:ea typeface="Nunito"/>
              <a:cs typeface="Nunito"/>
              <a:sym typeface="Nunito"/>
            </a:endParaRPr>
          </a:p>
          <a:p>
            <a:pPr indent="0" lvl="0" marL="457200" rtl="0" algn="l">
              <a:lnSpc>
                <a:spcPct val="100000"/>
              </a:lnSpc>
              <a:spcBef>
                <a:spcPts val="0"/>
              </a:spcBef>
              <a:spcAft>
                <a:spcPts val="0"/>
              </a:spcAft>
              <a:buNone/>
            </a:pPr>
            <a:r>
              <a:t/>
            </a:r>
            <a:endParaRPr sz="2400">
              <a:solidFill>
                <a:srgbClr val="000000"/>
              </a:solidFill>
              <a:latin typeface="Nunito"/>
              <a:ea typeface="Nunito"/>
              <a:cs typeface="Nunito"/>
              <a:sym typeface="Nunito"/>
            </a:endParaRPr>
          </a:p>
          <a:p>
            <a:pPr indent="-358140" lvl="0" marL="457200" rtl="0" algn="l">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Binary classification problem having 0 as not a heart disease patient and 1 as a patient detected for the future heart disease problem</a:t>
            </a:r>
            <a:endParaRPr sz="2400">
              <a:solidFill>
                <a:srgbClr val="000000"/>
              </a:solidFill>
              <a:latin typeface="Nunito"/>
              <a:ea typeface="Nunito"/>
              <a:cs typeface="Nunito"/>
              <a:sym typeface="Nunito"/>
            </a:endParaRPr>
          </a:p>
        </p:txBody>
      </p:sp>
      <p:sp>
        <p:nvSpPr>
          <p:cNvPr id="138" name="Google Shape;138;g11e4e439601_1_0"/>
          <p:cNvSpPr txBox="1"/>
          <p:nvPr/>
        </p:nvSpPr>
        <p:spPr>
          <a:xfrm>
            <a:off x="1092138" y="5753775"/>
            <a:ext cx="1000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highlight>
                  <a:srgbClr val="FFFFFF"/>
                </a:highlight>
              </a:rPr>
              <a:t>#1 - Bharti, R., Khamparia, A., Shabaz, M., Dhiman, G., Pande, S. and Singh, P., 2021. Prediction of Heart Disease Using a Combination of Machine Learning and Deep Learning. </a:t>
            </a:r>
            <a:r>
              <a:rPr i="1" lang="en-IN" sz="1000">
                <a:highlight>
                  <a:srgbClr val="FFFFFF"/>
                </a:highlight>
              </a:rPr>
              <a:t>Computational Intelligence and Neuroscience</a:t>
            </a:r>
            <a:r>
              <a:rPr lang="en-IN" sz="1000">
                <a:highlight>
                  <a:srgbClr val="FFFFFF"/>
                </a:highlight>
              </a:rPr>
              <a:t>, 2021, pp.1-11.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f3fe2e3e8_2_0"/>
          <p:cNvSpPr txBox="1"/>
          <p:nvPr>
            <p:ph type="title"/>
          </p:nvPr>
        </p:nvSpPr>
        <p:spPr>
          <a:xfrm>
            <a:off x="1092200" y="746467"/>
            <a:ext cx="10007700" cy="1272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lang="en-IN" sz="4000"/>
              <a:t>Problem Statement</a:t>
            </a:r>
            <a:endParaRPr sz="4000"/>
          </a:p>
        </p:txBody>
      </p:sp>
      <p:sp>
        <p:nvSpPr>
          <p:cNvPr id="144" name="Google Shape;144;g11f3fe2e3e8_2_0"/>
          <p:cNvSpPr txBox="1"/>
          <p:nvPr>
            <p:ph idx="1" type="body"/>
          </p:nvPr>
        </p:nvSpPr>
        <p:spPr>
          <a:xfrm>
            <a:off x="1092200" y="2019375"/>
            <a:ext cx="10160100" cy="3517800"/>
          </a:xfrm>
          <a:prstGeom prst="rect">
            <a:avLst/>
          </a:prstGeom>
          <a:noFill/>
          <a:ln>
            <a:noFill/>
          </a:ln>
        </p:spPr>
        <p:txBody>
          <a:bodyPr anchorCtr="0" anchor="t" bIns="121900" lIns="121900" spcFirstLastPara="1" rIns="121900" wrap="square" tIns="121900">
            <a:noAutofit/>
          </a:bodyPr>
          <a:lstStyle/>
          <a:p>
            <a:pPr indent="-382270" lvl="0" marL="457200" rtl="0" algn="just">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Our goal is to predict whether the patient will have coronary heart disease or not (</a:t>
            </a:r>
            <a:r>
              <a:rPr b="1" lang="en-IN" sz="2420">
                <a:solidFill>
                  <a:srgbClr val="000000"/>
                </a:solidFill>
                <a:latin typeface="Nunito"/>
                <a:ea typeface="Nunito"/>
                <a:cs typeface="Nunito"/>
                <a:sym typeface="Nunito"/>
              </a:rPr>
              <a:t>binary classification</a:t>
            </a:r>
            <a:r>
              <a:rPr lang="en-IN" sz="2420">
                <a:solidFill>
                  <a:srgbClr val="000000"/>
                </a:solidFill>
                <a:latin typeface="Nunito"/>
                <a:ea typeface="Nunito"/>
                <a:cs typeface="Nunito"/>
                <a:sym typeface="Nunito"/>
              </a:rPr>
              <a:t>) in the future using various different machine learning models.</a:t>
            </a:r>
            <a:endParaRPr sz="2420">
              <a:solidFill>
                <a:srgbClr val="000000"/>
              </a:solidFill>
              <a:latin typeface="Nunito"/>
              <a:ea typeface="Nunito"/>
              <a:cs typeface="Nunito"/>
              <a:sym typeface="Nunito"/>
            </a:endParaRPr>
          </a:p>
          <a:p>
            <a:pPr indent="0" lvl="0" marL="457200" rtl="0" algn="just">
              <a:lnSpc>
                <a:spcPct val="80000"/>
              </a:lnSpc>
              <a:spcBef>
                <a:spcPts val="0"/>
              </a:spcBef>
              <a:spcAft>
                <a:spcPts val="0"/>
              </a:spcAft>
              <a:buSzPts val="1700"/>
              <a:buNone/>
            </a:pPr>
            <a:r>
              <a:t/>
            </a:r>
            <a:endParaRPr sz="2420">
              <a:solidFill>
                <a:srgbClr val="000000"/>
              </a:solidFill>
              <a:latin typeface="Nunito"/>
              <a:ea typeface="Nunito"/>
              <a:cs typeface="Nunito"/>
              <a:sym typeface="Nunito"/>
            </a:endParaRPr>
          </a:p>
          <a:p>
            <a:pPr indent="-382270" lvl="0" marL="457200" rtl="0" algn="just">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Used a dataset obtained from Kaggle[1] which consists of 11 different features and 1 target variable. There are a total of 70000 data points in the dataset.</a:t>
            </a:r>
            <a:endParaRPr sz="2420">
              <a:solidFill>
                <a:srgbClr val="000000"/>
              </a:solidFill>
              <a:latin typeface="Nunito"/>
              <a:ea typeface="Nunito"/>
              <a:cs typeface="Nunito"/>
              <a:sym typeface="Nunito"/>
            </a:endParaRPr>
          </a:p>
          <a:p>
            <a:pPr indent="0" lvl="0" marL="457200" rtl="0" algn="just">
              <a:lnSpc>
                <a:spcPct val="80000"/>
              </a:lnSpc>
              <a:spcBef>
                <a:spcPts val="0"/>
              </a:spcBef>
              <a:spcAft>
                <a:spcPts val="0"/>
              </a:spcAft>
              <a:buSzPts val="1700"/>
              <a:buNone/>
            </a:pPr>
            <a:r>
              <a:t/>
            </a:r>
            <a:endParaRPr sz="2420">
              <a:solidFill>
                <a:srgbClr val="000000"/>
              </a:solidFill>
              <a:latin typeface="Nunito"/>
              <a:ea typeface="Nunito"/>
              <a:cs typeface="Nunito"/>
              <a:sym typeface="Nunito"/>
            </a:endParaRPr>
          </a:p>
          <a:p>
            <a:pPr indent="-382270" lvl="0" marL="457200" rtl="0" algn="just">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The prediction is made for 1 year in the future</a:t>
            </a:r>
            <a:endParaRPr sz="2420">
              <a:solidFill>
                <a:srgbClr val="000000"/>
              </a:solidFill>
              <a:latin typeface="Nunito"/>
              <a:ea typeface="Nunito"/>
              <a:cs typeface="Nunito"/>
              <a:sym typeface="Nunito"/>
            </a:endParaRPr>
          </a:p>
          <a:p>
            <a:pPr indent="0" lvl="0" marL="0" rtl="0" algn="l">
              <a:lnSpc>
                <a:spcPct val="80000"/>
              </a:lnSpc>
              <a:spcBef>
                <a:spcPts val="0"/>
              </a:spcBef>
              <a:spcAft>
                <a:spcPts val="0"/>
              </a:spcAft>
              <a:buSzPts val="1018"/>
              <a:buNone/>
            </a:pPr>
            <a:r>
              <a:t/>
            </a:r>
            <a:endParaRPr sz="2420">
              <a:solidFill>
                <a:srgbClr val="000000"/>
              </a:solidFill>
              <a:latin typeface="Nunito"/>
              <a:ea typeface="Nunito"/>
              <a:cs typeface="Nunito"/>
              <a:sym typeface="Nunito"/>
            </a:endParaRPr>
          </a:p>
        </p:txBody>
      </p:sp>
      <p:sp>
        <p:nvSpPr>
          <p:cNvPr id="145" name="Google Shape;145;g11f3fe2e3e8_2_0"/>
          <p:cNvSpPr txBox="1"/>
          <p:nvPr/>
        </p:nvSpPr>
        <p:spPr>
          <a:xfrm>
            <a:off x="1092150" y="5513100"/>
            <a:ext cx="10160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[1] </a:t>
            </a:r>
            <a:r>
              <a:rPr b="0" i="0" lang="en-IN" sz="1000" u="none" cap="none" strike="noStrike">
                <a:solidFill>
                  <a:srgbClr val="000000"/>
                </a:solidFill>
                <a:highlight>
                  <a:srgbClr val="FFFFFF"/>
                </a:highlight>
                <a:latin typeface="Arial"/>
                <a:ea typeface="Arial"/>
                <a:cs typeface="Arial"/>
                <a:sym typeface="Arial"/>
              </a:rPr>
              <a:t>ULIANOVA, S., 2019. </a:t>
            </a:r>
            <a:r>
              <a:rPr b="0" i="1" lang="en-IN" sz="1000" u="none" cap="none" strike="noStrike">
                <a:solidFill>
                  <a:srgbClr val="000000"/>
                </a:solidFill>
                <a:highlight>
                  <a:srgbClr val="FFFFFF"/>
                </a:highlight>
                <a:latin typeface="Arial"/>
                <a:ea typeface="Arial"/>
                <a:cs typeface="Arial"/>
                <a:sym typeface="Arial"/>
              </a:rPr>
              <a:t>Cardiovascular Disease dataset</a:t>
            </a:r>
            <a:r>
              <a:rPr b="0" i="0" lang="en-IN" sz="1000" u="none" cap="none" strike="noStrike">
                <a:solidFill>
                  <a:srgbClr val="000000"/>
                </a:solidFill>
                <a:highlight>
                  <a:srgbClr val="FFFFFF"/>
                </a:highlight>
                <a:latin typeface="Arial"/>
                <a:ea typeface="Arial"/>
                <a:cs typeface="Arial"/>
                <a:sym typeface="Arial"/>
              </a:rPr>
              <a:t>. [online] Kaggle.com. Available at: &lt;https://www.kaggle.com/datasets/sulianova/cardiovascular-disease-dataset&gt; [Accessed 26 March 2022].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5a6c60924_2_0"/>
          <p:cNvSpPr txBox="1"/>
          <p:nvPr>
            <p:ph type="title"/>
          </p:nvPr>
        </p:nvSpPr>
        <p:spPr>
          <a:xfrm>
            <a:off x="1092150" y="296197"/>
            <a:ext cx="10007700" cy="79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990"/>
              <a:buNone/>
            </a:pPr>
            <a:r>
              <a:rPr lang="en-IN"/>
              <a:t>Progress Over Time</a:t>
            </a:r>
            <a:endParaRPr sz="4000"/>
          </a:p>
        </p:txBody>
      </p:sp>
      <p:pic>
        <p:nvPicPr>
          <p:cNvPr id="151" name="Google Shape;151;g125a6c60924_2_0"/>
          <p:cNvPicPr preferRelativeResize="0"/>
          <p:nvPr/>
        </p:nvPicPr>
        <p:blipFill rotWithShape="1">
          <a:blip r:embed="rId3">
            <a:alphaModFix/>
          </a:blip>
          <a:srcRect b="1314" l="5553" r="0" t="2734"/>
          <a:stretch/>
        </p:blipFill>
        <p:spPr>
          <a:xfrm>
            <a:off x="2409588" y="1090900"/>
            <a:ext cx="7372829" cy="576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e4e439601_1_45"/>
          <p:cNvSpPr txBox="1"/>
          <p:nvPr>
            <p:ph type="title"/>
          </p:nvPr>
        </p:nvSpPr>
        <p:spPr>
          <a:xfrm>
            <a:off x="1092200" y="536099"/>
            <a:ext cx="10007700" cy="10950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Existing Body of Work</a:t>
            </a:r>
            <a:endParaRPr/>
          </a:p>
        </p:txBody>
      </p:sp>
      <p:sp>
        <p:nvSpPr>
          <p:cNvPr id="157" name="Google Shape;157;g11e4e439601_1_45"/>
          <p:cNvSpPr txBox="1"/>
          <p:nvPr>
            <p:ph idx="1" type="body"/>
          </p:nvPr>
        </p:nvSpPr>
        <p:spPr>
          <a:xfrm>
            <a:off x="1092200" y="1631100"/>
            <a:ext cx="10007700" cy="3710400"/>
          </a:xfrm>
          <a:prstGeom prst="rect">
            <a:avLst/>
          </a:prstGeom>
          <a:noFill/>
          <a:ln>
            <a:noFill/>
          </a:ln>
        </p:spPr>
        <p:txBody>
          <a:bodyPr anchorCtr="0" anchor="t" bIns="121900" lIns="121900" spcFirstLastPara="1" rIns="121900" wrap="square" tIns="121900">
            <a:normAutofit/>
          </a:bodyPr>
          <a:lstStyle/>
          <a:p>
            <a:pPr indent="-368300" lvl="0" marL="457200" rtl="0" algn="l">
              <a:lnSpc>
                <a:spcPct val="115000"/>
              </a:lnSpc>
              <a:spcBef>
                <a:spcPts val="0"/>
              </a:spcBef>
              <a:spcAft>
                <a:spcPts val="0"/>
              </a:spcAft>
              <a:buSzPts val="2200"/>
              <a:buChar char="●"/>
            </a:pPr>
            <a:r>
              <a:rPr lang="en-IN" sz="2200"/>
              <a:t>The data of heart disease patients collected from the UCI laboratory is used to discover patterns with NN,DT, Support Vector machines SVM, and Naive Bayes. The results are compared for performance and accuracy with these algorithms. The proposed hybrid method returns results of 86.8% for F-measure, competing with the other existing methods in [1]</a:t>
            </a:r>
            <a:endParaRPr sz="2200"/>
          </a:p>
          <a:p>
            <a:pPr indent="-368300" lvl="0" marL="457200" rtl="0" algn="l">
              <a:lnSpc>
                <a:spcPct val="115000"/>
              </a:lnSpc>
              <a:spcBef>
                <a:spcPts val="0"/>
              </a:spcBef>
              <a:spcAft>
                <a:spcPts val="0"/>
              </a:spcAft>
              <a:buSzPts val="2200"/>
              <a:buChar char="●"/>
            </a:pPr>
            <a:r>
              <a:rPr lang="en-IN" sz="2200"/>
              <a:t>The various different research techniques considered in this work for prediction and classiﬁcation of heart disease using ML and deep learning (DL) techniques are highly accurate in establishing the efﬁcacy of these methods in [2]</a:t>
            </a:r>
            <a:endParaRPr sz="2200"/>
          </a:p>
        </p:txBody>
      </p:sp>
      <p:sp>
        <p:nvSpPr>
          <p:cNvPr id="158" name="Google Shape;158;g11e4e439601_1_45"/>
          <p:cNvSpPr txBox="1"/>
          <p:nvPr>
            <p:ph idx="1" type="body"/>
          </p:nvPr>
        </p:nvSpPr>
        <p:spPr>
          <a:xfrm>
            <a:off x="1092200" y="5458075"/>
            <a:ext cx="10007700" cy="1095000"/>
          </a:xfrm>
          <a:prstGeom prst="rect">
            <a:avLst/>
          </a:prstGeom>
          <a:noFill/>
          <a:ln>
            <a:noFill/>
          </a:ln>
        </p:spPr>
        <p:txBody>
          <a:bodyPr anchorCtr="0" anchor="t" bIns="121900" lIns="121900" spcFirstLastPara="1" rIns="121900" wrap="square" tIns="121900">
            <a:noAutofit/>
          </a:bodyPr>
          <a:lstStyle/>
          <a:p>
            <a:pPr indent="457200" lvl="0" marL="0" rtl="0" algn="l">
              <a:lnSpc>
                <a:spcPct val="115000"/>
              </a:lnSpc>
              <a:spcBef>
                <a:spcPts val="0"/>
              </a:spcBef>
              <a:spcAft>
                <a:spcPts val="0"/>
              </a:spcAft>
              <a:buSzPts val="1400"/>
              <a:buNone/>
            </a:pPr>
            <a:r>
              <a:rPr lang="en-IN" sz="1080">
                <a:solidFill>
                  <a:srgbClr val="000000"/>
                </a:solidFill>
                <a:latin typeface="Arial"/>
                <a:ea typeface="Arial"/>
                <a:cs typeface="Arial"/>
                <a:sym typeface="Arial"/>
              </a:rPr>
              <a:t>[1]	Cheng, C. Chiu, H., 2017. An Artiﬁcial Neural Network Model for the Evaluation of Carotid Artery Stenting Prognosis Using a Nationwide Database. 2017 39th Annual International Conference of the IEEE Engineering in Medicine and Biology Society (EMBC), pp.2566−2569</a:t>
            </a:r>
            <a:endParaRPr sz="1080">
              <a:solidFill>
                <a:srgbClr val="000000"/>
              </a:solidFill>
              <a:latin typeface="Arial"/>
              <a:ea typeface="Arial"/>
              <a:cs typeface="Arial"/>
              <a:sym typeface="Arial"/>
            </a:endParaRPr>
          </a:p>
          <a:p>
            <a:pPr indent="0" lvl="0" marL="457200" rtl="0" algn="l">
              <a:lnSpc>
                <a:spcPct val="115000"/>
              </a:lnSpc>
              <a:spcBef>
                <a:spcPts val="1600"/>
              </a:spcBef>
              <a:spcAft>
                <a:spcPts val="1600"/>
              </a:spcAft>
              <a:buSzPts val="1400"/>
              <a:buNone/>
            </a:pPr>
            <a:r>
              <a:rPr lang="en-IN" sz="1080">
                <a:solidFill>
                  <a:srgbClr val="000000"/>
                </a:solidFill>
                <a:latin typeface="Arial"/>
                <a:ea typeface="Arial"/>
                <a:cs typeface="Arial"/>
                <a:sym typeface="Arial"/>
              </a:rPr>
              <a:t>[2]	Ravish, D.K. Shenoy, N.R., 2014. Heart Function Monitoring , Prediction and Prevention of Heart Attacks: Using Artiﬁcial Neural Networks. ,pp.1−6</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25a6c60924_2_980"/>
          <p:cNvSpPr txBox="1"/>
          <p:nvPr>
            <p:ph type="title"/>
          </p:nvPr>
        </p:nvSpPr>
        <p:spPr>
          <a:xfrm>
            <a:off x="1092200" y="746467"/>
            <a:ext cx="10007700" cy="12729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Our Approach</a:t>
            </a:r>
            <a:endParaRPr/>
          </a:p>
        </p:txBody>
      </p:sp>
      <p:grpSp>
        <p:nvGrpSpPr>
          <p:cNvPr id="164" name="Google Shape;164;g125a6c60924_2_980"/>
          <p:cNvGrpSpPr/>
          <p:nvPr/>
        </p:nvGrpSpPr>
        <p:grpSpPr>
          <a:xfrm>
            <a:off x="5699333" y="1933950"/>
            <a:ext cx="3177439" cy="4643951"/>
            <a:chOff x="5632317" y="1189775"/>
            <a:chExt cx="3305700" cy="3483050"/>
          </a:xfrm>
        </p:grpSpPr>
        <p:sp>
          <p:nvSpPr>
            <p:cNvPr id="165" name="Google Shape;165;g125a6c60924_2_980"/>
            <p:cNvSpPr/>
            <p:nvPr/>
          </p:nvSpPr>
          <p:spPr>
            <a:xfrm>
              <a:off x="5632317" y="1189775"/>
              <a:ext cx="33057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Exploratory Data Analysis</a:t>
              </a:r>
              <a:endParaRPr sz="1900">
                <a:solidFill>
                  <a:srgbClr val="FFFFFF"/>
                </a:solidFill>
                <a:latin typeface="Roboto"/>
                <a:ea typeface="Roboto"/>
                <a:cs typeface="Roboto"/>
                <a:sym typeface="Roboto"/>
              </a:endParaRPr>
            </a:p>
          </p:txBody>
        </p:sp>
        <p:sp>
          <p:nvSpPr>
            <p:cNvPr id="166" name="Google Shape;166;g125a6c60924_2_980"/>
            <p:cNvSpPr txBox="1"/>
            <p:nvPr/>
          </p:nvSpPr>
          <p:spPr>
            <a:xfrm>
              <a:off x="6167063"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Univariate analysis (target variable even distributed b/w 2 classes)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Multivariate Analysis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Age is major factor in determining risk of CHDs</a:t>
              </a:r>
              <a:endParaRPr sz="1600">
                <a:latin typeface="Roboto"/>
                <a:ea typeface="Roboto"/>
                <a:cs typeface="Roboto"/>
                <a:sym typeface="Roboto"/>
              </a:endParaRPr>
            </a:p>
          </p:txBody>
        </p:sp>
      </p:grpSp>
      <p:grpSp>
        <p:nvGrpSpPr>
          <p:cNvPr id="167" name="Google Shape;167;g125a6c60924_2_980"/>
          <p:cNvGrpSpPr/>
          <p:nvPr/>
        </p:nvGrpSpPr>
        <p:grpSpPr>
          <a:xfrm>
            <a:off x="285550" y="1934236"/>
            <a:ext cx="3409280" cy="4643665"/>
            <a:chOff x="0" y="1189989"/>
            <a:chExt cx="3546900" cy="3482836"/>
          </a:xfrm>
        </p:grpSpPr>
        <p:sp>
          <p:nvSpPr>
            <p:cNvPr id="168" name="Google Shape;168;g125a6c60924_2_980"/>
            <p:cNvSpPr/>
            <p:nvPr/>
          </p:nvSpPr>
          <p:spPr>
            <a:xfrm>
              <a:off x="0" y="1189989"/>
              <a:ext cx="35469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Data Gathering</a:t>
              </a:r>
              <a:endParaRPr sz="1900">
                <a:solidFill>
                  <a:srgbClr val="FFFFFF"/>
                </a:solidFill>
                <a:latin typeface="Roboto"/>
                <a:ea typeface="Roboto"/>
                <a:cs typeface="Roboto"/>
                <a:sym typeface="Roboto"/>
              </a:endParaRPr>
            </a:p>
          </p:txBody>
        </p:sp>
        <p:sp>
          <p:nvSpPr>
            <p:cNvPr id="169" name="Google Shape;169;g125a6c60924_2_980"/>
            <p:cNvSpPr txBox="1"/>
            <p:nvPr/>
          </p:nvSpPr>
          <p:spPr>
            <a:xfrm>
              <a:off x="655361"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Researched various sources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Looked at different available datasets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Finalized a dataset for the project</a:t>
              </a:r>
              <a:endParaRPr sz="1600">
                <a:latin typeface="Roboto"/>
                <a:ea typeface="Roboto"/>
                <a:cs typeface="Roboto"/>
                <a:sym typeface="Roboto"/>
              </a:endParaRPr>
            </a:p>
          </p:txBody>
        </p:sp>
      </p:grpSp>
      <p:grpSp>
        <p:nvGrpSpPr>
          <p:cNvPr id="170" name="Google Shape;170;g125a6c60924_2_980"/>
          <p:cNvGrpSpPr/>
          <p:nvPr/>
        </p:nvGrpSpPr>
        <p:grpSpPr>
          <a:xfrm>
            <a:off x="3115519" y="1933950"/>
            <a:ext cx="3177439" cy="4643951"/>
            <a:chOff x="2944204" y="1189775"/>
            <a:chExt cx="3305700" cy="3483050"/>
          </a:xfrm>
        </p:grpSpPr>
        <p:sp>
          <p:nvSpPr>
            <p:cNvPr id="171" name="Google Shape;171;g125a6c60924_2_980"/>
            <p:cNvSpPr/>
            <p:nvPr/>
          </p:nvSpPr>
          <p:spPr>
            <a:xfrm>
              <a:off x="2944204" y="1189775"/>
              <a:ext cx="33057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Cleaning &amp; Preprocessing</a:t>
              </a:r>
              <a:endParaRPr sz="1900">
                <a:solidFill>
                  <a:srgbClr val="FFFFFF"/>
                </a:solidFill>
                <a:latin typeface="Roboto"/>
                <a:ea typeface="Roboto"/>
                <a:cs typeface="Roboto"/>
                <a:sym typeface="Roboto"/>
              </a:endParaRPr>
            </a:p>
          </p:txBody>
        </p:sp>
        <p:sp>
          <p:nvSpPr>
            <p:cNvPr id="172" name="Google Shape;172;g125a6c60924_2_980"/>
            <p:cNvSpPr txBox="1"/>
            <p:nvPr/>
          </p:nvSpPr>
          <p:spPr>
            <a:xfrm>
              <a:off x="3478949"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Removed NaN, duplicate and other erroneous values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Interpolated more data from available data points</a:t>
              </a:r>
              <a:endParaRPr sz="1600">
                <a:latin typeface="Roboto"/>
                <a:ea typeface="Roboto"/>
                <a:cs typeface="Roboto"/>
                <a:sym typeface="Roboto"/>
              </a:endParaRPr>
            </a:p>
            <a:p>
              <a:pPr indent="0" lvl="0" marL="457200" rtl="0" algn="l">
                <a:lnSpc>
                  <a:spcPct val="115000"/>
                </a:lnSpc>
                <a:spcBef>
                  <a:spcPts val="0"/>
                </a:spcBef>
                <a:spcAft>
                  <a:spcPts val="0"/>
                </a:spcAft>
                <a:buNone/>
              </a:pPr>
              <a:r>
                <a:t/>
              </a:r>
              <a:endParaRPr sz="1600">
                <a:latin typeface="Roboto"/>
                <a:ea typeface="Roboto"/>
                <a:cs typeface="Roboto"/>
                <a:sym typeface="Roboto"/>
              </a:endParaRPr>
            </a:p>
          </p:txBody>
        </p:sp>
      </p:grpSp>
      <p:grpSp>
        <p:nvGrpSpPr>
          <p:cNvPr id="173" name="Google Shape;173;g125a6c60924_2_980"/>
          <p:cNvGrpSpPr/>
          <p:nvPr/>
        </p:nvGrpSpPr>
        <p:grpSpPr>
          <a:xfrm>
            <a:off x="8411033" y="1933950"/>
            <a:ext cx="3177439" cy="4643951"/>
            <a:chOff x="5632317" y="1189775"/>
            <a:chExt cx="3305700" cy="3483050"/>
          </a:xfrm>
        </p:grpSpPr>
        <p:sp>
          <p:nvSpPr>
            <p:cNvPr id="174" name="Google Shape;174;g125a6c60924_2_980"/>
            <p:cNvSpPr/>
            <p:nvPr/>
          </p:nvSpPr>
          <p:spPr>
            <a:xfrm>
              <a:off x="5632317" y="1189775"/>
              <a:ext cx="3305700" cy="669000"/>
            </a:xfrm>
            <a:prstGeom prst="chevron">
              <a:avLst>
                <a:gd fmla="val 50000" name="adj"/>
              </a:avLst>
            </a:prstGeom>
            <a:solidFill>
              <a:srgbClr val="E06666"/>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Feature Creation &amp; Selection</a:t>
              </a:r>
              <a:endParaRPr sz="1900">
                <a:solidFill>
                  <a:srgbClr val="FFFFFF"/>
                </a:solidFill>
                <a:latin typeface="Roboto"/>
                <a:ea typeface="Roboto"/>
                <a:cs typeface="Roboto"/>
                <a:sym typeface="Roboto"/>
              </a:endParaRPr>
            </a:p>
          </p:txBody>
        </p:sp>
        <p:sp>
          <p:nvSpPr>
            <p:cNvPr id="175" name="Google Shape;175;g125a6c60924_2_980"/>
            <p:cNvSpPr txBox="1"/>
            <p:nvPr/>
          </p:nvSpPr>
          <p:spPr>
            <a:xfrm>
              <a:off x="6167063" y="2057125"/>
              <a:ext cx="2236200" cy="2615700"/>
            </a:xfrm>
            <a:prstGeom prst="rect">
              <a:avLst/>
            </a:prstGeom>
            <a:noFill/>
            <a:ln>
              <a:noFill/>
            </a:ln>
          </p:spPr>
          <p:txBody>
            <a:bodyPr anchorCtr="0" anchor="t" bIns="121900" lIns="121900" spcFirstLastPara="1" rIns="121900" wrap="square" tIns="121900">
              <a:noAutofit/>
            </a:bodyPr>
            <a:lstStyle/>
            <a:p>
              <a:pPr indent="-317500" lvl="0" marL="457200" rtl="0" algn="l">
                <a:lnSpc>
                  <a:spcPct val="115000"/>
                </a:lnSpc>
                <a:spcBef>
                  <a:spcPts val="0"/>
                </a:spcBef>
                <a:spcAft>
                  <a:spcPts val="0"/>
                </a:spcAft>
                <a:buSzPts val="1400"/>
                <a:buFont typeface="Roboto"/>
                <a:buChar char="●"/>
              </a:pPr>
              <a:r>
                <a:rPr lang="en-IN">
                  <a:latin typeface="Roboto"/>
                  <a:ea typeface="Roboto"/>
                  <a:cs typeface="Roboto"/>
                  <a:sym typeface="Roboto"/>
                </a:rPr>
                <a:t>Created BMI from height and weight</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IN">
                  <a:latin typeface="Roboto"/>
                  <a:ea typeface="Roboto"/>
                  <a:cs typeface="Roboto"/>
                  <a:sym typeface="Roboto"/>
                </a:rPr>
                <a:t>Created Mean Arterial Pressure from systolic &amp; diastolic BP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IN">
                  <a:latin typeface="Roboto"/>
                  <a:ea typeface="Roboto"/>
                  <a:cs typeface="Roboto"/>
                  <a:sym typeface="Roboto"/>
                </a:rPr>
                <a:t>Removed features with less impact on outcome (p-values &amp; correlation matrix)</a:t>
              </a:r>
              <a:endParaRPr>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25a6c60924_2_996"/>
          <p:cNvSpPr txBox="1"/>
          <p:nvPr>
            <p:ph type="title"/>
          </p:nvPr>
        </p:nvSpPr>
        <p:spPr>
          <a:xfrm>
            <a:off x="1092200" y="746475"/>
            <a:ext cx="10007700" cy="11877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Our Approach</a:t>
            </a:r>
            <a:endParaRPr/>
          </a:p>
        </p:txBody>
      </p:sp>
      <p:grpSp>
        <p:nvGrpSpPr>
          <p:cNvPr id="181" name="Google Shape;181;g125a6c60924_2_996"/>
          <p:cNvGrpSpPr/>
          <p:nvPr/>
        </p:nvGrpSpPr>
        <p:grpSpPr>
          <a:xfrm>
            <a:off x="5699333" y="1933950"/>
            <a:ext cx="3177439" cy="4643951"/>
            <a:chOff x="5632317" y="1189775"/>
            <a:chExt cx="3305700" cy="3483050"/>
          </a:xfrm>
        </p:grpSpPr>
        <p:sp>
          <p:nvSpPr>
            <p:cNvPr id="182" name="Google Shape;182;g125a6c60924_2_996"/>
            <p:cNvSpPr/>
            <p:nvPr/>
          </p:nvSpPr>
          <p:spPr>
            <a:xfrm>
              <a:off x="5632317" y="1189775"/>
              <a:ext cx="33057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PCA</a:t>
              </a:r>
              <a:endParaRPr sz="1900">
                <a:solidFill>
                  <a:srgbClr val="FFFFFF"/>
                </a:solidFill>
                <a:latin typeface="Roboto"/>
                <a:ea typeface="Roboto"/>
                <a:cs typeface="Roboto"/>
                <a:sym typeface="Roboto"/>
              </a:endParaRPr>
            </a:p>
          </p:txBody>
        </p:sp>
        <p:sp>
          <p:nvSpPr>
            <p:cNvPr id="183" name="Google Shape;183;g125a6c60924_2_996"/>
            <p:cNvSpPr txBox="1"/>
            <p:nvPr/>
          </p:nvSpPr>
          <p:spPr>
            <a:xfrm>
              <a:off x="6167063"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Applied PCA for dimensionality reduction and to make certain algorithms more efficient</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To observe trends, outliers, and clusters for multivariate model</a:t>
              </a:r>
              <a:endParaRPr sz="1600">
                <a:latin typeface="Roboto"/>
                <a:ea typeface="Roboto"/>
                <a:cs typeface="Roboto"/>
                <a:sym typeface="Roboto"/>
              </a:endParaRPr>
            </a:p>
          </p:txBody>
        </p:sp>
      </p:grpSp>
      <p:grpSp>
        <p:nvGrpSpPr>
          <p:cNvPr id="184" name="Google Shape;184;g125a6c60924_2_996"/>
          <p:cNvGrpSpPr/>
          <p:nvPr/>
        </p:nvGrpSpPr>
        <p:grpSpPr>
          <a:xfrm>
            <a:off x="285550" y="1934236"/>
            <a:ext cx="3409280" cy="4643665"/>
            <a:chOff x="0" y="1189989"/>
            <a:chExt cx="3546900" cy="3482836"/>
          </a:xfrm>
        </p:grpSpPr>
        <p:sp>
          <p:nvSpPr>
            <p:cNvPr id="185" name="Google Shape;185;g125a6c60924_2_996"/>
            <p:cNvSpPr/>
            <p:nvPr/>
          </p:nvSpPr>
          <p:spPr>
            <a:xfrm>
              <a:off x="0" y="1189989"/>
              <a:ext cx="35469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Train Models</a:t>
              </a:r>
              <a:endParaRPr sz="1900">
                <a:solidFill>
                  <a:srgbClr val="FFFFFF"/>
                </a:solidFill>
                <a:latin typeface="Roboto"/>
                <a:ea typeface="Roboto"/>
                <a:cs typeface="Roboto"/>
                <a:sym typeface="Roboto"/>
              </a:endParaRPr>
            </a:p>
          </p:txBody>
        </p:sp>
        <p:sp>
          <p:nvSpPr>
            <p:cNvPr id="186" name="Google Shape;186;g125a6c60924_2_996"/>
            <p:cNvSpPr txBox="1"/>
            <p:nvPr/>
          </p:nvSpPr>
          <p:spPr>
            <a:xfrm>
              <a:off x="655361"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Trained on 40,000 out of 52,000 data points (80-20 train test split)</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KNN</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Logistic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Naive Bayes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Decision Trees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LDA</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SVM</a:t>
              </a:r>
              <a:endParaRPr sz="1600">
                <a:latin typeface="Roboto"/>
                <a:ea typeface="Roboto"/>
                <a:cs typeface="Roboto"/>
                <a:sym typeface="Roboto"/>
              </a:endParaRPr>
            </a:p>
          </p:txBody>
        </p:sp>
      </p:grpSp>
      <p:grpSp>
        <p:nvGrpSpPr>
          <p:cNvPr id="187" name="Google Shape;187;g125a6c60924_2_996"/>
          <p:cNvGrpSpPr/>
          <p:nvPr/>
        </p:nvGrpSpPr>
        <p:grpSpPr>
          <a:xfrm>
            <a:off x="3058974" y="1933946"/>
            <a:ext cx="3325865" cy="4643963"/>
            <a:chOff x="2944204" y="1189775"/>
            <a:chExt cx="3305700" cy="3483059"/>
          </a:xfrm>
        </p:grpSpPr>
        <p:sp>
          <p:nvSpPr>
            <p:cNvPr id="188" name="Google Shape;188;g125a6c60924_2_996"/>
            <p:cNvSpPr/>
            <p:nvPr/>
          </p:nvSpPr>
          <p:spPr>
            <a:xfrm>
              <a:off x="2944204" y="1189775"/>
              <a:ext cx="33057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Measure and Compare Accuracy</a:t>
              </a:r>
              <a:endParaRPr sz="1900">
                <a:solidFill>
                  <a:srgbClr val="FFFFFF"/>
                </a:solidFill>
                <a:latin typeface="Roboto"/>
                <a:ea typeface="Roboto"/>
                <a:cs typeface="Roboto"/>
                <a:sym typeface="Roboto"/>
              </a:endParaRPr>
            </a:p>
          </p:txBody>
        </p:sp>
        <p:sp>
          <p:nvSpPr>
            <p:cNvPr id="189" name="Google Shape;189;g125a6c60924_2_996"/>
            <p:cNvSpPr txBox="1"/>
            <p:nvPr/>
          </p:nvSpPr>
          <p:spPr>
            <a:xfrm>
              <a:off x="3288237" y="2057134"/>
              <a:ext cx="2770800" cy="2615700"/>
            </a:xfrm>
            <a:prstGeom prst="rect">
              <a:avLst/>
            </a:prstGeom>
            <a:noFill/>
            <a:ln>
              <a:noFill/>
            </a:ln>
          </p:spPr>
          <p:txBody>
            <a:bodyPr anchorCtr="0" anchor="t" bIns="121900" lIns="121900" spcFirstLastPara="1" rIns="121900" wrap="square" tIns="121900">
              <a:noAutofit/>
            </a:bodyPr>
            <a:lstStyle/>
            <a:p>
              <a:pPr indent="-330200" lvl="0" marL="457200" rtl="0" algn="l">
                <a:spcBef>
                  <a:spcPts val="0"/>
                </a:spcBef>
                <a:spcAft>
                  <a:spcPts val="0"/>
                </a:spcAft>
                <a:buSzPts val="1600"/>
                <a:buFont typeface="Roboto"/>
                <a:buChar char="●"/>
              </a:pPr>
              <a:r>
                <a:rPr lang="en-IN" sz="1600">
                  <a:latin typeface="Roboto"/>
                  <a:ea typeface="Roboto"/>
                  <a:cs typeface="Roboto"/>
                  <a:sym typeface="Roboto"/>
                </a:rPr>
                <a:t>Before PCA applied accuracy were</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arenR"/>
              </a:pPr>
              <a:r>
                <a:rPr lang="en-IN" sz="1600">
                  <a:latin typeface="Roboto"/>
                  <a:ea typeface="Roboto"/>
                  <a:cs typeface="Roboto"/>
                  <a:sym typeface="Roboto"/>
                </a:rPr>
                <a:t>Best case scenario is SVM - 72.67%</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arenR"/>
              </a:pPr>
              <a:r>
                <a:rPr lang="en-IN" sz="1600">
                  <a:latin typeface="Roboto"/>
                  <a:ea typeface="Roboto"/>
                  <a:cs typeface="Roboto"/>
                  <a:sym typeface="Roboto"/>
                </a:rPr>
                <a:t>Worst case scenario is Decision Tree - 70.63%</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grpSp>
      <p:grpSp>
        <p:nvGrpSpPr>
          <p:cNvPr id="190" name="Google Shape;190;g125a6c60924_2_996"/>
          <p:cNvGrpSpPr/>
          <p:nvPr/>
        </p:nvGrpSpPr>
        <p:grpSpPr>
          <a:xfrm>
            <a:off x="8411033" y="1933950"/>
            <a:ext cx="3177439" cy="4643951"/>
            <a:chOff x="5632317" y="1189775"/>
            <a:chExt cx="3305700" cy="3483050"/>
          </a:xfrm>
        </p:grpSpPr>
        <p:sp>
          <p:nvSpPr>
            <p:cNvPr id="191" name="Google Shape;191;g125a6c60924_2_996"/>
            <p:cNvSpPr/>
            <p:nvPr/>
          </p:nvSpPr>
          <p:spPr>
            <a:xfrm>
              <a:off x="5632317" y="1189775"/>
              <a:ext cx="3305700" cy="669000"/>
            </a:xfrm>
            <a:prstGeom prst="chevron">
              <a:avLst>
                <a:gd fmla="val 50000" name="adj"/>
              </a:avLst>
            </a:prstGeom>
            <a:solidFill>
              <a:srgbClr val="E06666"/>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900">
                  <a:solidFill>
                    <a:srgbClr val="FFFFFF"/>
                  </a:solidFill>
                  <a:latin typeface="Roboto"/>
                  <a:ea typeface="Roboto"/>
                  <a:cs typeface="Roboto"/>
                  <a:sym typeface="Roboto"/>
                </a:rPr>
                <a:t>Re-train models</a:t>
              </a:r>
              <a:endParaRPr sz="1900">
                <a:solidFill>
                  <a:srgbClr val="FFFFFF"/>
                </a:solidFill>
                <a:latin typeface="Roboto"/>
                <a:ea typeface="Roboto"/>
                <a:cs typeface="Roboto"/>
                <a:sym typeface="Roboto"/>
              </a:endParaRPr>
            </a:p>
          </p:txBody>
        </p:sp>
        <p:sp>
          <p:nvSpPr>
            <p:cNvPr id="192" name="Google Shape;192;g125a6c60924_2_996"/>
            <p:cNvSpPr txBox="1"/>
            <p:nvPr/>
          </p:nvSpPr>
          <p:spPr>
            <a:xfrm>
              <a:off x="6167063" y="2057125"/>
              <a:ext cx="2236200" cy="2615700"/>
            </a:xfrm>
            <a:prstGeom prst="rect">
              <a:avLst/>
            </a:prstGeom>
            <a:noFill/>
            <a:ln>
              <a:noFill/>
            </a:ln>
          </p:spPr>
          <p:txBody>
            <a:bodyPr anchorCtr="0" anchor="t" bIns="121900" lIns="121900" spcFirstLastPara="1" rIns="121900" wrap="square" tIns="121900">
              <a:noAutofit/>
            </a:bodyPr>
            <a:lstStyle/>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Re-trained models using all algorithms on PCA transformed data</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IN" sz="1600">
                  <a:latin typeface="Roboto"/>
                  <a:ea typeface="Roboto"/>
                  <a:cs typeface="Roboto"/>
                  <a:sym typeface="Roboto"/>
                </a:rPr>
                <a:t>Accuracy of 71.96% in SVM and 64.3% in Decision trees</a:t>
              </a:r>
              <a:endParaRPr sz="16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1e4e439601_1_76"/>
          <p:cNvSpPr txBox="1"/>
          <p:nvPr>
            <p:ph type="title"/>
          </p:nvPr>
        </p:nvSpPr>
        <p:spPr>
          <a:xfrm>
            <a:off x="1092200" y="746473"/>
            <a:ext cx="10007700" cy="9123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Results</a:t>
            </a:r>
            <a:endParaRPr/>
          </a:p>
        </p:txBody>
      </p:sp>
      <p:graphicFrame>
        <p:nvGraphicFramePr>
          <p:cNvPr id="198" name="Google Shape;198;g11e4e439601_1_76"/>
          <p:cNvGraphicFramePr/>
          <p:nvPr/>
        </p:nvGraphicFramePr>
        <p:xfrm>
          <a:off x="1092200" y="1658775"/>
          <a:ext cx="3000000" cy="3000000"/>
        </p:xfrm>
        <a:graphic>
          <a:graphicData uri="http://schemas.openxmlformats.org/drawingml/2006/table">
            <a:tbl>
              <a:tblPr>
                <a:noFill/>
                <a:tableStyleId>{D8347C84-CF8C-459C-A466-E4C00137E3F1}</a:tableStyleId>
              </a:tblPr>
              <a:tblGrid>
                <a:gridCol w="2416725"/>
                <a:gridCol w="2137875"/>
                <a:gridCol w="2106875"/>
                <a:gridCol w="1611150"/>
                <a:gridCol w="1735075"/>
              </a:tblGrid>
              <a:tr h="788100">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Classifier</a:t>
                      </a:r>
                      <a:endParaRPr b="1"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Test Accuracy</a:t>
                      </a:r>
                      <a:endParaRPr b="1"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Precision</a:t>
                      </a:r>
                      <a:endParaRPr b="1"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Recall</a:t>
                      </a:r>
                      <a:endParaRPr b="1"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F1 score</a:t>
                      </a:r>
                      <a:endParaRPr b="1" sz="2000">
                        <a:latin typeface="Times New Roman"/>
                        <a:ea typeface="Times New Roman"/>
                        <a:cs typeface="Times New Roman"/>
                        <a:sym typeface="Times New Roman"/>
                      </a:endParaRPr>
                    </a:p>
                  </a:txBody>
                  <a:tcPr marT="63500" marB="63500" marR="63500" marL="63500"/>
                </a:tc>
              </a:tr>
              <a:tr h="509950">
                <a:tc>
                  <a:txBody>
                    <a:bodyPr/>
                    <a:lstStyle/>
                    <a:p>
                      <a:pPr indent="0" lvl="0" marL="0" rtl="0" algn="l">
                        <a:spcBef>
                          <a:spcPts val="0"/>
                        </a:spcBef>
                        <a:spcAft>
                          <a:spcPts val="0"/>
                        </a:spcAft>
                        <a:buNone/>
                      </a:pPr>
                      <a:r>
                        <a:rPr lang="en-IN" sz="2000" u="sng">
                          <a:latin typeface="Times New Roman"/>
                          <a:ea typeface="Times New Roman"/>
                          <a:cs typeface="Times New Roman"/>
                          <a:sym typeface="Times New Roman"/>
                        </a:rPr>
                        <a:t>KNN</a:t>
                      </a:r>
                      <a:endParaRPr sz="2000" u="sng">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0.7227</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r>
              <a:tr h="788100">
                <a:tc>
                  <a:txBody>
                    <a:bodyPr/>
                    <a:lstStyle/>
                    <a:p>
                      <a:pPr indent="0" lvl="0" marL="0" rtl="0" algn="l">
                        <a:spcBef>
                          <a:spcPts val="0"/>
                        </a:spcBef>
                        <a:spcAft>
                          <a:spcPts val="0"/>
                        </a:spcAft>
                        <a:buNone/>
                      </a:pPr>
                      <a:r>
                        <a:rPr lang="en-IN" sz="2000" u="sng">
                          <a:latin typeface="Times New Roman"/>
                          <a:ea typeface="Times New Roman"/>
                          <a:cs typeface="Times New Roman"/>
                          <a:sym typeface="Times New Roman"/>
                        </a:rPr>
                        <a:t>Logistic Regression</a:t>
                      </a:r>
                      <a:endParaRPr sz="2000" u="sng">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0.7201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r>
              <a:tr h="788100">
                <a:tc>
                  <a:txBody>
                    <a:bodyPr/>
                    <a:lstStyle/>
                    <a:p>
                      <a:pPr indent="0" lvl="0" marL="0" rtl="0" algn="l">
                        <a:spcBef>
                          <a:spcPts val="0"/>
                        </a:spcBef>
                        <a:spcAft>
                          <a:spcPts val="0"/>
                        </a:spcAft>
                        <a:buNone/>
                      </a:pPr>
                      <a:r>
                        <a:rPr lang="en-IN" sz="2000" u="sng">
                          <a:latin typeface="Times New Roman"/>
                          <a:ea typeface="Times New Roman"/>
                          <a:cs typeface="Times New Roman"/>
                          <a:sym typeface="Times New Roman"/>
                        </a:rPr>
                        <a:t>Naive Bayes</a:t>
                      </a:r>
                      <a:endParaRPr sz="2000" u="sng">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0.70863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r>
              <a:tr h="788100">
                <a:tc>
                  <a:txBody>
                    <a:bodyPr/>
                    <a:lstStyle/>
                    <a:p>
                      <a:pPr indent="0" lvl="0" marL="0" rtl="0" algn="l">
                        <a:spcBef>
                          <a:spcPts val="0"/>
                        </a:spcBef>
                        <a:spcAft>
                          <a:spcPts val="0"/>
                        </a:spcAft>
                        <a:buNone/>
                      </a:pPr>
                      <a:r>
                        <a:rPr lang="en-IN" sz="2000" u="sng">
                          <a:latin typeface="Times New Roman"/>
                          <a:ea typeface="Times New Roman"/>
                          <a:cs typeface="Times New Roman"/>
                          <a:sym typeface="Times New Roman"/>
                        </a:rPr>
                        <a:t>Decision Tree</a:t>
                      </a:r>
                      <a:endParaRPr sz="2000" u="sng">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0.70639</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0.70</a:t>
                      </a:r>
                      <a:endParaRPr sz="2000">
                        <a:latin typeface="Times New Roman"/>
                        <a:ea typeface="Times New Roman"/>
                        <a:cs typeface="Times New Roman"/>
                        <a:sym typeface="Times New Roman"/>
                      </a:endParaRPr>
                    </a:p>
                  </a:txBody>
                  <a:tcPr marT="63500" marB="63500" marR="63500" marL="63500"/>
                </a:tc>
              </a:tr>
              <a:tr h="509950">
                <a:tc>
                  <a:txBody>
                    <a:bodyPr/>
                    <a:lstStyle/>
                    <a:p>
                      <a:pPr indent="0" lvl="0" marL="0" rtl="0" algn="l">
                        <a:spcBef>
                          <a:spcPts val="0"/>
                        </a:spcBef>
                        <a:spcAft>
                          <a:spcPts val="0"/>
                        </a:spcAft>
                        <a:buNone/>
                      </a:pPr>
                      <a:r>
                        <a:rPr lang="en-IN" sz="2000" u="sng">
                          <a:latin typeface="Times New Roman"/>
                          <a:ea typeface="Times New Roman"/>
                          <a:cs typeface="Times New Roman"/>
                          <a:sym typeface="Times New Roman"/>
                        </a:rPr>
                        <a:t>SVM</a:t>
                      </a:r>
                      <a:endParaRPr sz="2000" u="sng">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highlight>
                            <a:srgbClr val="FFFF00"/>
                          </a:highlight>
                          <a:latin typeface="Times New Roman"/>
                          <a:ea typeface="Times New Roman"/>
                          <a:cs typeface="Times New Roman"/>
                          <a:sym typeface="Times New Roman"/>
                        </a:rPr>
                        <a:t>0.72679</a:t>
                      </a:r>
                      <a:endParaRPr sz="2000">
                        <a:highlight>
                          <a:srgbClr val="FFFF00"/>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T="63500" marB="63500" marR="63500" marL="63500"/>
                </a:tc>
              </a:tr>
              <a:tr h="509950">
                <a:tc>
                  <a:txBody>
                    <a:bodyPr/>
                    <a:lstStyle/>
                    <a:p>
                      <a:pPr indent="0" lvl="0" marL="0" rtl="0" algn="l">
                        <a:spcBef>
                          <a:spcPts val="0"/>
                        </a:spcBef>
                        <a:spcAft>
                          <a:spcPts val="0"/>
                        </a:spcAft>
                        <a:buNone/>
                      </a:pPr>
                      <a:r>
                        <a:rPr lang="en-IN" sz="2000" u="sng">
                          <a:latin typeface="Times New Roman"/>
                          <a:ea typeface="Times New Roman"/>
                          <a:cs typeface="Times New Roman"/>
                          <a:sym typeface="Times New Roman"/>
                        </a:rPr>
                        <a:t>LDA</a:t>
                      </a:r>
                      <a:endParaRPr sz="2000" u="sng">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0.72143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5a6c60924_2_1159"/>
          <p:cNvSpPr txBox="1"/>
          <p:nvPr>
            <p:ph type="title"/>
          </p:nvPr>
        </p:nvSpPr>
        <p:spPr>
          <a:xfrm>
            <a:off x="1092200" y="746473"/>
            <a:ext cx="10007700" cy="9123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4000"/>
              <a:buNone/>
            </a:pPr>
            <a:r>
              <a:rPr lang="en-IN"/>
              <a:t>Results - Dimensions Reduced</a:t>
            </a:r>
            <a:endParaRPr/>
          </a:p>
        </p:txBody>
      </p:sp>
      <p:graphicFrame>
        <p:nvGraphicFramePr>
          <p:cNvPr id="204" name="Google Shape;204;g125a6c60924_2_1159"/>
          <p:cNvGraphicFramePr/>
          <p:nvPr/>
        </p:nvGraphicFramePr>
        <p:xfrm>
          <a:off x="1092200" y="1658775"/>
          <a:ext cx="3000000" cy="3000000"/>
        </p:xfrm>
        <a:graphic>
          <a:graphicData uri="http://schemas.openxmlformats.org/drawingml/2006/table">
            <a:tbl>
              <a:tblPr>
                <a:noFill/>
                <a:tableStyleId>{D8347C84-CF8C-459C-A466-E4C00137E3F1}</a:tableStyleId>
              </a:tblPr>
              <a:tblGrid>
                <a:gridCol w="2773225"/>
                <a:gridCol w="1989475"/>
                <a:gridCol w="2019625"/>
                <a:gridCol w="1597625"/>
                <a:gridCol w="1627750"/>
              </a:tblGrid>
              <a:tr h="98295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Classifier</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Test Accuracy</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Precision</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Recall</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F1 score</a:t>
                      </a:r>
                      <a:endParaRPr sz="2000">
                        <a:latin typeface="Times New Roman"/>
                        <a:ea typeface="Times New Roman"/>
                        <a:cs typeface="Times New Roman"/>
                        <a:sym typeface="Times New Roman"/>
                      </a:endParaRPr>
                    </a:p>
                  </a:txBody>
                  <a:tcPr marT="63500" marB="63500" marR="63500" marL="63500"/>
                </a:tc>
              </a:tr>
              <a:tr h="982950">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Logistic Regression</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0.7159</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r>
              <a:tr h="636025">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Naive Bayes</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0.6883</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0.70</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0.69</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0.68</a:t>
                      </a:r>
                      <a:endParaRPr sz="2000">
                        <a:latin typeface="Times New Roman"/>
                        <a:ea typeface="Times New Roman"/>
                        <a:cs typeface="Times New Roman"/>
                        <a:sym typeface="Times New Roman"/>
                      </a:endParaRPr>
                    </a:p>
                  </a:txBody>
                  <a:tcPr marT="63500" marB="63500" marR="63500" marL="63500"/>
                </a:tc>
              </a:tr>
              <a:tr h="636025">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Decision Tree</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0.6430</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0.66</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0.64</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0.63</a:t>
                      </a:r>
                      <a:endParaRPr sz="2000">
                        <a:latin typeface="Times New Roman"/>
                        <a:ea typeface="Times New Roman"/>
                        <a:cs typeface="Times New Roman"/>
                        <a:sym typeface="Times New Roman"/>
                      </a:endParaRPr>
                    </a:p>
                  </a:txBody>
                  <a:tcPr marT="63500" marB="63500" marR="63500" marL="63500"/>
                </a:tc>
              </a:tr>
              <a:tr h="636025">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SVM</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highlight>
                            <a:srgbClr val="FFFF00"/>
                          </a:highlight>
                          <a:latin typeface="Times New Roman"/>
                          <a:ea typeface="Times New Roman"/>
                          <a:cs typeface="Times New Roman"/>
                          <a:sym typeface="Times New Roman"/>
                        </a:rPr>
                        <a:t>0.7196</a:t>
                      </a:r>
                      <a:endParaRPr sz="2000">
                        <a:highlight>
                          <a:srgbClr val="FFFF00"/>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r>
              <a:tr h="636025">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LDA</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0.7150</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2022-02-10T05:28:32Z</dcterms:created>
  <dc:creator>Anurag_Lakhlani</dc:creator>
</cp:coreProperties>
</file>