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Bk9649C9Nweo+05MIGLNnBTEu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1BC74E-C341-47C2-AE1D-641ADC276333}">
  <a:tblStyle styleId="{CD1BC74E-C341-47C2-AE1D-641ADC2763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3499964-592B-4457-9369-0FF4835E401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e4e439601_1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e4e439601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f3fe2e3e8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f3fe2e3e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e4e439601_1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e4e439601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e4e439601_1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e4e439601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e4e439601_1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e4e439601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e4e439601_1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e4e439601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e4e439601_1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e4e439601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e4e43960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e4e4396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f3fe2e3e8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f3fe2e3e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e4e439601_1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e4e439601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e4e439601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e4e43960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e4e439601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e4e43960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f3fe2e3e8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f3fe2e3e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e4e439601_1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e4e439601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e4e439601_1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e4e439601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e4e439601_0_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11e4e439601_0_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11e4e439601_0_4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g11e4e439601_0_4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g11e4e439601_0_4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Google Shape;15;g11e4e439601_0_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11e4e439601_0_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11e4e439601_0_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g11e4e439601_0_4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Google Shape;19;g11e4e439601_0_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11e4e439601_0_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11e4e439601_0_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g11e4e439601_0_4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Google Shape;23;g11e4e439601_0_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1e4e439601_0_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11e4e439601_0_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g11e4e439601_0_4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Google Shape;27;g11e4e439601_0_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11e4e439601_0_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11e4e439601_0_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g11e4e439601_0_4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Google Shape;31;g11e4e439601_0_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11e4e439601_0_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11e4e439601_0_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g11e4e439601_0_4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5" name="Google Shape;35;g11e4e439601_0_4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11e4e439601_0_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e4e439601_0_104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g11e4e439601_0_104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Google Shape;112;g11e4e439601_0_1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11e4e439601_0_1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11e4e439601_0_1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g11e4e439601_0_104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Google Shape;116;g11e4e439601_0_1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11e4e439601_0_1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1e4e439601_0_1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g11e4e439601_0_104"/>
          <p:cNvSpPr txBox="1"/>
          <p:nvPr>
            <p:ph hasCustomPrompt="1"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11e4e439601_0_104"/>
          <p:cNvSpPr txBox="1"/>
          <p:nvPr>
            <p:ph idx="1" type="body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1" name="Google Shape;121;g11e4e439601_0_10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e4e439601_0_117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1e4e439601_0_32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g11e4e439601_0_32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Google Shape;40;g11e4e439601_0_3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11e4e439601_0_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11e4e439601_0_3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g11e4e439601_0_32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Google Shape;44;g11e4e439601_0_3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11e4e439601_0_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11e4e439601_0_3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g11e4e439601_0_32"/>
          <p:cNvSpPr txBox="1"/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11e4e439601_0_3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1e4e439601_0_4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11e4e439601_0_4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1e4e439601_0_4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1e4e439601_0_44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4" name="Google Shape;54;g11e4e439601_0_44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11e4e439601_0_4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4e439601_0_51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1e4e439601_0_51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1e4e439601_0_51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1e4e439601_0_51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1" name="Google Shape;61;g11e4e439601_0_51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2" name="Google Shape;62;g11e4e439601_0_51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3" name="Google Shape;63;g11e4e439601_0_5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e4e439601_0_5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1e4e439601_0_5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1e4e439601_0_5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1e4e439601_0_59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g11e4e439601_0_5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e4e439601_0_6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1e4e439601_0_6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1e4e439601_0_6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1e4e439601_0_65"/>
          <p:cNvSpPr txBox="1"/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g11e4e439601_0_65"/>
          <p:cNvSpPr txBox="1"/>
          <p:nvPr>
            <p:ph idx="1" type="body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6" name="Google Shape;76;g11e4e439601_0_65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e4e439601_0_72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1e4e439601_0_72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g11e4e439601_0_72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Google Shape;81;g11e4e439601_0_7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11e4e439601_0_7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11e4e439601_0_72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g11e4e439601_0_7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g11e4e439601_0_72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Google Shape;86;g11e4e439601_0_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1e4e439601_0_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11e4e439601_0_7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g11e4e439601_0_72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Google Shape;90;g11e4e439601_0_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11e4e439601_0_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11e4e439601_0_7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g11e4e439601_0_72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94" name="Google Shape;94;g11e4e439601_0_7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e4e439601_0_9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1e4e439601_0_9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1e4e439601_0_9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1e4e439601_0_90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0" name="Google Shape;100;g11e4e439601_0_90"/>
          <p:cNvSpPr txBox="1"/>
          <p:nvPr>
            <p:ph idx="1" type="subTitle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g11e4e439601_0_90"/>
          <p:cNvSpPr txBox="1"/>
          <p:nvPr>
            <p:ph idx="2" type="body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g11e4e439601_0_9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e4e439601_0_98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1e4e439601_0_98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1e4e439601_0_9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1e4e439601_0_98"/>
          <p:cNvSpPr txBox="1"/>
          <p:nvPr>
            <p:ph idx="1" type="body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g11e4e439601_0_9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1e4e439601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g11e4e439601_0_0"/>
          <p:cNvSpPr txBox="1"/>
          <p:nvPr>
            <p:ph idx="1" type="body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11e4e439601_0_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aggle.com/datasets/sulianova/cardiovascular-disease-datas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2478271" y="1446944"/>
            <a:ext cx="71484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Coronary Heart Disease Prediction Using Machine Learning Algorithms</a:t>
            </a:r>
            <a:endParaRPr sz="4000"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2478275" y="3675325"/>
            <a:ext cx="7148400" cy="29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Mid-Semester Project Presentation</a:t>
            </a:r>
            <a:endParaRPr sz="20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Group 10 – Bug Smashers</a:t>
            </a:r>
            <a:endParaRPr sz="20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CSE523 - Machine Learning</a:t>
            </a:r>
            <a:endParaRPr sz="20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Course Instructor - Dr. Mehul Raval</a:t>
            </a:r>
            <a:endParaRPr sz="20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</p:txBody>
      </p:sp>
      <p:sp>
        <p:nvSpPr>
          <p:cNvPr id="130" name="Google Shape;130;p1"/>
          <p:cNvSpPr txBox="1"/>
          <p:nvPr>
            <p:ph idx="1" type="subTitle"/>
          </p:nvPr>
        </p:nvSpPr>
        <p:spPr>
          <a:xfrm>
            <a:off x="2478275" y="5778825"/>
            <a:ext cx="92769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Moksh Doshi (AU1940028), Jaimik Patel (AU1940120)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Nandish Patel (AU1940130), Jenil Bagadiya (AU1940164)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e4e439601_1_60"/>
          <p:cNvSpPr txBox="1"/>
          <p:nvPr>
            <p:ph type="title"/>
          </p:nvPr>
        </p:nvSpPr>
        <p:spPr>
          <a:xfrm>
            <a:off x="1092200" y="746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k-NN</a:t>
            </a:r>
            <a:endParaRPr/>
          </a:p>
        </p:txBody>
      </p:sp>
      <p:sp>
        <p:nvSpPr>
          <p:cNvPr id="196" name="Google Shape;196;g11e4e439601_1_60"/>
          <p:cNvSpPr txBox="1"/>
          <p:nvPr/>
        </p:nvSpPr>
        <p:spPr>
          <a:xfrm>
            <a:off x="6590100" y="240075"/>
            <a:ext cx="63996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of the model is = 71.823%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details for confusion matrix is =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0.0       0.70      0.78      0.74      6313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1.0       0.74      0.66      0.70      6183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accuracy                           0.72     12496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macro avg       0.72      0.72      0.72     12496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weighted avg       0.72      0.72      0.72     12496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7" name="Google Shape;197;g11e4e439601_1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75" y="2019375"/>
            <a:ext cx="11094501" cy="42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f3fe2e3e8_3_0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Accuracy is the result </a:t>
            </a:r>
            <a:r>
              <a:rPr lang="en-IN" sz="1600"/>
              <a:t>of</a:t>
            </a:r>
            <a:r>
              <a:rPr lang="en-IN" sz="1600"/>
              <a:t> truely detected predictions  divided by all the possible outcomes which contains </a:t>
            </a:r>
            <a:r>
              <a:rPr lang="en-IN" sz="1600"/>
              <a:t>truly</a:t>
            </a:r>
            <a:r>
              <a:rPr lang="en-IN" sz="1600"/>
              <a:t> detected as well as falsely detected predictions. 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W</a:t>
            </a:r>
            <a:r>
              <a:rPr lang="en-IN" sz="1600"/>
              <a:t>hen we have similar class distribution then Accuracy can be used.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When there are various classes as the outcome then F1 score is more useful.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F1 score is a harmonic mean of recall and precision.  </a:t>
            </a:r>
            <a:endParaRPr sz="1600"/>
          </a:p>
        </p:txBody>
      </p:sp>
      <p:sp>
        <p:nvSpPr>
          <p:cNvPr id="203" name="Google Shape;203;g11f3fe2e3e8_3_0"/>
          <p:cNvSpPr txBox="1"/>
          <p:nvPr>
            <p:ph type="title"/>
          </p:nvPr>
        </p:nvSpPr>
        <p:spPr>
          <a:xfrm>
            <a:off x="1092150" y="745942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Measurement Metrics</a:t>
            </a:r>
            <a:endParaRPr/>
          </a:p>
        </p:txBody>
      </p:sp>
      <p:sp>
        <p:nvSpPr>
          <p:cNvPr id="204" name="Google Shape;204;g11f3fe2e3e8_3_0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The library (sklearn) internally calculates threshold for ROC curve such that area under the curve attains maximum possible value.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It determines the ability of model to </a:t>
            </a:r>
            <a:r>
              <a:rPr lang="en-IN" sz="1600"/>
              <a:t>distinguish</a:t>
            </a:r>
            <a:r>
              <a:rPr lang="en-IN" sz="1600"/>
              <a:t> between classes and so its higher value is preferred.</a:t>
            </a:r>
            <a:endParaRPr sz="1600"/>
          </a:p>
        </p:txBody>
      </p:sp>
      <p:sp>
        <p:nvSpPr>
          <p:cNvPr id="205" name="Google Shape;205;g11f3fe2e3e8_3_0"/>
          <p:cNvSpPr txBox="1"/>
          <p:nvPr/>
        </p:nvSpPr>
        <p:spPr>
          <a:xfrm>
            <a:off x="1092200" y="1967950"/>
            <a:ext cx="491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u="sng">
                <a:latin typeface="Nunito"/>
                <a:ea typeface="Nunito"/>
                <a:cs typeface="Nunito"/>
                <a:sym typeface="Nunito"/>
              </a:rPr>
              <a:t>Accuracy vs F1-Score</a:t>
            </a:r>
            <a:endParaRPr b="1" sz="1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1f3fe2e3e8_3_0"/>
          <p:cNvSpPr txBox="1"/>
          <p:nvPr/>
        </p:nvSpPr>
        <p:spPr>
          <a:xfrm>
            <a:off x="6184900" y="1967950"/>
            <a:ext cx="491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u="sng">
                <a:latin typeface="Nunito"/>
                <a:ea typeface="Nunito"/>
                <a:cs typeface="Nunito"/>
                <a:sym typeface="Nunito"/>
              </a:rPr>
              <a:t>ROC Curve</a:t>
            </a:r>
            <a:endParaRPr b="1" sz="1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e4e439601_1_70"/>
          <p:cNvSpPr txBox="1"/>
          <p:nvPr>
            <p:ph type="title"/>
          </p:nvPr>
        </p:nvSpPr>
        <p:spPr>
          <a:xfrm>
            <a:off x="1092200" y="746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Logistic Regression</a:t>
            </a:r>
            <a:endParaRPr/>
          </a:p>
        </p:txBody>
      </p:sp>
      <p:pic>
        <p:nvPicPr>
          <p:cNvPr id="212" name="Google Shape;212;g11e4e439601_1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38" y="2019367"/>
            <a:ext cx="10944225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1e4e439601_1_70"/>
          <p:cNvSpPr txBox="1"/>
          <p:nvPr/>
        </p:nvSpPr>
        <p:spPr>
          <a:xfrm>
            <a:off x="6679400" y="250975"/>
            <a:ext cx="83526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of the model is = 71.519%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details for confusion matrix is =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0.0       0.69      0.78      0.73      6313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1.0       0.74      0.65      0.69      6183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accuracy                           0.72     12496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macro avg       0.72      0.71      0.71     12496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weighted avg       0.72      0.72      0.71     12496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Google Shape;218;g11e4e439601_1_76"/>
          <p:cNvGraphicFramePr/>
          <p:nvPr/>
        </p:nvGraphicFramePr>
        <p:xfrm>
          <a:off x="646938" y="165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{CD1BC74E-C341-47C2-AE1D-641ADC276333}</a:tableStyleId>
              </a:tblPr>
              <a:tblGrid>
                <a:gridCol w="2706200"/>
                <a:gridCol w="1704175"/>
                <a:gridCol w="1810600"/>
                <a:gridCol w="1745950"/>
                <a:gridCol w="1584275"/>
                <a:gridCol w="1346925"/>
              </a:tblGrid>
              <a:tr h="56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Classifier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Train Accuracy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 Accuracy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Precision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Recall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F1 score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38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KNN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0.7299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0.7182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56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KNN (feature engineering)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0.7293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highlight>
                            <a:srgbClr val="FFFF00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0.7227</a:t>
                      </a:r>
                      <a:endParaRPr sz="1800">
                        <a:highlight>
                          <a:srgbClr val="FFFF00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0.73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75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KNN (only objective features)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0.7309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0.7191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56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Logistic Regression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0.7250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0.7151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94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Logistic Regression (feature engineering)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0.7251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0.7151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94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Logistic Regression (only objective features)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0.7223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highlight>
                            <a:srgbClr val="FFFF00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0.7201</a:t>
                      </a:r>
                      <a:endParaRPr sz="1800">
                        <a:highlight>
                          <a:srgbClr val="FFFF00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19" name="Google Shape;219;g11e4e439601_1_76"/>
          <p:cNvSpPr txBox="1"/>
          <p:nvPr>
            <p:ph type="title"/>
          </p:nvPr>
        </p:nvSpPr>
        <p:spPr>
          <a:xfrm>
            <a:off x="1092200" y="746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e4e439601_1_117"/>
          <p:cNvSpPr txBox="1"/>
          <p:nvPr>
            <p:ph type="title"/>
          </p:nvPr>
        </p:nvSpPr>
        <p:spPr>
          <a:xfrm>
            <a:off x="1092200" y="746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Role of each group member in the project</a:t>
            </a:r>
            <a:endParaRPr/>
          </a:p>
        </p:txBody>
      </p:sp>
      <p:graphicFrame>
        <p:nvGraphicFramePr>
          <p:cNvPr id="225" name="Google Shape;225;g11e4e439601_1_117"/>
          <p:cNvGraphicFramePr/>
          <p:nvPr/>
        </p:nvGraphicFramePr>
        <p:xfrm>
          <a:off x="872338" y="202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{E3499964-592B-4457-9369-0FF4835E4012}</a:tableStyleId>
              </a:tblPr>
              <a:tblGrid>
                <a:gridCol w="1490875"/>
                <a:gridCol w="1490875"/>
                <a:gridCol w="1502175"/>
                <a:gridCol w="1490875"/>
                <a:gridCol w="1490875"/>
                <a:gridCol w="1490875"/>
                <a:gridCol w="1490875"/>
              </a:tblGrid>
              <a:tr h="109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Exploratory Data Analysis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Data preprocessing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KNN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Logistic Regression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Feature Engineering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Literature Review and Reports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Moksh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50">
                          <a:solidFill>
                            <a:srgbClr val="202124"/>
                          </a:solidFill>
                          <a:highlight>
                            <a:schemeClr val="dk1"/>
                          </a:highlight>
                        </a:rPr>
                        <a:t>✔</a:t>
                      </a:r>
                      <a:endParaRPr sz="24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50">
                          <a:solidFill>
                            <a:srgbClr val="202124"/>
                          </a:solidFill>
                          <a:highlight>
                            <a:schemeClr val="dk1"/>
                          </a:highlight>
                        </a:rPr>
                        <a:t>✔</a:t>
                      </a:r>
                      <a:endParaRPr sz="24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50">
                          <a:solidFill>
                            <a:srgbClr val="202124"/>
                          </a:solidFill>
                          <a:highlight>
                            <a:schemeClr val="dk1"/>
                          </a:highlight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50">
                          <a:solidFill>
                            <a:srgbClr val="202124"/>
                          </a:solidFill>
                          <a:highlight>
                            <a:schemeClr val="dk1"/>
                          </a:highlight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Jaimik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50">
                          <a:solidFill>
                            <a:srgbClr val="202124"/>
                          </a:solidFill>
                          <a:highlight>
                            <a:schemeClr val="dk1"/>
                          </a:highlight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50">
                          <a:solidFill>
                            <a:srgbClr val="202124"/>
                          </a:solidFill>
                          <a:highlight>
                            <a:schemeClr val="dk1"/>
                          </a:highlight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50">
                          <a:solidFill>
                            <a:srgbClr val="202124"/>
                          </a:solidFill>
                          <a:highlight>
                            <a:schemeClr val="dk1"/>
                          </a:highlight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50">
                          <a:solidFill>
                            <a:srgbClr val="202124"/>
                          </a:solidFill>
                          <a:highlight>
                            <a:schemeClr val="dk1"/>
                          </a:highlight>
                        </a:rPr>
                        <a:t>✔</a:t>
                      </a:r>
                      <a:endParaRPr sz="24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Nandish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50">
                          <a:solidFill>
                            <a:srgbClr val="202124"/>
                          </a:solidFill>
                          <a:highlight>
                            <a:schemeClr val="dk1"/>
                          </a:highlight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50">
                          <a:solidFill>
                            <a:srgbClr val="202124"/>
                          </a:solidFill>
                          <a:highlight>
                            <a:schemeClr val="dk1"/>
                          </a:highlight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50">
                          <a:solidFill>
                            <a:srgbClr val="202124"/>
                          </a:solidFill>
                          <a:highlight>
                            <a:schemeClr val="dk1"/>
                          </a:highlight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Jenil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50">
                          <a:solidFill>
                            <a:srgbClr val="202124"/>
                          </a:solidFill>
                          <a:highlight>
                            <a:schemeClr val="dk1"/>
                          </a:highlight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50">
                          <a:solidFill>
                            <a:srgbClr val="202124"/>
                          </a:solidFill>
                          <a:highlight>
                            <a:schemeClr val="dk1"/>
                          </a:highlight>
                        </a:rPr>
                        <a:t>✔</a:t>
                      </a:r>
                      <a:endParaRPr sz="24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50">
                          <a:solidFill>
                            <a:srgbClr val="202124"/>
                          </a:solidFill>
                          <a:highlight>
                            <a:schemeClr val="dk1"/>
                          </a:highlight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e4e439601_1_122"/>
          <p:cNvSpPr txBox="1"/>
          <p:nvPr>
            <p:ph type="title"/>
          </p:nvPr>
        </p:nvSpPr>
        <p:spPr>
          <a:xfrm>
            <a:off x="1092200" y="746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Future Work - Algorithms</a:t>
            </a:r>
            <a:endParaRPr/>
          </a:p>
        </p:txBody>
      </p:sp>
      <p:sp>
        <p:nvSpPr>
          <p:cNvPr id="231" name="Google Shape;231;g11e4e439601_1_122"/>
          <p:cNvSpPr txBox="1"/>
          <p:nvPr>
            <p:ph idx="1" type="body"/>
          </p:nvPr>
        </p:nvSpPr>
        <p:spPr>
          <a:xfrm>
            <a:off x="1092200" y="2273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Random Forest</a:t>
            </a:r>
            <a:endParaRPr sz="3000"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Decision Tree</a:t>
            </a:r>
            <a:endParaRPr sz="3000"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Support Vector Machine (SVM)</a:t>
            </a:r>
            <a:endParaRPr sz="3000"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Naive Bayes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e4e439601_1_96"/>
          <p:cNvSpPr txBox="1"/>
          <p:nvPr>
            <p:ph type="title"/>
          </p:nvPr>
        </p:nvSpPr>
        <p:spPr>
          <a:xfrm>
            <a:off x="1092200" y="746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237" name="Google Shape;237;g11e4e439601_1_96"/>
          <p:cNvSpPr txBox="1"/>
          <p:nvPr>
            <p:ph idx="1" type="body"/>
          </p:nvPr>
        </p:nvSpPr>
        <p:spPr>
          <a:xfrm>
            <a:off x="1092200" y="1704975"/>
            <a:ext cx="10007700" cy="406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759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I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 Bharti, A. Khamparia, M. Shabaz, G. Dhiman, S. Pande, and P. Singh, “Prediction of Heart Disease Using a Combination of Machine Learning and Deep Learning,” Computational Intelligence and Neuroscience, vol. 2021. Hindawi Limited, pp. 1–11, Jul. 01, 2021. doi: 10.1155/2021/8387680.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9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I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N. Rajesh, M. T, S. Hafeez, and H. Krishna, “Prediction of Heart Disease Using Machine Learning Algorithms,” International Journal of Engineering &amp; Technology, vol. 7, no. 2.32. Science Publishing Corporation, p. 363, May 31, 2018. doi: 10.14419/ijet.v7i2.32.15714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9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I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 Ulianova, “Cardiovascular disease dataset,” Kaggle, 20-Jan-2019. [Online]. Available: </a:t>
            </a:r>
            <a:r>
              <a:rPr lang="en-I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https://www.kaggle.com/datasets/sulianova/cardiovascular-disease-dataset</a:t>
            </a:r>
            <a:r>
              <a:rPr lang="en-I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[Accessed: 19-Mar-2022].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9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I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Shah, S. Patel, and S. K. Bharti, “Heart disease prediction using Machine Learning Techniques,” SN Computer Science, vol. 1, no. 6, 2020.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920" lvl="0" marL="27432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I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Mohan, Senthilkumar &amp; Thirumalai, Chandra Segar &amp; Srivastava, Gautam. (2019). Effective Heart Disease Prediction Using Hybrid Machine Learning Techniques. IEEE Access. PP. 1-1. 10.1109/ACCESS.2019.2923707.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920" lvl="0" marL="27432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I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Almustafa, K., 2020. </a:t>
            </a:r>
            <a:r>
              <a:rPr b="1" lang="en-I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of heart disease</a:t>
            </a:r>
            <a:r>
              <a:rPr lang="en-I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classifiers’ sensitivity analysis. BMC Bioinformatics, 21(1).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e4e439601_1_0"/>
          <p:cNvSpPr txBox="1"/>
          <p:nvPr>
            <p:ph type="title"/>
          </p:nvPr>
        </p:nvSpPr>
        <p:spPr>
          <a:xfrm>
            <a:off x="1092200" y="746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sz="4000"/>
              <a:t>Introductio</a:t>
            </a:r>
            <a:r>
              <a:rPr lang="en-IN"/>
              <a:t>n</a:t>
            </a:r>
            <a:endParaRPr sz="4000"/>
          </a:p>
        </p:txBody>
      </p:sp>
      <p:sp>
        <p:nvSpPr>
          <p:cNvPr id="136" name="Google Shape;136;g11e4e439601_1_0"/>
          <p:cNvSpPr txBox="1"/>
          <p:nvPr>
            <p:ph idx="1" type="body"/>
          </p:nvPr>
        </p:nvSpPr>
        <p:spPr>
          <a:xfrm>
            <a:off x="1092200" y="2019375"/>
            <a:ext cx="10007700" cy="351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unito"/>
              <a:buChar char="●"/>
            </a:pPr>
            <a:r>
              <a:rPr lang="en-I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CHDs are one of the major causes of death worldwide with estimates of around 17.9 million deaths in 2019 according to WHO</a:t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unito"/>
              <a:buChar char="●"/>
            </a:pPr>
            <a:r>
              <a:rPr lang="en-I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It is a binary classification problem having 0 as not a heart disease patient and 1 as a patient detected for the future heart </a:t>
            </a:r>
            <a:r>
              <a:rPr lang="en-I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disease problem.</a:t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7" name="Google Shape;137;g11e4e439601_1_0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997513" y="3682275"/>
            <a:ext cx="2102376" cy="18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f3fe2e3e8_2_0"/>
          <p:cNvSpPr txBox="1"/>
          <p:nvPr>
            <p:ph type="title"/>
          </p:nvPr>
        </p:nvSpPr>
        <p:spPr>
          <a:xfrm>
            <a:off x="1092200" y="746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sz="4000"/>
              <a:t>Problem Statement</a:t>
            </a:r>
            <a:endParaRPr sz="4000"/>
          </a:p>
        </p:txBody>
      </p:sp>
      <p:sp>
        <p:nvSpPr>
          <p:cNvPr id="143" name="Google Shape;143;g11f3fe2e3e8_2_0"/>
          <p:cNvSpPr txBox="1"/>
          <p:nvPr>
            <p:ph idx="1" type="body"/>
          </p:nvPr>
        </p:nvSpPr>
        <p:spPr>
          <a:xfrm>
            <a:off x="1092200" y="2019375"/>
            <a:ext cx="10160100" cy="351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227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0"/>
              <a:buFont typeface="Nunito"/>
              <a:buChar char="●"/>
            </a:pPr>
            <a:r>
              <a:rPr lang="en-IN" sz="242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Our goal is to predict whether the patient will have coronary heart disease or not (</a:t>
            </a:r>
            <a:r>
              <a:rPr b="1" lang="en-IN" sz="242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binary classification</a:t>
            </a:r>
            <a:r>
              <a:rPr lang="en-IN" sz="242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in the future using various different machine learning models.</a:t>
            </a:r>
            <a:endParaRPr sz="242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227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0"/>
              <a:buFont typeface="Nunito"/>
              <a:buChar char="●"/>
            </a:pPr>
            <a:r>
              <a:rPr lang="en-IN" sz="242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Used a dataset obtained from Kaggle[1] which consists of 11 different features and 1 target variable. There are a total of 70000 data points in the dataset.</a:t>
            </a:r>
            <a:endParaRPr sz="242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227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0"/>
              <a:buFont typeface="Nunito"/>
              <a:buChar char="●"/>
            </a:pPr>
            <a:r>
              <a:rPr lang="en-IN" sz="242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prediction is made for 1 year in the future</a:t>
            </a:r>
            <a:endParaRPr sz="242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2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Google Shape;144;g11f3fe2e3e8_2_0"/>
          <p:cNvSpPr txBox="1"/>
          <p:nvPr/>
        </p:nvSpPr>
        <p:spPr>
          <a:xfrm>
            <a:off x="1092150" y="5513100"/>
            <a:ext cx="1016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IN" sz="1000">
                <a:highlight>
                  <a:srgbClr val="FFFFFF"/>
                </a:highlight>
              </a:rPr>
              <a:t>ULIANOVA, S., 2019. </a:t>
            </a:r>
            <a:r>
              <a:rPr i="1" lang="en-IN" sz="1000">
                <a:highlight>
                  <a:srgbClr val="FFFFFF"/>
                </a:highlight>
              </a:rPr>
              <a:t>Cardiovascular Disease dataset</a:t>
            </a:r>
            <a:r>
              <a:rPr lang="en-IN" sz="1000">
                <a:highlight>
                  <a:srgbClr val="FFFFFF"/>
                </a:highlight>
              </a:rPr>
              <a:t>. [online] Kaggle.com. Available at: &lt;https://www.kaggle.com/datasets/sulianova/cardiovascular-disease-dataset&gt; [Accessed 26 March 2022].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e4e439601_1_45"/>
          <p:cNvSpPr txBox="1"/>
          <p:nvPr>
            <p:ph type="title"/>
          </p:nvPr>
        </p:nvSpPr>
        <p:spPr>
          <a:xfrm>
            <a:off x="1092200" y="536099"/>
            <a:ext cx="10007700" cy="109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Existing Body of Work</a:t>
            </a:r>
            <a:endParaRPr/>
          </a:p>
        </p:txBody>
      </p:sp>
      <p:sp>
        <p:nvSpPr>
          <p:cNvPr id="150" name="Google Shape;150;g11e4e439601_1_45"/>
          <p:cNvSpPr txBox="1"/>
          <p:nvPr>
            <p:ph idx="1" type="body"/>
          </p:nvPr>
        </p:nvSpPr>
        <p:spPr>
          <a:xfrm>
            <a:off x="1092200" y="1631100"/>
            <a:ext cx="10007700" cy="3710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The data of heart </a:t>
            </a:r>
            <a:r>
              <a:rPr lang="en-IN" sz="2200"/>
              <a:t>disease patients</a:t>
            </a:r>
            <a:r>
              <a:rPr lang="en-IN" sz="2200"/>
              <a:t> collected from the UCI laboratory is used to </a:t>
            </a:r>
            <a:r>
              <a:rPr lang="en-IN" sz="2200"/>
              <a:t>discover patterns</a:t>
            </a:r>
            <a:r>
              <a:rPr lang="en-IN" sz="2200"/>
              <a:t> with NN,DT, Support Vector machines SVM, </a:t>
            </a:r>
            <a:r>
              <a:rPr lang="en-IN" sz="2200"/>
              <a:t>and Naive</a:t>
            </a:r>
            <a:r>
              <a:rPr lang="en-IN" sz="2200"/>
              <a:t> Bayes. The results are compared for performance </a:t>
            </a:r>
            <a:r>
              <a:rPr lang="en-IN" sz="2200"/>
              <a:t>and accuracy</a:t>
            </a:r>
            <a:r>
              <a:rPr lang="en-IN" sz="2200"/>
              <a:t> with these algorithms. The proposed hybrid </a:t>
            </a:r>
            <a:r>
              <a:rPr lang="en-IN" sz="2200"/>
              <a:t>method returns</a:t>
            </a:r>
            <a:r>
              <a:rPr lang="en-IN" sz="2200"/>
              <a:t> results of 86.8% for F-measure, competing </a:t>
            </a:r>
            <a:r>
              <a:rPr lang="en-IN" sz="2200"/>
              <a:t>with the</a:t>
            </a:r>
            <a:r>
              <a:rPr lang="en-IN" sz="2200"/>
              <a:t> other existing methods in [1]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/>
              <a:t>The various different research techniques considered in </a:t>
            </a:r>
            <a:r>
              <a:rPr lang="en-IN" sz="2200"/>
              <a:t>this work</a:t>
            </a:r>
            <a:r>
              <a:rPr lang="en-IN" sz="2200"/>
              <a:t> for prediction and classiﬁcation of heart disease </a:t>
            </a:r>
            <a:r>
              <a:rPr lang="en-IN" sz="2200"/>
              <a:t>using ML</a:t>
            </a:r>
            <a:r>
              <a:rPr lang="en-IN" sz="2200"/>
              <a:t> and deep learning (DL) techniques are highly accurate </a:t>
            </a:r>
            <a:r>
              <a:rPr lang="en-IN" sz="2200"/>
              <a:t>in establishing</a:t>
            </a:r>
            <a:r>
              <a:rPr lang="en-IN" sz="2200"/>
              <a:t> the efﬁcacy of these methods in [2]</a:t>
            </a:r>
            <a:endParaRPr sz="2200"/>
          </a:p>
        </p:txBody>
      </p:sp>
      <p:sp>
        <p:nvSpPr>
          <p:cNvPr id="151" name="Google Shape;151;g11e4e439601_1_45"/>
          <p:cNvSpPr txBox="1"/>
          <p:nvPr>
            <p:ph idx="1" type="body"/>
          </p:nvPr>
        </p:nvSpPr>
        <p:spPr>
          <a:xfrm>
            <a:off x="295675" y="5458075"/>
            <a:ext cx="11636700" cy="109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85000"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	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Cheng, C. Chiu, H., 2017. An Artiﬁcial Neural Network Model for the Evaluation of Carotid Artery Stenting Prognosis Using a Nationwide Database. 2017 39th Annual International Conference of the IEEE Engineering in Medicine and Biology Society (EMBC), pp.2566−2569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	Ravish, D.K. Shenoy, N.R., 2014. Heart Function Monitoring , Prediction and Prevention of Heart Attacks: Using Artiﬁcial Neural Networks. ,pp.1−6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e4e439601_2_1"/>
          <p:cNvSpPr txBox="1"/>
          <p:nvPr>
            <p:ph type="title"/>
          </p:nvPr>
        </p:nvSpPr>
        <p:spPr>
          <a:xfrm>
            <a:off x="1092200" y="746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Our Approach</a:t>
            </a:r>
            <a:endParaRPr/>
          </a:p>
        </p:txBody>
      </p:sp>
      <p:pic>
        <p:nvPicPr>
          <p:cNvPr id="157" name="Google Shape;157;g11e4e439601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100" y="1746467"/>
            <a:ext cx="9975897" cy="453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e4e439601_1_25"/>
          <p:cNvSpPr txBox="1"/>
          <p:nvPr>
            <p:ph type="title"/>
          </p:nvPr>
        </p:nvSpPr>
        <p:spPr>
          <a:xfrm>
            <a:off x="1092200" y="746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Exploratory</a:t>
            </a:r>
            <a:r>
              <a:rPr lang="en-IN"/>
              <a:t> Data Analysis</a:t>
            </a:r>
            <a:endParaRPr/>
          </a:p>
        </p:txBody>
      </p:sp>
      <p:pic>
        <p:nvPicPr>
          <p:cNvPr id="163" name="Google Shape;163;g11e4e439601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6450" y="1746475"/>
            <a:ext cx="33623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1e4e439601_1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0675" y="1746475"/>
            <a:ext cx="33623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1e4e439601_1_25"/>
          <p:cNvPicPr preferRelativeResize="0"/>
          <p:nvPr/>
        </p:nvPicPr>
        <p:blipFill rotWithShape="1">
          <a:blip r:embed="rId5">
            <a:alphaModFix/>
          </a:blip>
          <a:srcRect b="0" l="0" r="0" t="5571"/>
          <a:stretch/>
        </p:blipFill>
        <p:spPr>
          <a:xfrm>
            <a:off x="7562260" y="3051400"/>
            <a:ext cx="4218553" cy="30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1e4e439601_1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747" y="2918050"/>
            <a:ext cx="6706428" cy="330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f3fe2e3e8_2_8"/>
          <p:cNvSpPr txBox="1"/>
          <p:nvPr>
            <p:ph type="title"/>
          </p:nvPr>
        </p:nvSpPr>
        <p:spPr>
          <a:xfrm>
            <a:off x="1092150" y="717322"/>
            <a:ext cx="10007700" cy="81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Exploratory Data Analysis</a:t>
            </a:r>
            <a:endParaRPr/>
          </a:p>
        </p:txBody>
      </p:sp>
      <p:pic>
        <p:nvPicPr>
          <p:cNvPr id="172" name="Google Shape;172;g11f3fe2e3e8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1188" y="1766400"/>
            <a:ext cx="336232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1f3fe2e3e8_2_8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A </a:t>
            </a:r>
            <a:r>
              <a:rPr lang="en-IN"/>
              <a:t>box plot</a:t>
            </a:r>
            <a:r>
              <a:rPr lang="en-IN"/>
              <a:t> gives a good indication of how the values in the data are spread out. They take up less space, which is useful when comparing distributions between many groups or datasets.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Box plot helped us quickly visualize the the spread of each variable without plotting graph of each one. It helped us in picking the outlier after considering the interquartile range.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Some features such as blood pressure had negative values which would not have been caught had we not plotted a box plot</a:t>
            </a:r>
            <a:endParaRPr/>
          </a:p>
        </p:txBody>
      </p:sp>
      <p:pic>
        <p:nvPicPr>
          <p:cNvPr id="174" name="Google Shape;174;g11f3fe2e3e8_2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488" y="1766400"/>
            <a:ext cx="336232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1f3fe2e3e8_2_8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Displays how strongly each of the independent variable is correlated with each other (including the target variable)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IN"/>
              <a:t>The matrix is triangular because the upper </a:t>
            </a:r>
            <a:r>
              <a:rPr lang="en-IN"/>
              <a:t>triangle</a:t>
            </a:r>
            <a:r>
              <a:rPr lang="en-IN"/>
              <a:t> and the lower triangle are similar along the major </a:t>
            </a:r>
            <a:r>
              <a:rPr lang="en-IN"/>
              <a:t>diagonal</a:t>
            </a:r>
            <a:r>
              <a:rPr lang="en-IN"/>
              <a:t> of the square. Hence it makes sense to remove redundant values (i.e. that are simply repeated)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e4e439601_1_101"/>
          <p:cNvSpPr txBox="1"/>
          <p:nvPr>
            <p:ph type="title"/>
          </p:nvPr>
        </p:nvSpPr>
        <p:spPr>
          <a:xfrm>
            <a:off x="1092200" y="746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Exploratory Data Analysis Continued</a:t>
            </a:r>
            <a:endParaRPr/>
          </a:p>
        </p:txBody>
      </p:sp>
      <p:pic>
        <p:nvPicPr>
          <p:cNvPr id="181" name="Google Shape;181;g11e4e439601_1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863" y="1580817"/>
            <a:ext cx="3038273" cy="593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1e4e439601_1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00" y="2523550"/>
            <a:ext cx="5372100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1e4e439601_1_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9525" y="2523550"/>
            <a:ext cx="53721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e4e439601_1_51"/>
          <p:cNvSpPr txBox="1"/>
          <p:nvPr>
            <p:ph type="title"/>
          </p:nvPr>
        </p:nvSpPr>
        <p:spPr>
          <a:xfrm>
            <a:off x="1092200" y="746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Feature Engineering				Algorithms</a:t>
            </a:r>
            <a:endParaRPr/>
          </a:p>
        </p:txBody>
      </p:sp>
      <p:pic>
        <p:nvPicPr>
          <p:cNvPr id="189" name="Google Shape;189;g11e4e439601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975" y="2019367"/>
            <a:ext cx="5114925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1e4e439601_1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750" y="2019367"/>
            <a:ext cx="33718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2022-02-10T05:28:32Z</dcterms:created>
  <dc:creator>Anurag_Lakhlani</dc:creator>
</cp:coreProperties>
</file>