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Montserrat Bold"/>
        <a:ea typeface="Montserrat Bold"/>
        <a:cs typeface="Montserrat Bold"/>
        <a:sym typeface="Montserrat Bold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Montserrat Bold"/>
        <a:ea typeface="Montserrat Bold"/>
        <a:cs typeface="Montserrat Bold"/>
        <a:sym typeface="Montserrat Bold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Montserrat Bold"/>
        <a:ea typeface="Montserrat Bold"/>
        <a:cs typeface="Montserrat Bold"/>
        <a:sym typeface="Montserrat Bold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Montserrat Bold"/>
        <a:ea typeface="Montserrat Bold"/>
        <a:cs typeface="Montserrat Bold"/>
        <a:sym typeface="Montserrat Bold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Montserrat Bold"/>
        <a:ea typeface="Montserrat Bold"/>
        <a:cs typeface="Montserrat Bold"/>
        <a:sym typeface="Montserrat Bold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Montserrat Bold"/>
        <a:ea typeface="Montserrat Bold"/>
        <a:cs typeface="Montserrat Bold"/>
        <a:sym typeface="Montserrat Bold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Montserrat Bold"/>
        <a:ea typeface="Montserrat Bold"/>
        <a:cs typeface="Montserrat Bold"/>
        <a:sym typeface="Montserrat Bold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Montserrat Bold"/>
        <a:ea typeface="Montserrat Bold"/>
        <a:cs typeface="Montserrat Bold"/>
        <a:sym typeface="Montserrat Bold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Montserrat Bold"/>
        <a:ea typeface="Montserrat Bold"/>
        <a:cs typeface="Montserrat Bold"/>
        <a:sym typeface="Montserrat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8" name="Shape 6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/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icture Placeholder 2"/>
          <p:cNvSpPr/>
          <p:nvPr>
            <p:ph type="pic" idx="13"/>
          </p:nvPr>
        </p:nvSpPr>
        <p:spPr>
          <a:xfrm>
            <a:off x="0" y="0"/>
            <a:ext cx="598646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icture Placeholder 2"/>
          <p:cNvSpPr/>
          <p:nvPr>
            <p:ph type="pic" sz="half" idx="13"/>
          </p:nvPr>
        </p:nvSpPr>
        <p:spPr>
          <a:xfrm>
            <a:off x="6544491" y="862149"/>
            <a:ext cx="4589418" cy="53688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4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6" name="Oval 5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7" name="Oval 6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8" name="Oval 7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icture Placeholder 2"/>
          <p:cNvSpPr/>
          <p:nvPr>
            <p:ph type="pic" idx="13"/>
          </p:nvPr>
        </p:nvSpPr>
        <p:spPr>
          <a:xfrm>
            <a:off x="0" y="613955"/>
            <a:ext cx="6505303" cy="53688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6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7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9" name="Oval 5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0" name="Oval 6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1" name="Oval 7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9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1" name="Oval 4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2" name="Oval 5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3" name="Oval 6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1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3" name="Oval 4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4" name="Oval 5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5" name="Oval 6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icture Placeholder 2"/>
          <p:cNvSpPr/>
          <p:nvPr>
            <p:ph type="pic" sz="quarter" idx="13"/>
          </p:nvPr>
        </p:nvSpPr>
        <p:spPr>
          <a:xfrm>
            <a:off x="9562510" y="169182"/>
            <a:ext cx="2455863" cy="42846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73" name="Picture Placeholder 2"/>
          <p:cNvSpPr/>
          <p:nvPr>
            <p:ph type="pic" sz="quarter" idx="14"/>
          </p:nvPr>
        </p:nvSpPr>
        <p:spPr>
          <a:xfrm>
            <a:off x="6984772" y="2411640"/>
            <a:ext cx="2455863" cy="42846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74" name="Picture Placeholder 2"/>
          <p:cNvSpPr/>
          <p:nvPr>
            <p:ph type="pic" sz="quarter" idx="15"/>
          </p:nvPr>
        </p:nvSpPr>
        <p:spPr>
          <a:xfrm>
            <a:off x="6387736" y="169184"/>
            <a:ext cx="3052899" cy="20776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75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6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8" name="Oval 8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9" name="Oval 9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0" name="Oval 10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8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0" name="Oval 4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1" name="Oval 5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2" name="Oval 6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icture Placeholder 6"/>
          <p:cNvSpPr/>
          <p:nvPr>
            <p:ph type="pic" sz="quarter" idx="13"/>
          </p:nvPr>
        </p:nvSpPr>
        <p:spPr>
          <a:xfrm>
            <a:off x="731700" y="1215345"/>
            <a:ext cx="3588305" cy="45845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0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1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3" name="Oval 5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4" name="Oval 7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5" name="Oval 8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3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5" name="Oval 4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6" name="Oval 5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7" name="Oval 6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icture Placeholder 6"/>
          <p:cNvSpPr/>
          <p:nvPr>
            <p:ph type="pic" sz="quarter" idx="13"/>
          </p:nvPr>
        </p:nvSpPr>
        <p:spPr>
          <a:xfrm>
            <a:off x="719137" y="2402976"/>
            <a:ext cx="2101851" cy="21034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5" name="Picture Placeholder 6"/>
          <p:cNvSpPr/>
          <p:nvPr>
            <p:ph type="pic" sz="quarter" idx="14"/>
          </p:nvPr>
        </p:nvSpPr>
        <p:spPr>
          <a:xfrm>
            <a:off x="3627799" y="2402976"/>
            <a:ext cx="2101851" cy="21034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6" name="Picture Placeholder 6"/>
          <p:cNvSpPr/>
          <p:nvPr>
            <p:ph type="pic" sz="quarter" idx="15"/>
          </p:nvPr>
        </p:nvSpPr>
        <p:spPr>
          <a:xfrm>
            <a:off x="6536463" y="2402975"/>
            <a:ext cx="2101851" cy="21034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7" name="Picture Placeholder 6"/>
          <p:cNvSpPr/>
          <p:nvPr>
            <p:ph type="pic" sz="quarter" idx="16"/>
          </p:nvPr>
        </p:nvSpPr>
        <p:spPr>
          <a:xfrm>
            <a:off x="9445125" y="2402975"/>
            <a:ext cx="2101851" cy="21034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8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29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1" name="Oval 12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32" name="Oval 13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33" name="Oval 14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" name="Oval 4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3" name="Oval 5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" name="Oval 6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icture Placeholder 6"/>
          <p:cNvSpPr/>
          <p:nvPr>
            <p:ph type="pic" sz="quarter" idx="13"/>
          </p:nvPr>
        </p:nvSpPr>
        <p:spPr>
          <a:xfrm>
            <a:off x="6316109" y="795393"/>
            <a:ext cx="1839468" cy="184085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1" name="Picture Placeholder 6"/>
          <p:cNvSpPr/>
          <p:nvPr>
            <p:ph type="pic" sz="quarter" idx="14"/>
          </p:nvPr>
        </p:nvSpPr>
        <p:spPr>
          <a:xfrm>
            <a:off x="9172520" y="790802"/>
            <a:ext cx="1839469" cy="184085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2" name="Picture Placeholder 6"/>
          <p:cNvSpPr/>
          <p:nvPr>
            <p:ph type="pic" sz="quarter" idx="15"/>
          </p:nvPr>
        </p:nvSpPr>
        <p:spPr>
          <a:xfrm>
            <a:off x="6316109" y="3795495"/>
            <a:ext cx="1839468" cy="184085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3" name="Picture Placeholder 6"/>
          <p:cNvSpPr/>
          <p:nvPr>
            <p:ph type="pic" sz="quarter" idx="16"/>
          </p:nvPr>
        </p:nvSpPr>
        <p:spPr>
          <a:xfrm>
            <a:off x="9172520" y="3790905"/>
            <a:ext cx="1839469" cy="184085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4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5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6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7" name="Oval 12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8" name="Oval 13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9" name="Oval 14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icture Placeholder 2"/>
          <p:cNvSpPr/>
          <p:nvPr>
            <p:ph type="pic" sz="quarter" idx="13"/>
          </p:nvPr>
        </p:nvSpPr>
        <p:spPr>
          <a:xfrm>
            <a:off x="862058" y="1135970"/>
            <a:ext cx="2416176" cy="26130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7" name="Picture Placeholder 2"/>
          <p:cNvSpPr/>
          <p:nvPr>
            <p:ph type="pic" sz="quarter" idx="14"/>
          </p:nvPr>
        </p:nvSpPr>
        <p:spPr>
          <a:xfrm>
            <a:off x="3809908" y="1135970"/>
            <a:ext cx="2416176" cy="26130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8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9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1" name="Oval 7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62" name="Oval 8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63" name="Oval 9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icture Placeholder 2"/>
          <p:cNvSpPr/>
          <p:nvPr>
            <p:ph type="pic" sz="quarter" idx="13"/>
          </p:nvPr>
        </p:nvSpPr>
        <p:spPr>
          <a:xfrm>
            <a:off x="1515155" y="2167981"/>
            <a:ext cx="2417083" cy="241708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1" name="Picture Placeholder 2"/>
          <p:cNvSpPr/>
          <p:nvPr>
            <p:ph type="pic" sz="quarter" idx="14"/>
          </p:nvPr>
        </p:nvSpPr>
        <p:spPr>
          <a:xfrm>
            <a:off x="8499430" y="2167980"/>
            <a:ext cx="2417083" cy="241708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2" name="Picture Placeholder 2"/>
          <p:cNvSpPr/>
          <p:nvPr>
            <p:ph type="pic" sz="quarter" idx="15"/>
          </p:nvPr>
        </p:nvSpPr>
        <p:spPr>
          <a:xfrm>
            <a:off x="4687251" y="1847938"/>
            <a:ext cx="2986397" cy="2986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3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74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6" name="Oval 8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77" name="Oval 9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78" name="Oval 10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icture Placeholder 2"/>
          <p:cNvSpPr/>
          <p:nvPr>
            <p:ph type="pic" sz="quarter" idx="13"/>
          </p:nvPr>
        </p:nvSpPr>
        <p:spPr>
          <a:xfrm>
            <a:off x="2734355" y="1557246"/>
            <a:ext cx="2215017" cy="221501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6" name="Picture Placeholder 2"/>
          <p:cNvSpPr/>
          <p:nvPr>
            <p:ph type="pic" sz="quarter" idx="14"/>
          </p:nvPr>
        </p:nvSpPr>
        <p:spPr>
          <a:xfrm>
            <a:off x="2734355" y="4031931"/>
            <a:ext cx="2215017" cy="221501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7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88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0" name="Oval 6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91" name="Oval 7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92" name="Oval 8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icture Placeholder 4"/>
          <p:cNvSpPr/>
          <p:nvPr>
            <p:ph type="pic" idx="13"/>
          </p:nvPr>
        </p:nvSpPr>
        <p:spPr>
          <a:xfrm>
            <a:off x="6157912" y="0"/>
            <a:ext cx="603408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00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01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3" name="Oval 8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04" name="Oval 9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05" name="Oval 10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icture Placeholder 4"/>
          <p:cNvSpPr/>
          <p:nvPr>
            <p:ph type="pic" sz="half" idx="13"/>
          </p:nvPr>
        </p:nvSpPr>
        <p:spPr>
          <a:xfrm>
            <a:off x="1857829" y="357187"/>
            <a:ext cx="3742872" cy="61293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3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14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15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6" name="Oval 8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17" name="Oval 9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18" name="Oval 10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icture Placeholder 2"/>
          <p:cNvSpPr/>
          <p:nvPr>
            <p:ph type="pic" sz="half" idx="13"/>
          </p:nvPr>
        </p:nvSpPr>
        <p:spPr>
          <a:xfrm>
            <a:off x="5857875" y="928687"/>
            <a:ext cx="6100765" cy="49577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6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27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9" name="Oval 6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30" name="Oval 7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31" name="Oval 8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icture Placeholder 2"/>
          <p:cNvSpPr/>
          <p:nvPr>
            <p:ph type="pic" sz="half" idx="13"/>
          </p:nvPr>
        </p:nvSpPr>
        <p:spPr>
          <a:xfrm>
            <a:off x="600074" y="942976"/>
            <a:ext cx="6100766" cy="49577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9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40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41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2" name="Oval 5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43" name="Oval 6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44" name="Oval 7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icture Placeholder 6"/>
          <p:cNvSpPr/>
          <p:nvPr>
            <p:ph type="pic" sz="quarter" idx="13"/>
          </p:nvPr>
        </p:nvSpPr>
        <p:spPr>
          <a:xfrm>
            <a:off x="627062" y="1808358"/>
            <a:ext cx="5468938" cy="2241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2" name="Picture Placeholder 6"/>
          <p:cNvSpPr/>
          <p:nvPr>
            <p:ph type="pic" sz="quarter" idx="14"/>
          </p:nvPr>
        </p:nvSpPr>
        <p:spPr>
          <a:xfrm>
            <a:off x="8830467" y="1808358"/>
            <a:ext cx="2734469" cy="2241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3" name="Picture Placeholder 6"/>
          <p:cNvSpPr/>
          <p:nvPr>
            <p:ph type="pic" sz="quarter" idx="15"/>
          </p:nvPr>
        </p:nvSpPr>
        <p:spPr>
          <a:xfrm>
            <a:off x="6096000" y="1808358"/>
            <a:ext cx="2734468" cy="2241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4" name="Picture Placeholder 6"/>
          <p:cNvSpPr/>
          <p:nvPr>
            <p:ph type="pic" sz="quarter" idx="16"/>
          </p:nvPr>
        </p:nvSpPr>
        <p:spPr>
          <a:xfrm>
            <a:off x="627062" y="4049907"/>
            <a:ext cx="2734470" cy="2241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5" name="Picture Placeholder 6"/>
          <p:cNvSpPr/>
          <p:nvPr>
            <p:ph type="pic" sz="quarter" idx="17"/>
          </p:nvPr>
        </p:nvSpPr>
        <p:spPr>
          <a:xfrm>
            <a:off x="8830467" y="4049907"/>
            <a:ext cx="2734469" cy="2241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icture Placeholder 2"/>
          <p:cNvSpPr/>
          <p:nvPr>
            <p:ph type="pic" sz="quarter" idx="13"/>
          </p:nvPr>
        </p:nvSpPr>
        <p:spPr>
          <a:xfrm>
            <a:off x="8872536" y="328611"/>
            <a:ext cx="2171701" cy="260032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64" name="Picture Placeholder 2"/>
          <p:cNvSpPr/>
          <p:nvPr>
            <p:ph type="pic" sz="quarter" idx="14"/>
          </p:nvPr>
        </p:nvSpPr>
        <p:spPr>
          <a:xfrm>
            <a:off x="6481762" y="328610"/>
            <a:ext cx="2171701" cy="338614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65" name="Picture Placeholder 2"/>
          <p:cNvSpPr/>
          <p:nvPr>
            <p:ph type="pic" sz="quarter" idx="15"/>
          </p:nvPr>
        </p:nvSpPr>
        <p:spPr>
          <a:xfrm>
            <a:off x="8872536" y="3167060"/>
            <a:ext cx="2171701" cy="33861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66" name="Picture Placeholder 2"/>
          <p:cNvSpPr/>
          <p:nvPr>
            <p:ph type="pic" sz="quarter" idx="16"/>
          </p:nvPr>
        </p:nvSpPr>
        <p:spPr>
          <a:xfrm>
            <a:off x="6481762" y="3952873"/>
            <a:ext cx="2171701" cy="260032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67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68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69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0" name="Oval 9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71" name="Oval 10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72" name="Oval 11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2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" name="Oval 4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5" name="Oval 5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6" name="Oval 6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icture Placeholder 2"/>
          <p:cNvSpPr/>
          <p:nvPr>
            <p:ph type="pic" idx="13"/>
          </p:nvPr>
        </p:nvSpPr>
        <p:spPr>
          <a:xfrm>
            <a:off x="385763" y="328611"/>
            <a:ext cx="5915026" cy="620077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icture Placeholder 2"/>
          <p:cNvSpPr/>
          <p:nvPr>
            <p:ph type="pic" sz="quarter" idx="13"/>
          </p:nvPr>
        </p:nvSpPr>
        <p:spPr>
          <a:xfrm>
            <a:off x="6720116" y="565831"/>
            <a:ext cx="4455659" cy="3120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88" name="Picture Placeholder 2"/>
          <p:cNvSpPr/>
          <p:nvPr>
            <p:ph type="pic" sz="half" idx="14"/>
          </p:nvPr>
        </p:nvSpPr>
        <p:spPr>
          <a:xfrm>
            <a:off x="529772" y="3396343"/>
            <a:ext cx="5261427" cy="346165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icture Placeholder 2"/>
          <p:cNvSpPr/>
          <p:nvPr>
            <p:ph type="pic" sz="quarter" idx="13"/>
          </p:nvPr>
        </p:nvSpPr>
        <p:spPr>
          <a:xfrm>
            <a:off x="5257422" y="1615989"/>
            <a:ext cx="3366532" cy="45401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7" name="Picture Placeholder 3"/>
          <p:cNvSpPr/>
          <p:nvPr>
            <p:ph type="pic" sz="quarter" idx="14"/>
          </p:nvPr>
        </p:nvSpPr>
        <p:spPr>
          <a:xfrm>
            <a:off x="6650401" y="1185151"/>
            <a:ext cx="3366532" cy="45401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8" name="Picture Placeholder 4"/>
          <p:cNvSpPr/>
          <p:nvPr>
            <p:ph type="pic" sz="quarter" idx="15"/>
          </p:nvPr>
        </p:nvSpPr>
        <p:spPr>
          <a:xfrm>
            <a:off x="8098811" y="754313"/>
            <a:ext cx="3366532" cy="45401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9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00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01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2" name="Oval 7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03" name="Oval 8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04" name="Oval 9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icture Placeholder 41"/>
          <p:cNvSpPr/>
          <p:nvPr>
            <p:ph type="pic" sz="quarter" idx="13"/>
          </p:nvPr>
        </p:nvSpPr>
        <p:spPr>
          <a:xfrm>
            <a:off x="5257422" y="1615989"/>
            <a:ext cx="3366532" cy="45401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2" name="Picture Placeholder 42"/>
          <p:cNvSpPr/>
          <p:nvPr>
            <p:ph type="pic" sz="quarter" idx="14"/>
          </p:nvPr>
        </p:nvSpPr>
        <p:spPr>
          <a:xfrm>
            <a:off x="6650401" y="1185151"/>
            <a:ext cx="3366532" cy="45401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3" name="Picture Placeholder 43"/>
          <p:cNvSpPr/>
          <p:nvPr>
            <p:ph type="pic" sz="quarter" idx="15"/>
          </p:nvPr>
        </p:nvSpPr>
        <p:spPr>
          <a:xfrm>
            <a:off x="8098811" y="754313"/>
            <a:ext cx="3366532" cy="45401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4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15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16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7" name="Oval 22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18" name="Oval 23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19" name="Oval 24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icture Placeholder 12"/>
          <p:cNvSpPr/>
          <p:nvPr>
            <p:ph type="pic" sz="half" idx="13"/>
          </p:nvPr>
        </p:nvSpPr>
        <p:spPr>
          <a:xfrm>
            <a:off x="0" y="1"/>
            <a:ext cx="2928939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27" name="Picture Placeholder 12"/>
          <p:cNvSpPr/>
          <p:nvPr>
            <p:ph type="pic" sz="quarter" idx="14"/>
          </p:nvPr>
        </p:nvSpPr>
        <p:spPr>
          <a:xfrm>
            <a:off x="3103532" y="0"/>
            <a:ext cx="2928939" cy="332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28" name="Picture Placeholder 12"/>
          <p:cNvSpPr/>
          <p:nvPr>
            <p:ph type="pic" sz="quarter" idx="15"/>
          </p:nvPr>
        </p:nvSpPr>
        <p:spPr>
          <a:xfrm>
            <a:off x="3103532" y="3538330"/>
            <a:ext cx="2928939" cy="33196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37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38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9" name="Oval 4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40" name="Oval 5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41" name="Oval 6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42" name="Picture Placeholder 10"/>
          <p:cNvSpPr/>
          <p:nvPr>
            <p:ph type="pic" idx="13"/>
          </p:nvPr>
        </p:nvSpPr>
        <p:spPr>
          <a:xfrm>
            <a:off x="5167084" y="-1"/>
            <a:ext cx="7024915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icture Placeholder 9"/>
          <p:cNvSpPr/>
          <p:nvPr>
            <p:ph type="pic" sz="half" idx="13"/>
          </p:nvPr>
        </p:nvSpPr>
        <p:spPr>
          <a:xfrm>
            <a:off x="1669391" y="-1"/>
            <a:ext cx="4241972" cy="65250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50" name="Picture Placeholder 12"/>
          <p:cNvSpPr/>
          <p:nvPr>
            <p:ph type="pic" sz="half" idx="14"/>
          </p:nvPr>
        </p:nvSpPr>
        <p:spPr>
          <a:xfrm>
            <a:off x="1670667" y="2628897"/>
            <a:ext cx="4240697" cy="42406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51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52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53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4" name="Oval 6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55" name="Oval 7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56" name="Oval 8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icture Placeholder 38"/>
          <p:cNvSpPr/>
          <p:nvPr>
            <p:ph type="pic" sz="quarter" idx="13"/>
          </p:nvPr>
        </p:nvSpPr>
        <p:spPr>
          <a:xfrm>
            <a:off x="0" y="0"/>
            <a:ext cx="4085405" cy="30622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64" name="Picture Placeholder 38"/>
          <p:cNvSpPr/>
          <p:nvPr>
            <p:ph type="pic" sz="quarter" idx="14"/>
          </p:nvPr>
        </p:nvSpPr>
        <p:spPr>
          <a:xfrm>
            <a:off x="4085404" y="0"/>
            <a:ext cx="4021192" cy="30622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65" name="Picture Placeholder 38"/>
          <p:cNvSpPr/>
          <p:nvPr>
            <p:ph type="pic" sz="quarter" idx="15"/>
          </p:nvPr>
        </p:nvSpPr>
        <p:spPr>
          <a:xfrm>
            <a:off x="8106595" y="0"/>
            <a:ext cx="4085405" cy="30622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66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67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68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9" name="Oval 7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70" name="Oval 8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71" name="Oval 9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icture Placeholder 6"/>
          <p:cNvSpPr/>
          <p:nvPr>
            <p:ph type="pic" sz="quarter" idx="13"/>
          </p:nvPr>
        </p:nvSpPr>
        <p:spPr>
          <a:xfrm>
            <a:off x="4079823" y="2168982"/>
            <a:ext cx="4044847" cy="26399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79" name="Picture Placeholder 6"/>
          <p:cNvSpPr/>
          <p:nvPr>
            <p:ph type="pic" sz="quarter" idx="14"/>
          </p:nvPr>
        </p:nvSpPr>
        <p:spPr>
          <a:xfrm>
            <a:off x="0" y="2168982"/>
            <a:ext cx="4079824" cy="26399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80" name="Picture Placeholder 6"/>
          <p:cNvSpPr/>
          <p:nvPr>
            <p:ph type="pic" sz="quarter" idx="15"/>
          </p:nvPr>
        </p:nvSpPr>
        <p:spPr>
          <a:xfrm>
            <a:off x="8124669" y="2168981"/>
            <a:ext cx="4067332" cy="26399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81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82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83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4" name="Oval 7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85" name="Oval 8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86" name="Oval 9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icture Placeholder 2"/>
          <p:cNvSpPr/>
          <p:nvPr>
            <p:ph type="pic" sz="half" idx="13"/>
          </p:nvPr>
        </p:nvSpPr>
        <p:spPr>
          <a:xfrm>
            <a:off x="5936343" y="624238"/>
            <a:ext cx="5746978" cy="47898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4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" name="Oval 4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7" name="Oval 5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8" name="Oval 6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02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03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4" name="Oval 24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05" name="Oval 25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06" name="Oval 26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icture Placeholder 2"/>
          <p:cNvSpPr/>
          <p:nvPr>
            <p:ph type="pic" idx="13"/>
          </p:nvPr>
        </p:nvSpPr>
        <p:spPr>
          <a:xfrm>
            <a:off x="504422" y="423199"/>
            <a:ext cx="11150601" cy="60325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icture Placeholder 2"/>
          <p:cNvSpPr/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icture Placeholder 2"/>
          <p:cNvSpPr/>
          <p:nvPr>
            <p:ph type="pic" idx="13"/>
          </p:nvPr>
        </p:nvSpPr>
        <p:spPr>
          <a:xfrm>
            <a:off x="469900" y="3200400"/>
            <a:ext cx="11234739" cy="32924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icture Placeholder 11"/>
          <p:cNvSpPr/>
          <p:nvPr>
            <p:ph type="pic" sz="quarter" idx="13"/>
          </p:nvPr>
        </p:nvSpPr>
        <p:spPr>
          <a:xfrm>
            <a:off x="4200525" y="2346325"/>
            <a:ext cx="3776663" cy="23717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79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80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81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2" name="Oval 14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83" name="Oval 15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84" name="Oval 16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icture Placeholder 11"/>
          <p:cNvSpPr/>
          <p:nvPr>
            <p:ph type="pic" sz="quarter" idx="13"/>
          </p:nvPr>
        </p:nvSpPr>
        <p:spPr>
          <a:xfrm>
            <a:off x="2862263" y="2411413"/>
            <a:ext cx="1776412" cy="311467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92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93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94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5" name="Oval 14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96" name="Oval 15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97" name="Oval 16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icture Placeholder 7"/>
          <p:cNvSpPr/>
          <p:nvPr>
            <p:ph type="pic" sz="quarter" idx="13"/>
          </p:nvPr>
        </p:nvSpPr>
        <p:spPr>
          <a:xfrm>
            <a:off x="8887593" y="1842051"/>
            <a:ext cx="1789113" cy="31670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05" name="Slide Number"/>
          <p:cNvSpPr txBox="1"/>
          <p:nvPr>
            <p:ph type="sldNum" sz="quarter" idx="2"/>
          </p:nvPr>
        </p:nvSpPr>
        <p:spPr>
          <a:xfrm>
            <a:off x="282816" y="6301114"/>
            <a:ext cx="301854" cy="307341"/>
          </a:xfrm>
          <a:prstGeom prst="rect">
            <a:avLst/>
          </a:prstGeom>
        </p:spPr>
        <p:txBody>
          <a:bodyPr anchor="t"/>
          <a:lstStyle>
            <a:lvl1pPr algn="ctr">
              <a:defRPr sz="1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6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07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08" name="TextBox 13"/>
          <p:cNvSpPr txBox="1"/>
          <p:nvPr/>
        </p:nvSpPr>
        <p:spPr>
          <a:xfrm>
            <a:off x="697221" y="6365428"/>
            <a:ext cx="459872" cy="177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b="1" sz="12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609" name="Oval 14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10" name="Oval 15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11" name="Oval 16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icture Placeholder 11"/>
          <p:cNvSpPr/>
          <p:nvPr>
            <p:ph type="pic" sz="quarter" idx="13"/>
          </p:nvPr>
        </p:nvSpPr>
        <p:spPr>
          <a:xfrm>
            <a:off x="5221285" y="2533487"/>
            <a:ext cx="1749426" cy="30607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19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20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21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2" name="Oval 14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23" name="Oval 15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24" name="Oval 16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icture Placeholder 11"/>
          <p:cNvSpPr/>
          <p:nvPr>
            <p:ph type="pic" sz="quarter" idx="13"/>
          </p:nvPr>
        </p:nvSpPr>
        <p:spPr>
          <a:xfrm>
            <a:off x="8070574" y="2372137"/>
            <a:ext cx="2486863" cy="32865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32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33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34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5" name="Oval 14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36" name="Oval 15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37" name="Oval 16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icture Placeholder 7"/>
          <p:cNvSpPr/>
          <p:nvPr>
            <p:ph type="pic" idx="13"/>
          </p:nvPr>
        </p:nvSpPr>
        <p:spPr>
          <a:xfrm>
            <a:off x="6117389" y="1"/>
            <a:ext cx="6074611" cy="55832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icture Placeholder 7"/>
          <p:cNvSpPr/>
          <p:nvPr>
            <p:ph type="pic" idx="13"/>
          </p:nvPr>
        </p:nvSpPr>
        <p:spPr>
          <a:xfrm>
            <a:off x="6117389" y="1"/>
            <a:ext cx="6074611" cy="55832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icture Placeholder 7"/>
          <p:cNvSpPr/>
          <p:nvPr>
            <p:ph type="pic" idx="13"/>
          </p:nvPr>
        </p:nvSpPr>
        <p:spPr>
          <a:xfrm>
            <a:off x="6117389" y="1"/>
            <a:ext cx="6074611" cy="55832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icture Placeholder 3"/>
          <p:cNvSpPr/>
          <p:nvPr>
            <p:ph type="pic" sz="half" idx="13"/>
          </p:nvPr>
        </p:nvSpPr>
        <p:spPr>
          <a:xfrm>
            <a:off x="2534149" y="418329"/>
            <a:ext cx="3802064" cy="599598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4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5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" name="Oval 6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8" name="Oval 7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9" name="Oval 8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icture Placeholder 3"/>
          <p:cNvSpPr/>
          <p:nvPr>
            <p:ph type="pic" sz="quarter" idx="13"/>
          </p:nvPr>
        </p:nvSpPr>
        <p:spPr>
          <a:xfrm>
            <a:off x="1489755" y="3070092"/>
            <a:ext cx="3630614" cy="3213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7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8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0" name="Oval 6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1" name="Oval 7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2" name="Oval 8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icture Placeholder 3"/>
          <p:cNvSpPr/>
          <p:nvPr>
            <p:ph type="pic" sz="half" idx="13"/>
          </p:nvPr>
        </p:nvSpPr>
        <p:spPr>
          <a:xfrm>
            <a:off x="6309359" y="404813"/>
            <a:ext cx="5355591" cy="603567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0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1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3" name="Oval 6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4" name="Oval 7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5" name="Oval 8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eeform 8"/>
          <p:cNvSpPr/>
          <p:nvPr/>
        </p:nvSpPr>
        <p:spPr>
          <a:xfrm>
            <a:off x="1317824" y="6400725"/>
            <a:ext cx="63876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96" fill="norm" stroke="1" extrusionOk="0">
                <a:moveTo>
                  <a:pt x="800" y="21496"/>
                </a:moveTo>
                <a:cubicBezTo>
                  <a:pt x="800" y="21496"/>
                  <a:pt x="800" y="21496"/>
                  <a:pt x="0" y="21081"/>
                </a:cubicBezTo>
                <a:cubicBezTo>
                  <a:pt x="0" y="21081"/>
                  <a:pt x="0" y="20665"/>
                  <a:pt x="0" y="20250"/>
                </a:cubicBezTo>
                <a:cubicBezTo>
                  <a:pt x="18400" y="10696"/>
                  <a:pt x="18400" y="10696"/>
                  <a:pt x="18400" y="10696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727"/>
                  <a:pt x="0" y="311"/>
                  <a:pt x="0" y="311"/>
                </a:cubicBezTo>
                <a:cubicBezTo>
                  <a:pt x="800" y="-104"/>
                  <a:pt x="1600" y="-104"/>
                  <a:pt x="1600" y="311"/>
                </a:cubicBezTo>
                <a:cubicBezTo>
                  <a:pt x="20800" y="10281"/>
                  <a:pt x="20800" y="10281"/>
                  <a:pt x="20800" y="10281"/>
                </a:cubicBezTo>
                <a:cubicBezTo>
                  <a:pt x="21600" y="10281"/>
                  <a:pt x="21600" y="10696"/>
                  <a:pt x="20800" y="11111"/>
                </a:cubicBezTo>
                <a:cubicBezTo>
                  <a:pt x="1600" y="21081"/>
                  <a:pt x="1600" y="21081"/>
                  <a:pt x="1600" y="21081"/>
                </a:cubicBezTo>
                <a:cubicBezTo>
                  <a:pt x="1600" y="21496"/>
                  <a:pt x="1600" y="21496"/>
                  <a:pt x="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3" name="Freeform 9"/>
          <p:cNvSpPr/>
          <p:nvPr/>
        </p:nvSpPr>
        <p:spPr>
          <a:xfrm>
            <a:off x="449075" y="6400725"/>
            <a:ext cx="63279" cy="12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0" h="21496" fill="norm" stroke="1" extrusionOk="0">
                <a:moveTo>
                  <a:pt x="19800" y="21496"/>
                </a:moveTo>
                <a:cubicBezTo>
                  <a:pt x="19800" y="21496"/>
                  <a:pt x="19000" y="21496"/>
                  <a:pt x="19000" y="21081"/>
                </a:cubicBezTo>
                <a:cubicBezTo>
                  <a:pt x="600" y="11111"/>
                  <a:pt x="600" y="11111"/>
                  <a:pt x="600" y="11111"/>
                </a:cubicBezTo>
                <a:cubicBezTo>
                  <a:pt x="-200" y="10696"/>
                  <a:pt x="-200" y="10281"/>
                  <a:pt x="600" y="10281"/>
                </a:cubicBezTo>
                <a:cubicBezTo>
                  <a:pt x="19000" y="311"/>
                  <a:pt x="19000" y="311"/>
                  <a:pt x="19000" y="311"/>
                </a:cubicBezTo>
                <a:cubicBezTo>
                  <a:pt x="19800" y="-104"/>
                  <a:pt x="20600" y="-104"/>
                  <a:pt x="20600" y="311"/>
                </a:cubicBezTo>
                <a:cubicBezTo>
                  <a:pt x="21400" y="311"/>
                  <a:pt x="21400" y="727"/>
                  <a:pt x="20600" y="1142"/>
                </a:cubicBezTo>
                <a:cubicBezTo>
                  <a:pt x="3000" y="10696"/>
                  <a:pt x="3000" y="10696"/>
                  <a:pt x="3000" y="10696"/>
                </a:cubicBezTo>
                <a:cubicBezTo>
                  <a:pt x="20600" y="20250"/>
                  <a:pt x="20600" y="20250"/>
                  <a:pt x="20600" y="20250"/>
                </a:cubicBezTo>
                <a:cubicBezTo>
                  <a:pt x="21400" y="20665"/>
                  <a:pt x="21400" y="21081"/>
                  <a:pt x="20600" y="21081"/>
                </a:cubicBezTo>
                <a:cubicBezTo>
                  <a:pt x="20600" y="21496"/>
                  <a:pt x="20600" y="21496"/>
                  <a:pt x="19800" y="21496"/>
                </a:cubicBezTo>
                <a:close/>
              </a:path>
            </a:pathLst>
          </a:custGeom>
          <a:solidFill>
            <a:srgbClr val="808080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927156" y="6365428"/>
            <a:ext cx="189485" cy="1905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>
                <a:solidFill>
                  <a:srgbClr val="00000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5" name="Oval 4"/>
          <p:cNvSpPr/>
          <p:nvPr/>
        </p:nvSpPr>
        <p:spPr>
          <a:xfrm>
            <a:off x="308456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6" name="Oval 5"/>
          <p:cNvSpPr/>
          <p:nvPr/>
        </p:nvSpPr>
        <p:spPr>
          <a:xfrm>
            <a:off x="1174712" y="6286798"/>
            <a:ext cx="351568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7" name="Oval 6"/>
          <p:cNvSpPr/>
          <p:nvPr/>
        </p:nvSpPr>
        <p:spPr>
          <a:xfrm>
            <a:off x="741585" y="6286798"/>
            <a:ext cx="351567" cy="351567"/>
          </a:xfrm>
          <a:prstGeom prst="ellips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hyperlink" Target="http://cyglap.axshare.com" TargetMode="External"/><Relationship Id="rId4" Type="http://schemas.openxmlformats.org/officeDocument/2006/relationships/hyperlink" Target="https://www.dropbox.com/s/ukchq9tej2ujo2u/cricket-preview-3.mov?dl=0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maxresdefault.jpg" descr="maxresdefault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1" name="Rectangle"/>
          <p:cNvSpPr/>
          <p:nvPr/>
        </p:nvSpPr>
        <p:spPr>
          <a:xfrm>
            <a:off x="659903" y="5177499"/>
            <a:ext cx="3950165" cy="1873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672" name="Chalkline-Sports-Horizontal-Logo.png" descr="Chalkline-Sports-Horizontal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8654" y="5288784"/>
            <a:ext cx="2930996" cy="793226"/>
          </a:xfrm>
          <a:prstGeom prst="rect">
            <a:avLst/>
          </a:prstGeom>
          <a:ln w="12700">
            <a:miter lim="400000"/>
          </a:ln>
        </p:spPr>
      </p:pic>
      <p:sp>
        <p:nvSpPr>
          <p:cNvPr id="673" name="Ashes Batsman Challenge"/>
          <p:cNvSpPr txBox="1"/>
          <p:nvPr/>
        </p:nvSpPr>
        <p:spPr>
          <a:xfrm>
            <a:off x="1090049" y="6264063"/>
            <a:ext cx="31962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18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/>
            <a:r>
              <a:t>Ashes Batsman Challenge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TextBox 1"/>
          <p:cNvSpPr txBox="1"/>
          <p:nvPr/>
        </p:nvSpPr>
        <p:spPr>
          <a:xfrm>
            <a:off x="2967436" y="858980"/>
            <a:ext cx="6621333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Ashes Batsman - UX Review</a:t>
            </a:r>
          </a:p>
        </p:txBody>
      </p:sp>
      <p:sp>
        <p:nvSpPr>
          <p:cNvPr id="676" name="Rectangle 2"/>
          <p:cNvSpPr txBox="1"/>
          <p:nvPr/>
        </p:nvSpPr>
        <p:spPr>
          <a:xfrm>
            <a:off x="2073247" y="1681269"/>
            <a:ext cx="840971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14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/>
            <a:r>
              <a:t>This document is to review the high level wireframes of Chalkline Sports - Ashes Batsman Challenge. Included are range of suggestions and supporting notes, designs and a prototype. To make the document easier to digest the suggestions are graded using the following key.</a:t>
            </a:r>
          </a:p>
        </p:txBody>
      </p:sp>
      <p:pic>
        <p:nvPicPr>
          <p:cNvPr id="677" name="Ashes Batsmen Challenge v5.png" descr="Ashes Batsmen Challenge v5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52125"/>
          <a:stretch>
            <a:fillRect/>
          </a:stretch>
        </p:blipFill>
        <p:spPr>
          <a:xfrm>
            <a:off x="-37766" y="3824711"/>
            <a:ext cx="12631916" cy="3658764"/>
          </a:xfrm>
          <a:prstGeom prst="rect">
            <a:avLst/>
          </a:prstGeom>
        </p:spPr>
      </p:pic>
      <p:grpSp>
        <p:nvGrpSpPr>
          <p:cNvPr id="690" name="Group"/>
          <p:cNvGrpSpPr/>
          <p:nvPr/>
        </p:nvGrpSpPr>
        <p:grpSpPr>
          <a:xfrm>
            <a:off x="2932968" y="2615318"/>
            <a:ext cx="6690269" cy="390109"/>
            <a:chOff x="0" y="0"/>
            <a:chExt cx="6690268" cy="390108"/>
          </a:xfrm>
        </p:grpSpPr>
        <p:grpSp>
          <p:nvGrpSpPr>
            <p:cNvPr id="680" name="Group"/>
            <p:cNvGrpSpPr/>
            <p:nvPr/>
          </p:nvGrpSpPr>
          <p:grpSpPr>
            <a:xfrm>
              <a:off x="0" y="0"/>
              <a:ext cx="1270544" cy="360000"/>
              <a:chOff x="0" y="0"/>
              <a:chExt cx="1270543" cy="359999"/>
            </a:xfrm>
          </p:grpSpPr>
          <p:sp>
            <p:nvSpPr>
              <p:cNvPr id="678" name="Circle"/>
              <p:cNvSpPr/>
              <p:nvPr/>
            </p:nvSpPr>
            <p:spPr>
              <a:xfrm>
                <a:off x="0" y="0"/>
                <a:ext cx="360000" cy="360000"/>
              </a:xfrm>
              <a:prstGeom prst="ellipse">
                <a:avLst/>
              </a:prstGeom>
              <a:solidFill>
                <a:srgbClr val="FF26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79" name="Critical"/>
              <p:cNvSpPr txBox="1"/>
              <p:nvPr/>
            </p:nvSpPr>
            <p:spPr>
              <a:xfrm>
                <a:off x="419100" y="929"/>
                <a:ext cx="85144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Critical</a:t>
                </a:r>
              </a:p>
            </p:txBody>
          </p:sp>
        </p:grpSp>
        <p:grpSp>
          <p:nvGrpSpPr>
            <p:cNvPr id="683" name="Group"/>
            <p:cNvGrpSpPr/>
            <p:nvPr/>
          </p:nvGrpSpPr>
          <p:grpSpPr>
            <a:xfrm>
              <a:off x="1835131" y="0"/>
              <a:ext cx="1100880" cy="360000"/>
              <a:chOff x="0" y="0"/>
              <a:chExt cx="1100879" cy="359999"/>
            </a:xfrm>
          </p:grpSpPr>
          <p:sp>
            <p:nvSpPr>
              <p:cNvPr id="681" name="Circle"/>
              <p:cNvSpPr/>
              <p:nvPr/>
            </p:nvSpPr>
            <p:spPr>
              <a:xfrm>
                <a:off x="0" y="0"/>
                <a:ext cx="360000" cy="360000"/>
              </a:xfrm>
              <a:prstGeom prst="ellipse">
                <a:avLst/>
              </a:prstGeom>
              <a:solidFill>
                <a:srgbClr val="FF93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82" name="Major"/>
              <p:cNvSpPr txBox="1"/>
              <p:nvPr/>
            </p:nvSpPr>
            <p:spPr>
              <a:xfrm>
                <a:off x="419100" y="929"/>
                <a:ext cx="68178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Major</a:t>
                </a:r>
              </a:p>
            </p:txBody>
          </p:sp>
        </p:grpSp>
        <p:grpSp>
          <p:nvGrpSpPr>
            <p:cNvPr id="686" name="Group"/>
            <p:cNvGrpSpPr/>
            <p:nvPr/>
          </p:nvGrpSpPr>
          <p:grpSpPr>
            <a:xfrm>
              <a:off x="3592351" y="30108"/>
              <a:ext cx="1087039" cy="360001"/>
              <a:chOff x="0" y="0"/>
              <a:chExt cx="1087038" cy="359999"/>
            </a:xfrm>
          </p:grpSpPr>
          <p:sp>
            <p:nvSpPr>
              <p:cNvPr id="684" name="Circle"/>
              <p:cNvSpPr/>
              <p:nvPr/>
            </p:nvSpPr>
            <p:spPr>
              <a:xfrm>
                <a:off x="0" y="0"/>
                <a:ext cx="360000" cy="360000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85" name="Minor"/>
              <p:cNvSpPr txBox="1"/>
              <p:nvPr/>
            </p:nvSpPr>
            <p:spPr>
              <a:xfrm>
                <a:off x="419100" y="929"/>
                <a:ext cx="667939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Minor</a:t>
                </a:r>
              </a:p>
            </p:txBody>
          </p:sp>
        </p:grpSp>
        <p:grpSp>
          <p:nvGrpSpPr>
            <p:cNvPr id="689" name="Group"/>
            <p:cNvGrpSpPr/>
            <p:nvPr/>
          </p:nvGrpSpPr>
          <p:grpSpPr>
            <a:xfrm>
              <a:off x="5082071" y="30108"/>
              <a:ext cx="1608198" cy="360001"/>
              <a:chOff x="0" y="0"/>
              <a:chExt cx="1608197" cy="359999"/>
            </a:xfrm>
          </p:grpSpPr>
          <p:sp>
            <p:nvSpPr>
              <p:cNvPr id="687" name="Circle"/>
              <p:cNvSpPr/>
              <p:nvPr/>
            </p:nvSpPr>
            <p:spPr>
              <a:xfrm>
                <a:off x="0" y="0"/>
                <a:ext cx="360000" cy="360000"/>
              </a:xfrm>
              <a:prstGeom prst="ellipse">
                <a:avLst/>
              </a:prstGeom>
              <a:solidFill>
                <a:schemeClr val="accent6">
                  <a:lumOff val="-9568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88" name="Suggestion"/>
              <p:cNvSpPr txBox="1"/>
              <p:nvPr/>
            </p:nvSpPr>
            <p:spPr>
              <a:xfrm>
                <a:off x="419100" y="929"/>
                <a:ext cx="1189098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Suggestion</a:t>
                </a:r>
              </a:p>
            </p:txBody>
          </p:sp>
        </p:grpSp>
      </p:grpSp>
      <p:sp>
        <p:nvSpPr>
          <p:cNvPr id="691" name="Rectangle"/>
          <p:cNvSpPr/>
          <p:nvPr/>
        </p:nvSpPr>
        <p:spPr>
          <a:xfrm>
            <a:off x="-12960" y="3374325"/>
            <a:ext cx="15829968" cy="34169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92" name="Screen 1"/>
          <p:cNvSpPr txBox="1"/>
          <p:nvPr/>
        </p:nvSpPr>
        <p:spPr>
          <a:xfrm>
            <a:off x="1488673" y="3404202"/>
            <a:ext cx="736084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Screen 1</a:t>
            </a:r>
          </a:p>
        </p:txBody>
      </p:sp>
      <p:sp>
        <p:nvSpPr>
          <p:cNvPr id="693" name="Screen 2"/>
          <p:cNvSpPr txBox="1"/>
          <p:nvPr/>
        </p:nvSpPr>
        <p:spPr>
          <a:xfrm>
            <a:off x="4020897" y="3404202"/>
            <a:ext cx="736084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Screen 2</a:t>
            </a:r>
          </a:p>
        </p:txBody>
      </p:sp>
      <p:sp>
        <p:nvSpPr>
          <p:cNvPr id="694" name="Screen 3"/>
          <p:cNvSpPr txBox="1"/>
          <p:nvPr/>
        </p:nvSpPr>
        <p:spPr>
          <a:xfrm>
            <a:off x="6553122" y="3404202"/>
            <a:ext cx="736084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Screen 3</a:t>
            </a:r>
          </a:p>
        </p:txBody>
      </p:sp>
      <p:sp>
        <p:nvSpPr>
          <p:cNvPr id="695" name="Screen 4"/>
          <p:cNvSpPr txBox="1"/>
          <p:nvPr/>
        </p:nvSpPr>
        <p:spPr>
          <a:xfrm>
            <a:off x="9085346" y="3404202"/>
            <a:ext cx="736084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Screen 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5" grpId="1"/>
      <p:bldP build="whole" bldLvl="1" animBg="1" rev="0" advAuto="0" spid="67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TextBox 5"/>
          <p:cNvSpPr txBox="1"/>
          <p:nvPr>
            <p:ph type="sldNum" sz="quarter" idx="2"/>
          </p:nvPr>
        </p:nvSpPr>
        <p:spPr>
          <a:xfrm>
            <a:off x="927156" y="6365428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8" name="TextBox 1"/>
          <p:cNvSpPr txBox="1"/>
          <p:nvPr/>
        </p:nvSpPr>
        <p:spPr>
          <a:xfrm>
            <a:off x="6971399" y="402556"/>
            <a:ext cx="4678242" cy="1082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Screen 1</a:t>
            </a:r>
          </a:p>
          <a:p>
            <a:pPr/>
            <a:r>
              <a:t>Current Design</a:t>
            </a:r>
          </a:p>
        </p:txBody>
      </p:sp>
      <p:sp>
        <p:nvSpPr>
          <p:cNvPr id="699" name="Rectangle 2"/>
          <p:cNvSpPr txBox="1"/>
          <p:nvPr/>
        </p:nvSpPr>
        <p:spPr>
          <a:xfrm>
            <a:off x="7221529" y="1849557"/>
            <a:ext cx="4428112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The proposed hierarchy puts the cart area(2) and main transactional button (3) in the middle of the screen, creating a non-linear flow.  This is a critical issue as the user is being asked to submit their selections before being presented with the available selections</a:t>
            </a:r>
          </a:p>
        </p:txBody>
      </p:sp>
      <p:pic>
        <p:nvPicPr>
          <p:cNvPr id="700" name="Screen1-hierarchy.png" descr="Screen1-hierarchy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2036"/>
          <a:stretch>
            <a:fillRect/>
          </a:stretch>
        </p:blipFill>
        <p:spPr>
          <a:xfrm>
            <a:off x="2038018" y="446679"/>
            <a:ext cx="2863093" cy="5967638"/>
          </a:xfrm>
          <a:prstGeom prst="rect">
            <a:avLst/>
          </a:prstGeom>
        </p:spPr>
      </p:pic>
      <p:sp>
        <p:nvSpPr>
          <p:cNvPr id="701" name="Rectangle"/>
          <p:cNvSpPr/>
          <p:nvPr/>
        </p:nvSpPr>
        <p:spPr>
          <a:xfrm>
            <a:off x="1911350" y="317500"/>
            <a:ext cx="3116429" cy="1956293"/>
          </a:xfrm>
          <a:prstGeom prst="rect">
            <a:avLst/>
          </a:prstGeom>
          <a:solidFill>
            <a:srgbClr val="8EFA00">
              <a:alpha val="20000"/>
            </a:srgb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02" name="Rectangle"/>
          <p:cNvSpPr/>
          <p:nvPr/>
        </p:nvSpPr>
        <p:spPr>
          <a:xfrm>
            <a:off x="1911350" y="2260600"/>
            <a:ext cx="3116429" cy="1956293"/>
          </a:xfrm>
          <a:prstGeom prst="rect">
            <a:avLst/>
          </a:prstGeom>
          <a:solidFill>
            <a:srgbClr val="FF9300">
              <a:alpha val="20000"/>
            </a:srgb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03" name="Rectangle"/>
          <p:cNvSpPr/>
          <p:nvPr/>
        </p:nvSpPr>
        <p:spPr>
          <a:xfrm>
            <a:off x="1911350" y="4203700"/>
            <a:ext cx="3116429" cy="442662"/>
          </a:xfrm>
          <a:prstGeom prst="rect">
            <a:avLst/>
          </a:prstGeom>
          <a:solidFill>
            <a:schemeClr val="accent5">
              <a:alpha val="20000"/>
            </a:scheme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04" name="Rectangle"/>
          <p:cNvSpPr/>
          <p:nvPr/>
        </p:nvSpPr>
        <p:spPr>
          <a:xfrm>
            <a:off x="1911350" y="4648200"/>
            <a:ext cx="3116429" cy="1956293"/>
          </a:xfrm>
          <a:prstGeom prst="rect">
            <a:avLst/>
          </a:prstGeom>
          <a:solidFill>
            <a:srgbClr val="BF54FF">
              <a:alpha val="20000"/>
            </a:srgb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05" name="1"/>
          <p:cNvSpPr/>
          <p:nvPr/>
        </p:nvSpPr>
        <p:spPr>
          <a:xfrm>
            <a:off x="4883150" y="533400"/>
            <a:ext cx="442662" cy="442662"/>
          </a:xfrm>
          <a:prstGeom prst="ellipse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06" name="2"/>
          <p:cNvSpPr/>
          <p:nvPr/>
        </p:nvSpPr>
        <p:spPr>
          <a:xfrm>
            <a:off x="1695450" y="2343150"/>
            <a:ext cx="442662" cy="442662"/>
          </a:xfrm>
          <a:prstGeom prst="ellipse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07" name="3"/>
          <p:cNvSpPr/>
          <p:nvPr/>
        </p:nvSpPr>
        <p:spPr>
          <a:xfrm>
            <a:off x="4972050" y="4203700"/>
            <a:ext cx="442662" cy="442662"/>
          </a:xfrm>
          <a:prstGeom prst="ellipse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08" name="4"/>
          <p:cNvSpPr/>
          <p:nvPr/>
        </p:nvSpPr>
        <p:spPr>
          <a:xfrm>
            <a:off x="1695450" y="4724400"/>
            <a:ext cx="442662" cy="442662"/>
          </a:xfrm>
          <a:prstGeom prst="ellipse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09" name="2"/>
          <p:cNvSpPr/>
          <p:nvPr/>
        </p:nvSpPr>
        <p:spPr>
          <a:xfrm>
            <a:off x="6844399" y="1905000"/>
            <a:ext cx="270001" cy="270000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10" name="Rectangle 2"/>
          <p:cNvSpPr txBox="1"/>
          <p:nvPr/>
        </p:nvSpPr>
        <p:spPr>
          <a:xfrm>
            <a:off x="7221529" y="3247001"/>
            <a:ext cx="4428112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The instructions do not tell the user what makes a player the “top batsman”, is it highest average, number of innings? Don’t hide this in the terms and conditions.</a:t>
            </a:r>
          </a:p>
        </p:txBody>
      </p:sp>
      <p:sp>
        <p:nvSpPr>
          <p:cNvPr id="711" name="Circle"/>
          <p:cNvSpPr/>
          <p:nvPr/>
        </p:nvSpPr>
        <p:spPr>
          <a:xfrm>
            <a:off x="6844399" y="3247001"/>
            <a:ext cx="270001" cy="270001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12" name="Rectangle 2"/>
          <p:cNvSpPr txBox="1"/>
          <p:nvPr/>
        </p:nvSpPr>
        <p:spPr>
          <a:xfrm>
            <a:off x="7221529" y="4187245"/>
            <a:ext cx="442811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Lead with the countdown to event, have date as secondary info, to bring content up and suggest an urgency to making selections.</a:t>
            </a:r>
          </a:p>
        </p:txBody>
      </p:sp>
      <p:sp>
        <p:nvSpPr>
          <p:cNvPr id="713" name="Circle"/>
          <p:cNvSpPr/>
          <p:nvPr/>
        </p:nvSpPr>
        <p:spPr>
          <a:xfrm>
            <a:off x="6844399" y="4231865"/>
            <a:ext cx="270001" cy="2700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9" grpId="2"/>
      <p:bldP build="whole" bldLvl="1" animBg="1" rev="0" advAuto="0" spid="710" grpId="3"/>
      <p:bldP build="whole" bldLvl="1" animBg="1" rev="0" advAuto="0" spid="712" grpId="4"/>
      <p:bldP build="whole" bldLvl="1" animBg="1" rev="0" advAuto="0" spid="69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Screen1-adjusted.png" descr="Screen1-adjust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5733" y="439449"/>
            <a:ext cx="2873287" cy="6113376"/>
          </a:xfrm>
          <a:prstGeom prst="rect">
            <a:avLst/>
          </a:prstGeom>
          <a:ln w="12700">
            <a:miter lim="400000"/>
          </a:ln>
        </p:spPr>
      </p:pic>
      <p:sp>
        <p:nvSpPr>
          <p:cNvPr id="716" name="TextBox 5"/>
          <p:cNvSpPr txBox="1"/>
          <p:nvPr>
            <p:ph type="sldNum" sz="quarter" idx="2"/>
          </p:nvPr>
        </p:nvSpPr>
        <p:spPr>
          <a:xfrm>
            <a:off x="927156" y="6365428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7" name="TextBox 1"/>
          <p:cNvSpPr txBox="1"/>
          <p:nvPr/>
        </p:nvSpPr>
        <p:spPr>
          <a:xfrm>
            <a:off x="6971399" y="402556"/>
            <a:ext cx="4678242" cy="1082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Screen 1</a:t>
            </a:r>
          </a:p>
          <a:p>
            <a:pPr/>
            <a:r>
              <a:t>Proposed Design</a:t>
            </a:r>
          </a:p>
        </p:txBody>
      </p:sp>
      <p:sp>
        <p:nvSpPr>
          <p:cNvPr id="718" name="Rectangle 2"/>
          <p:cNvSpPr txBox="1"/>
          <p:nvPr/>
        </p:nvSpPr>
        <p:spPr>
          <a:xfrm>
            <a:off x="7221529" y="1849557"/>
            <a:ext cx="4428112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The proposed design is based around creating a linear flow by moving the cart (2) and main transactional button (3) at the end of the process.</a:t>
            </a:r>
          </a:p>
        </p:txBody>
      </p:sp>
      <p:sp>
        <p:nvSpPr>
          <p:cNvPr id="719" name="Rectangle"/>
          <p:cNvSpPr/>
          <p:nvPr/>
        </p:nvSpPr>
        <p:spPr>
          <a:xfrm>
            <a:off x="1904206" y="4114800"/>
            <a:ext cx="3116430" cy="1956293"/>
          </a:xfrm>
          <a:prstGeom prst="rect">
            <a:avLst/>
          </a:prstGeom>
          <a:solidFill>
            <a:srgbClr val="FF9300">
              <a:alpha val="20000"/>
            </a:srgb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20" name="Rectangle"/>
          <p:cNvSpPr/>
          <p:nvPr/>
        </p:nvSpPr>
        <p:spPr>
          <a:xfrm>
            <a:off x="1904206" y="6057900"/>
            <a:ext cx="3116430" cy="442662"/>
          </a:xfrm>
          <a:prstGeom prst="rect">
            <a:avLst/>
          </a:prstGeom>
          <a:solidFill>
            <a:schemeClr val="accent5">
              <a:alpha val="20000"/>
            </a:scheme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21" name="Rectangle"/>
          <p:cNvSpPr/>
          <p:nvPr/>
        </p:nvSpPr>
        <p:spPr>
          <a:xfrm>
            <a:off x="1911350" y="2149326"/>
            <a:ext cx="3116429" cy="1956294"/>
          </a:xfrm>
          <a:prstGeom prst="rect">
            <a:avLst/>
          </a:prstGeom>
          <a:solidFill>
            <a:srgbClr val="BF54FF">
              <a:alpha val="20000"/>
            </a:srgb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22" name="Rectangle 2"/>
          <p:cNvSpPr txBox="1"/>
          <p:nvPr/>
        </p:nvSpPr>
        <p:spPr>
          <a:xfrm>
            <a:off x="7221529" y="2821018"/>
            <a:ext cx="442811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A tooltip may be needed over the first price button to show how to select a player if this is for truly novice users.</a:t>
            </a:r>
          </a:p>
        </p:txBody>
      </p:sp>
      <p:sp>
        <p:nvSpPr>
          <p:cNvPr id="723" name="Circle"/>
          <p:cNvSpPr/>
          <p:nvPr/>
        </p:nvSpPr>
        <p:spPr>
          <a:xfrm>
            <a:off x="6844399" y="2909918"/>
            <a:ext cx="270001" cy="2700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chemeClr val="accent6">
                    <a:lumOff val="-9568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24" name="Rectangle 2"/>
          <p:cNvSpPr txBox="1"/>
          <p:nvPr/>
        </p:nvSpPr>
        <p:spPr>
          <a:xfrm>
            <a:off x="7221529" y="3526441"/>
            <a:ext cx="442811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A tooltip may be needed over the first price button to show how to select a player if this is for truly novice users.</a:t>
            </a:r>
          </a:p>
        </p:txBody>
      </p:sp>
      <p:sp>
        <p:nvSpPr>
          <p:cNvPr id="725" name="Circle"/>
          <p:cNvSpPr/>
          <p:nvPr/>
        </p:nvSpPr>
        <p:spPr>
          <a:xfrm>
            <a:off x="6844399" y="3615341"/>
            <a:ext cx="270001" cy="2700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chemeClr val="accent6">
                    <a:lumOff val="-9568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26" name="4"/>
          <p:cNvSpPr/>
          <p:nvPr/>
        </p:nvSpPr>
        <p:spPr>
          <a:xfrm>
            <a:off x="1695450" y="2343150"/>
            <a:ext cx="442662" cy="442662"/>
          </a:xfrm>
          <a:prstGeom prst="ellipse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27" name="3"/>
          <p:cNvSpPr/>
          <p:nvPr/>
        </p:nvSpPr>
        <p:spPr>
          <a:xfrm>
            <a:off x="4972050" y="6057900"/>
            <a:ext cx="442662" cy="442662"/>
          </a:xfrm>
          <a:prstGeom prst="ellipse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28" name="3"/>
          <p:cNvSpPr/>
          <p:nvPr/>
        </p:nvSpPr>
        <p:spPr>
          <a:xfrm>
            <a:off x="6844399" y="1913057"/>
            <a:ext cx="270001" cy="2700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29" name="VIEW PROTOTYPE">
            <a:hlinkClick r:id="rId3" invalidUrl="" action="" tgtFrame="" tooltip="" history="1" highlightClick="0" endSnd="0"/>
          </p:cNvPr>
          <p:cNvSpPr/>
          <p:nvPr/>
        </p:nvSpPr>
        <p:spPr>
          <a:xfrm>
            <a:off x="8248730" y="5512023"/>
            <a:ext cx="2373710" cy="564579"/>
          </a:xfrm>
          <a:prstGeom prst="roundRect">
            <a:avLst>
              <a:gd name="adj" fmla="val 17996"/>
            </a:avLst>
          </a:prstGeom>
          <a:solidFill>
            <a:schemeClr val="accent5">
              <a:lumOff val="1205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VIEW PROTOTYPE</a:t>
            </a:r>
          </a:p>
        </p:txBody>
      </p:sp>
      <p:sp>
        <p:nvSpPr>
          <p:cNvPr id="730" name="Password: chalkline"/>
          <p:cNvSpPr txBox="1"/>
          <p:nvPr/>
        </p:nvSpPr>
        <p:spPr>
          <a:xfrm>
            <a:off x="8277897" y="6144610"/>
            <a:ext cx="237371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chemeClr val="accent3">
                    <a:lumOff val="-12941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Password: chalkline</a:t>
            </a:r>
          </a:p>
        </p:txBody>
      </p:sp>
      <p:sp>
        <p:nvSpPr>
          <p:cNvPr id="731" name="WATCH DEMO">
            <a:hlinkClick r:id="rId4" invalidUrl="" action="" tgtFrame="" tooltip="" history="1" highlightClick="0" endSnd="0"/>
          </p:cNvPr>
          <p:cNvSpPr/>
          <p:nvPr/>
        </p:nvSpPr>
        <p:spPr>
          <a:xfrm>
            <a:off x="7277754" y="4320763"/>
            <a:ext cx="4315661" cy="907479"/>
          </a:xfrm>
          <a:prstGeom prst="roundRect">
            <a:avLst>
              <a:gd name="adj" fmla="val 17996"/>
            </a:avLst>
          </a:prstGeom>
          <a:solidFill>
            <a:schemeClr val="accent6">
              <a:lumOff val="-95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WATCH DEMO</a:t>
            </a:r>
          </a:p>
        </p:txBody>
      </p:sp>
      <p:grpSp>
        <p:nvGrpSpPr>
          <p:cNvPr id="734" name="Group"/>
          <p:cNvGrpSpPr/>
          <p:nvPr/>
        </p:nvGrpSpPr>
        <p:grpSpPr>
          <a:xfrm>
            <a:off x="11000354" y="4585431"/>
            <a:ext cx="346043" cy="346043"/>
            <a:chOff x="0" y="0"/>
            <a:chExt cx="346041" cy="346041"/>
          </a:xfrm>
        </p:grpSpPr>
        <p:sp>
          <p:nvSpPr>
            <p:cNvPr id="732" name="Triangle"/>
            <p:cNvSpPr/>
            <p:nvPr/>
          </p:nvSpPr>
          <p:spPr>
            <a:xfrm rot="5400000">
              <a:off x="98185" y="98410"/>
              <a:ext cx="190408" cy="155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33" name="Circle"/>
            <p:cNvSpPr/>
            <p:nvPr/>
          </p:nvSpPr>
          <p:spPr>
            <a:xfrm>
              <a:off x="0" y="0"/>
              <a:ext cx="346042" cy="346042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735" name="Rectangle"/>
          <p:cNvSpPr/>
          <p:nvPr/>
        </p:nvSpPr>
        <p:spPr>
          <a:xfrm>
            <a:off x="1911350" y="342900"/>
            <a:ext cx="3116429" cy="1776323"/>
          </a:xfrm>
          <a:prstGeom prst="rect">
            <a:avLst/>
          </a:prstGeom>
          <a:solidFill>
            <a:srgbClr val="8EFA00">
              <a:alpha val="20000"/>
            </a:srgb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36" name="1"/>
          <p:cNvSpPr/>
          <p:nvPr/>
        </p:nvSpPr>
        <p:spPr>
          <a:xfrm>
            <a:off x="4883150" y="533400"/>
            <a:ext cx="442662" cy="442662"/>
          </a:xfrm>
          <a:prstGeom prst="ellipse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37" name="2"/>
          <p:cNvSpPr/>
          <p:nvPr/>
        </p:nvSpPr>
        <p:spPr>
          <a:xfrm>
            <a:off x="6467268" y="1913057"/>
            <a:ext cx="270001" cy="2700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7" grpId="1"/>
      <p:bldP build="whole" bldLvl="1" animBg="1" rev="0" advAuto="0" spid="718" grpId="2"/>
      <p:bldP build="whole" bldLvl="1" animBg="1" rev="0" advAuto="0" spid="724" grpId="4"/>
      <p:bldP build="whole" bldLvl="1" animBg="1" rev="0" advAuto="0" spid="722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lide Number"/>
          <p:cNvSpPr txBox="1"/>
          <p:nvPr>
            <p:ph type="sldNum" sz="quarter" idx="2"/>
          </p:nvPr>
        </p:nvSpPr>
        <p:spPr>
          <a:xfrm>
            <a:off x="927156" y="6365428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0" name="Screen1-hierarchy.png" descr="Screen1-hierarchy.png"/>
          <p:cNvPicPr>
            <a:picLocks noChangeAspect="1"/>
          </p:cNvPicPr>
          <p:nvPr/>
        </p:nvPicPr>
        <p:blipFill>
          <a:blip r:embed="rId2">
            <a:alphaModFix amt="40000"/>
            <a:extLst/>
          </a:blip>
          <a:srcRect l="0" t="0" r="0" b="2036"/>
          <a:stretch>
            <a:fillRect/>
          </a:stretch>
        </p:blipFill>
        <p:spPr>
          <a:xfrm>
            <a:off x="1748948" y="446679"/>
            <a:ext cx="2863094" cy="5967638"/>
          </a:xfrm>
          <a:prstGeom prst="rect">
            <a:avLst/>
          </a:prstGeom>
          <a:ln w="12700">
            <a:miter lim="400000"/>
          </a:ln>
        </p:spPr>
      </p:pic>
      <p:sp>
        <p:nvSpPr>
          <p:cNvPr id="741" name="Rectangle"/>
          <p:cNvSpPr/>
          <p:nvPr/>
        </p:nvSpPr>
        <p:spPr>
          <a:xfrm>
            <a:off x="1611258" y="303714"/>
            <a:ext cx="3116430" cy="1956294"/>
          </a:xfrm>
          <a:prstGeom prst="rect">
            <a:avLst/>
          </a:prstGeom>
          <a:solidFill>
            <a:srgbClr val="8EFA00">
              <a:alpha val="20000"/>
            </a:srgb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42" name="Rectangle"/>
          <p:cNvSpPr/>
          <p:nvPr/>
        </p:nvSpPr>
        <p:spPr>
          <a:xfrm>
            <a:off x="1622280" y="2260599"/>
            <a:ext cx="3116430" cy="1956294"/>
          </a:xfrm>
          <a:prstGeom prst="rect">
            <a:avLst/>
          </a:prstGeom>
          <a:solidFill>
            <a:srgbClr val="FF9300">
              <a:alpha val="20000"/>
            </a:srgb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43" name="Rectangle"/>
          <p:cNvSpPr/>
          <p:nvPr/>
        </p:nvSpPr>
        <p:spPr>
          <a:xfrm>
            <a:off x="1622280" y="4203700"/>
            <a:ext cx="3116430" cy="442662"/>
          </a:xfrm>
          <a:prstGeom prst="rect">
            <a:avLst/>
          </a:prstGeom>
          <a:solidFill>
            <a:schemeClr val="accent5">
              <a:alpha val="20000"/>
            </a:scheme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44" name="Rectangle"/>
          <p:cNvSpPr/>
          <p:nvPr/>
        </p:nvSpPr>
        <p:spPr>
          <a:xfrm>
            <a:off x="1622280" y="4648200"/>
            <a:ext cx="3116430" cy="1956293"/>
          </a:xfrm>
          <a:prstGeom prst="rect">
            <a:avLst/>
          </a:prstGeom>
          <a:solidFill>
            <a:srgbClr val="BF54FF">
              <a:alpha val="20000"/>
            </a:srgb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45" name="Line"/>
          <p:cNvSpPr/>
          <p:nvPr/>
        </p:nvSpPr>
        <p:spPr>
          <a:xfrm flipH="1">
            <a:off x="2566598" y="1743961"/>
            <a:ext cx="1" cy="4546963"/>
          </a:xfrm>
          <a:prstGeom prst="line">
            <a:avLst/>
          </a:prstGeom>
          <a:ln w="88900">
            <a:solidFill>
              <a:srgbClr val="FF2600"/>
            </a:solidFill>
            <a:miter/>
            <a:tailEnd type="triangle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46" name="Line"/>
          <p:cNvSpPr/>
          <p:nvPr/>
        </p:nvSpPr>
        <p:spPr>
          <a:xfrm flipH="1">
            <a:off x="2968514" y="3078807"/>
            <a:ext cx="1" cy="3214709"/>
          </a:xfrm>
          <a:prstGeom prst="line">
            <a:avLst/>
          </a:prstGeom>
          <a:ln w="88900">
            <a:solidFill>
              <a:srgbClr val="FF2600"/>
            </a:solidFill>
            <a:miter/>
            <a:headEnd type="triangle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47" name="Line"/>
          <p:cNvSpPr/>
          <p:nvPr/>
        </p:nvSpPr>
        <p:spPr>
          <a:xfrm flipH="1">
            <a:off x="3772347" y="4290313"/>
            <a:ext cx="1" cy="2095117"/>
          </a:xfrm>
          <a:prstGeom prst="line">
            <a:avLst/>
          </a:prstGeom>
          <a:ln w="88900">
            <a:solidFill>
              <a:srgbClr val="FF2600"/>
            </a:solidFill>
            <a:miter/>
            <a:headEnd type="triangle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48" name="Line"/>
          <p:cNvSpPr/>
          <p:nvPr/>
        </p:nvSpPr>
        <p:spPr>
          <a:xfrm flipH="1">
            <a:off x="3370430" y="3078807"/>
            <a:ext cx="1" cy="3214709"/>
          </a:xfrm>
          <a:prstGeom prst="line">
            <a:avLst/>
          </a:prstGeom>
          <a:ln w="88900">
            <a:solidFill>
              <a:srgbClr val="FF2600"/>
            </a:solidFill>
            <a:miter/>
            <a:tailEnd type="triangle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749" name="Screen1-adjusted.png" descr="Screen1-adjusted.png"/>
          <p:cNvPicPr>
            <a:picLocks noChangeAspect="1"/>
          </p:cNvPicPr>
          <p:nvPr/>
        </p:nvPicPr>
        <p:blipFill>
          <a:blip r:embed="rId3">
            <a:alphaModFix amt="40000"/>
            <a:extLst/>
          </a:blip>
          <a:stretch>
            <a:fillRect/>
          </a:stretch>
        </p:blipFill>
        <p:spPr>
          <a:xfrm>
            <a:off x="8716127" y="439449"/>
            <a:ext cx="2873288" cy="6113376"/>
          </a:xfrm>
          <a:prstGeom prst="rect">
            <a:avLst/>
          </a:prstGeom>
          <a:ln w="12700">
            <a:miter lim="400000"/>
          </a:ln>
        </p:spPr>
      </p:pic>
      <p:sp>
        <p:nvSpPr>
          <p:cNvPr id="750" name="Rectangle"/>
          <p:cNvSpPr/>
          <p:nvPr/>
        </p:nvSpPr>
        <p:spPr>
          <a:xfrm>
            <a:off x="8594600" y="4114800"/>
            <a:ext cx="3116430" cy="1956293"/>
          </a:xfrm>
          <a:prstGeom prst="rect">
            <a:avLst/>
          </a:prstGeom>
          <a:solidFill>
            <a:srgbClr val="FF9300">
              <a:alpha val="20000"/>
            </a:srgb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51" name="Rectangle"/>
          <p:cNvSpPr/>
          <p:nvPr/>
        </p:nvSpPr>
        <p:spPr>
          <a:xfrm>
            <a:off x="8594600" y="6057900"/>
            <a:ext cx="3116430" cy="442662"/>
          </a:xfrm>
          <a:prstGeom prst="rect">
            <a:avLst/>
          </a:prstGeom>
          <a:solidFill>
            <a:schemeClr val="accent5">
              <a:alpha val="20000"/>
            </a:scheme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52" name="Rectangle"/>
          <p:cNvSpPr/>
          <p:nvPr/>
        </p:nvSpPr>
        <p:spPr>
          <a:xfrm>
            <a:off x="8601744" y="2149326"/>
            <a:ext cx="3116430" cy="1956294"/>
          </a:xfrm>
          <a:prstGeom prst="rect">
            <a:avLst/>
          </a:prstGeom>
          <a:solidFill>
            <a:srgbClr val="BF54FF">
              <a:alpha val="20000"/>
            </a:srgb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53" name="Rectangle"/>
          <p:cNvSpPr/>
          <p:nvPr/>
        </p:nvSpPr>
        <p:spPr>
          <a:xfrm>
            <a:off x="8594600" y="393699"/>
            <a:ext cx="3116430" cy="1776324"/>
          </a:xfrm>
          <a:prstGeom prst="rect">
            <a:avLst/>
          </a:prstGeom>
          <a:solidFill>
            <a:srgbClr val="8EFA00">
              <a:alpha val="20000"/>
            </a:srgb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54" name="Line"/>
          <p:cNvSpPr/>
          <p:nvPr/>
        </p:nvSpPr>
        <p:spPr>
          <a:xfrm flipH="1">
            <a:off x="10152815" y="1508230"/>
            <a:ext cx="1" cy="4546963"/>
          </a:xfrm>
          <a:prstGeom prst="line">
            <a:avLst/>
          </a:prstGeom>
          <a:ln w="88900">
            <a:solidFill>
              <a:schemeClr val="accent6">
                <a:lumOff val="-9568"/>
              </a:schemeClr>
            </a:solidFill>
            <a:miter/>
            <a:tailEnd type="triangle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55" name="TextBox 1"/>
          <p:cNvSpPr txBox="1"/>
          <p:nvPr/>
        </p:nvSpPr>
        <p:spPr>
          <a:xfrm>
            <a:off x="5022186" y="402556"/>
            <a:ext cx="3405793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Page Flow</a:t>
            </a:r>
          </a:p>
          <a:p>
            <a:pPr algn="ctr"/>
            <a:r>
              <a:t>Suggestions</a:t>
            </a:r>
          </a:p>
        </p:txBody>
      </p:sp>
      <p:sp>
        <p:nvSpPr>
          <p:cNvPr id="756" name="Rectangle 2"/>
          <p:cNvSpPr txBox="1"/>
          <p:nvPr/>
        </p:nvSpPr>
        <p:spPr>
          <a:xfrm>
            <a:off x="4972818" y="1849557"/>
            <a:ext cx="3405792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sz="1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The Original flow has the user move up and down the screen as they build and review their selections.</a:t>
            </a:r>
          </a:p>
          <a:p>
            <a:pPr algn="ctr">
              <a:lnSpc>
                <a:spcPct val="120000"/>
              </a:lnSpc>
              <a:defRPr sz="1200">
                <a:latin typeface="Lato Regular"/>
                <a:ea typeface="Lato Regular"/>
                <a:cs typeface="Lato Regular"/>
                <a:sym typeface="Lato Regular"/>
              </a:defRPr>
            </a:pPr>
          </a:p>
          <a:p>
            <a:pPr algn="ctr">
              <a:lnSpc>
                <a:spcPct val="120000"/>
              </a:lnSpc>
              <a:defRPr sz="1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The main transaction button is sandwiched in the middle of the screen.</a:t>
            </a:r>
          </a:p>
        </p:txBody>
      </p:sp>
      <p:sp>
        <p:nvSpPr>
          <p:cNvPr id="757" name="Rectangle 2"/>
          <p:cNvSpPr txBox="1"/>
          <p:nvPr/>
        </p:nvSpPr>
        <p:spPr>
          <a:xfrm>
            <a:off x="4961179" y="4316591"/>
            <a:ext cx="3405793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1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The proposed redesign positions the  selections before the card making a much more linear page flow.</a:t>
            </a:r>
          </a:p>
        </p:txBody>
      </p:sp>
      <p:sp>
        <p:nvSpPr>
          <p:cNvPr id="758" name="Line"/>
          <p:cNvSpPr/>
          <p:nvPr/>
        </p:nvSpPr>
        <p:spPr>
          <a:xfrm>
            <a:off x="5890755" y="3795544"/>
            <a:ext cx="1339820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59" name="Triangle"/>
          <p:cNvSpPr/>
          <p:nvPr/>
        </p:nvSpPr>
        <p:spPr>
          <a:xfrm rot="16200000">
            <a:off x="4846921" y="1895496"/>
            <a:ext cx="158314" cy="169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60" name="Triangle"/>
          <p:cNvSpPr/>
          <p:nvPr/>
        </p:nvSpPr>
        <p:spPr>
          <a:xfrm rot="5400000">
            <a:off x="8360354" y="4391247"/>
            <a:ext cx="158314" cy="169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5" grpId="1"/>
      <p:bldP build="whole" bldLvl="1" animBg="1" rev="0" advAuto="0" spid="756" grpId="2"/>
      <p:bldP build="whole" bldLvl="1" animBg="1" rev="0" advAuto="0" spid="757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TextBox 3"/>
          <p:cNvSpPr txBox="1"/>
          <p:nvPr>
            <p:ph type="sldNum" sz="quarter" idx="2"/>
          </p:nvPr>
        </p:nvSpPr>
        <p:spPr>
          <a:xfrm>
            <a:off x="927156" y="6365428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3" name="TextBox 1"/>
          <p:cNvSpPr txBox="1"/>
          <p:nvPr/>
        </p:nvSpPr>
        <p:spPr>
          <a:xfrm>
            <a:off x="2183139" y="867401"/>
            <a:ext cx="7825722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Screen 2 - Improve Selection Process</a:t>
            </a:r>
          </a:p>
        </p:txBody>
      </p:sp>
      <p:grpSp>
        <p:nvGrpSpPr>
          <p:cNvPr id="768" name="Group"/>
          <p:cNvGrpSpPr/>
          <p:nvPr/>
        </p:nvGrpSpPr>
        <p:grpSpPr>
          <a:xfrm>
            <a:off x="383584" y="4237708"/>
            <a:ext cx="5559431" cy="1519399"/>
            <a:chOff x="0" y="0"/>
            <a:chExt cx="5559430" cy="1519397"/>
          </a:xfrm>
        </p:grpSpPr>
        <p:pic>
          <p:nvPicPr>
            <p:cNvPr id="764" name="Screen Shot 2017-10-22 at 12.52.40.png" descr="Screen Shot 2017-10-22 at 12.52.4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1761" r="0" b="0"/>
            <a:stretch>
              <a:fillRect/>
            </a:stretch>
          </p:blipFill>
          <p:spPr>
            <a:xfrm>
              <a:off x="1666" y="2064"/>
              <a:ext cx="3108558" cy="15151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5" name="Rectangle 15"/>
            <p:cNvSpPr/>
            <p:nvPr/>
          </p:nvSpPr>
          <p:spPr>
            <a:xfrm>
              <a:off x="0" y="0"/>
              <a:ext cx="3118270" cy="1519398"/>
            </a:xfrm>
            <a:prstGeom prst="rect">
              <a:avLst/>
            </a:prstGeom>
            <a:noFill/>
            <a:ln w="571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66" name="TextBox 6"/>
            <p:cNvSpPr txBox="1"/>
            <p:nvPr/>
          </p:nvSpPr>
          <p:spPr>
            <a:xfrm>
              <a:off x="3266926" y="425398"/>
              <a:ext cx="2232299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000"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/>
              <a:r>
                <a:t>Disable the transaction button until the user has met the criteria of the competition.</a:t>
              </a:r>
            </a:p>
          </p:txBody>
        </p:sp>
        <p:sp>
          <p:nvSpPr>
            <p:cNvPr id="767" name="TextBox 8"/>
            <p:cNvSpPr txBox="1"/>
            <p:nvPr/>
          </p:nvSpPr>
          <p:spPr>
            <a:xfrm>
              <a:off x="3266926" y="95286"/>
              <a:ext cx="229250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600"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/>
              <a:r>
                <a:t>Block Transactions </a:t>
              </a:r>
            </a:p>
          </p:txBody>
        </p:sp>
      </p:grpSp>
      <p:sp>
        <p:nvSpPr>
          <p:cNvPr id="769" name="Rectangle 14"/>
          <p:cNvSpPr txBox="1"/>
          <p:nvPr/>
        </p:nvSpPr>
        <p:spPr>
          <a:xfrm>
            <a:off x="2064095" y="1645985"/>
            <a:ext cx="8439568" cy="566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14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/>
            <a:r>
              <a:t>A key part of making this game easy and fast to use is to make the selection and submission process as intuitive as possible. </a:t>
            </a:r>
          </a:p>
        </p:txBody>
      </p:sp>
      <p:grpSp>
        <p:nvGrpSpPr>
          <p:cNvPr id="774" name="Group"/>
          <p:cNvGrpSpPr/>
          <p:nvPr/>
        </p:nvGrpSpPr>
        <p:grpSpPr>
          <a:xfrm>
            <a:off x="6091671" y="4244617"/>
            <a:ext cx="5558318" cy="1531756"/>
            <a:chOff x="0" y="0"/>
            <a:chExt cx="5558317" cy="1531754"/>
          </a:xfrm>
        </p:grpSpPr>
        <p:pic>
          <p:nvPicPr>
            <p:cNvPr id="770" name="Screen Shot 2017-10-22 at 12.52.57.png" descr="Screen Shot 2017-10-22 at 12.52.57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30459" r="0" b="430"/>
            <a:stretch>
              <a:fillRect/>
            </a:stretch>
          </p:blipFill>
          <p:spPr>
            <a:xfrm>
              <a:off x="5765" y="0"/>
              <a:ext cx="3106802" cy="15317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1" name="Rectangle 15"/>
            <p:cNvSpPr/>
            <p:nvPr/>
          </p:nvSpPr>
          <p:spPr>
            <a:xfrm>
              <a:off x="0" y="11090"/>
              <a:ext cx="3118270" cy="1519201"/>
            </a:xfrm>
            <a:prstGeom prst="rect">
              <a:avLst/>
            </a:prstGeom>
            <a:noFill/>
            <a:ln w="571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72" name="TextBox 6"/>
            <p:cNvSpPr txBox="1"/>
            <p:nvPr/>
          </p:nvSpPr>
          <p:spPr>
            <a:xfrm>
              <a:off x="3265813" y="396594"/>
              <a:ext cx="2287592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000"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/>
              <a:r>
                <a:t>Lorem ipsum dolor sit amet, consectetur adipiscing elit. Nullam tincidunt posuere ex in imperdiet.</a:t>
              </a:r>
            </a:p>
          </p:txBody>
        </p:sp>
        <p:sp>
          <p:nvSpPr>
            <p:cNvPr id="773" name="TextBox 8"/>
            <p:cNvSpPr txBox="1"/>
            <p:nvPr/>
          </p:nvSpPr>
          <p:spPr>
            <a:xfrm>
              <a:off x="3265813" y="66482"/>
              <a:ext cx="229250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600"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/>
              <a:r>
                <a:t>Show Selections</a:t>
              </a:r>
            </a:p>
          </p:txBody>
        </p:sp>
      </p:grpSp>
      <p:grpSp>
        <p:nvGrpSpPr>
          <p:cNvPr id="779" name="Group"/>
          <p:cNvGrpSpPr/>
          <p:nvPr/>
        </p:nvGrpSpPr>
        <p:grpSpPr>
          <a:xfrm>
            <a:off x="6081560" y="2679233"/>
            <a:ext cx="5568986" cy="1055741"/>
            <a:chOff x="-9554" y="0"/>
            <a:chExt cx="5568984" cy="1055740"/>
          </a:xfrm>
        </p:grpSpPr>
        <p:pic>
          <p:nvPicPr>
            <p:cNvPr id="775" name="Screen Shot 2017-10-22 at 12.28.56.png" descr="Screen Shot 2017-10-22 at 12.28.56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9555" y="129509"/>
              <a:ext cx="3131000" cy="9014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6" name="Rectangle 15"/>
            <p:cNvSpPr/>
            <p:nvPr/>
          </p:nvSpPr>
          <p:spPr>
            <a:xfrm>
              <a:off x="0" y="28575"/>
              <a:ext cx="3118270" cy="1027166"/>
            </a:xfrm>
            <a:prstGeom prst="rect">
              <a:avLst/>
            </a:prstGeom>
            <a:noFill/>
            <a:ln w="571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77" name="TextBox 6"/>
            <p:cNvSpPr txBox="1"/>
            <p:nvPr/>
          </p:nvSpPr>
          <p:spPr>
            <a:xfrm>
              <a:off x="3266926" y="330112"/>
              <a:ext cx="2232299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000"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/>
              <a:r>
                <a:t>Show users how many selections they have still to make</a:t>
              </a:r>
            </a:p>
          </p:txBody>
        </p:sp>
        <p:sp>
          <p:nvSpPr>
            <p:cNvPr id="778" name="TextBox 8"/>
            <p:cNvSpPr txBox="1"/>
            <p:nvPr/>
          </p:nvSpPr>
          <p:spPr>
            <a:xfrm>
              <a:off x="3266926" y="0"/>
              <a:ext cx="2292505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600"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/>
              <a:r>
                <a:t>Display the count</a:t>
              </a:r>
            </a:p>
          </p:txBody>
        </p:sp>
      </p:grpSp>
      <p:grpSp>
        <p:nvGrpSpPr>
          <p:cNvPr id="784" name="Group"/>
          <p:cNvGrpSpPr/>
          <p:nvPr/>
        </p:nvGrpSpPr>
        <p:grpSpPr>
          <a:xfrm>
            <a:off x="374358" y="2658250"/>
            <a:ext cx="5577883" cy="1097707"/>
            <a:chOff x="0" y="0"/>
            <a:chExt cx="5577882" cy="1097705"/>
          </a:xfrm>
        </p:grpSpPr>
        <p:pic>
          <p:nvPicPr>
            <p:cNvPr id="780" name="Screen Shot 2017-10-22 at 12.53.06.png" descr="Screen Shot 2017-10-22 at 12.53.06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7788" r="0" b="7788"/>
            <a:stretch>
              <a:fillRect/>
            </a:stretch>
          </p:blipFill>
          <p:spPr>
            <a:xfrm>
              <a:off x="0" y="85758"/>
              <a:ext cx="3132001" cy="10119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81" name="Rectangle 15"/>
            <p:cNvSpPr/>
            <p:nvPr/>
          </p:nvSpPr>
          <p:spPr>
            <a:xfrm>
              <a:off x="19565" y="53975"/>
              <a:ext cx="3118270" cy="1027166"/>
            </a:xfrm>
            <a:prstGeom prst="rect">
              <a:avLst/>
            </a:prstGeom>
            <a:noFill/>
            <a:ln w="571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82" name="TextBox 6"/>
            <p:cNvSpPr txBox="1"/>
            <p:nvPr/>
          </p:nvSpPr>
          <p:spPr>
            <a:xfrm>
              <a:off x="3315482" y="330112"/>
              <a:ext cx="2232299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000"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/>
              <a:r>
                <a:t>Make the instructions concise at the heading of the page.</a:t>
              </a:r>
            </a:p>
          </p:txBody>
        </p:sp>
        <p:sp>
          <p:nvSpPr>
            <p:cNvPr id="783" name="TextBox 8"/>
            <p:cNvSpPr txBox="1"/>
            <p:nvPr/>
          </p:nvSpPr>
          <p:spPr>
            <a:xfrm>
              <a:off x="3285378" y="0"/>
              <a:ext cx="2292505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600"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/>
              <a:r>
                <a:t>Clear Instructions</a:t>
              </a:r>
            </a:p>
          </p:txBody>
        </p:sp>
      </p:grpSp>
      <p:grpSp>
        <p:nvGrpSpPr>
          <p:cNvPr id="789" name="Group"/>
          <p:cNvGrpSpPr/>
          <p:nvPr/>
        </p:nvGrpSpPr>
        <p:grpSpPr>
          <a:xfrm>
            <a:off x="249680" y="2508056"/>
            <a:ext cx="6080109" cy="1905524"/>
            <a:chOff x="0" y="0"/>
            <a:chExt cx="6080108" cy="1905523"/>
          </a:xfrm>
        </p:grpSpPr>
        <p:sp>
          <p:nvSpPr>
            <p:cNvPr id="785" name="1"/>
            <p:cNvSpPr/>
            <p:nvPr/>
          </p:nvSpPr>
          <p:spPr>
            <a:xfrm>
              <a:off x="0" y="0"/>
              <a:ext cx="354742" cy="354742"/>
            </a:xfrm>
            <a:prstGeom prst="ellipse">
              <a:avLst/>
            </a:prstGeom>
            <a:solidFill>
              <a:schemeClr val="accent3">
                <a:lumOff val="-12941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86" name="2"/>
            <p:cNvSpPr/>
            <p:nvPr/>
          </p:nvSpPr>
          <p:spPr>
            <a:xfrm>
              <a:off x="0" y="1550782"/>
              <a:ext cx="354742" cy="354742"/>
            </a:xfrm>
            <a:prstGeom prst="ellipse">
              <a:avLst/>
            </a:prstGeom>
            <a:solidFill>
              <a:schemeClr val="accent3">
                <a:lumOff val="-12941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87" name="3"/>
            <p:cNvSpPr/>
            <p:nvPr/>
          </p:nvSpPr>
          <p:spPr>
            <a:xfrm>
              <a:off x="5725367" y="0"/>
              <a:ext cx="354742" cy="354742"/>
            </a:xfrm>
            <a:prstGeom prst="ellipse">
              <a:avLst/>
            </a:prstGeom>
            <a:solidFill>
              <a:schemeClr val="accent3">
                <a:lumOff val="-12941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88" name="4"/>
            <p:cNvSpPr/>
            <p:nvPr/>
          </p:nvSpPr>
          <p:spPr>
            <a:xfrm>
              <a:off x="5725367" y="1550782"/>
              <a:ext cx="354742" cy="354742"/>
            </a:xfrm>
            <a:prstGeom prst="ellipse">
              <a:avLst/>
            </a:prstGeom>
            <a:solidFill>
              <a:schemeClr val="accent3">
                <a:lumOff val="-12941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9" grpId="5"/>
      <p:bldP build="whole" bldLvl="1" animBg="1" rev="0" advAuto="0" spid="768" grpId="4"/>
      <p:bldP build="whole" bldLvl="1" animBg="1" rev="0" advAuto="0" spid="763" grpId="1"/>
      <p:bldP build="whole" bldLvl="1" animBg="1" rev="0" advAuto="0" spid="769" grpId="2"/>
      <p:bldP build="whole" bldLvl="1" animBg="1" rev="0" advAuto="0" spid="784" grpId="3"/>
      <p:bldP build="whole" bldLvl="1" animBg="1" rev="0" advAuto="0" spid="774" grpId="6"/>
      <p:bldP build="whole" bldLvl="1" animBg="1" rev="0" advAuto="0" spid="789" grpId="7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extBox 5"/>
          <p:cNvSpPr txBox="1"/>
          <p:nvPr>
            <p:ph type="sldNum" sz="quarter" idx="2"/>
          </p:nvPr>
        </p:nvSpPr>
        <p:spPr>
          <a:xfrm>
            <a:off x="927156" y="6365428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2" name="TextBox 1"/>
          <p:cNvSpPr txBox="1"/>
          <p:nvPr/>
        </p:nvSpPr>
        <p:spPr>
          <a:xfrm>
            <a:off x="6971399" y="402556"/>
            <a:ext cx="4678242" cy="1082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Screen 3</a:t>
            </a:r>
          </a:p>
          <a:p>
            <a:pPr/>
            <a:r>
              <a:t>Selection Review</a:t>
            </a:r>
          </a:p>
        </p:txBody>
      </p:sp>
      <p:sp>
        <p:nvSpPr>
          <p:cNvPr id="793" name="Rectangle 2"/>
          <p:cNvSpPr txBox="1"/>
          <p:nvPr/>
        </p:nvSpPr>
        <p:spPr>
          <a:xfrm>
            <a:off x="7221529" y="1849557"/>
            <a:ext cx="442811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Greatly decrease the selections to bring the main email field and main submission button </a:t>
            </a:r>
          </a:p>
        </p:txBody>
      </p:sp>
      <p:sp>
        <p:nvSpPr>
          <p:cNvPr id="794" name="Circle"/>
          <p:cNvSpPr/>
          <p:nvPr/>
        </p:nvSpPr>
        <p:spPr>
          <a:xfrm>
            <a:off x="6844399" y="1905000"/>
            <a:ext cx="270001" cy="27000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95" name="Rectangle 2"/>
          <p:cNvSpPr txBox="1"/>
          <p:nvPr/>
        </p:nvSpPr>
        <p:spPr>
          <a:xfrm>
            <a:off x="7221529" y="2505403"/>
            <a:ext cx="442811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Introduce a bar along the top two submissions screens (1) to show the user that there are two parts to the process.</a:t>
            </a:r>
          </a:p>
        </p:txBody>
      </p:sp>
      <p:sp>
        <p:nvSpPr>
          <p:cNvPr id="796" name="1"/>
          <p:cNvSpPr/>
          <p:nvPr/>
        </p:nvSpPr>
        <p:spPr>
          <a:xfrm>
            <a:off x="6844399" y="2560846"/>
            <a:ext cx="270001" cy="2700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97" name="Rectangle 2"/>
          <p:cNvSpPr txBox="1"/>
          <p:nvPr/>
        </p:nvSpPr>
        <p:spPr>
          <a:xfrm>
            <a:off x="7221529" y="3216693"/>
            <a:ext cx="442811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The “Enter to Win”(2) should be disabled until all required fields are completed.</a:t>
            </a:r>
          </a:p>
        </p:txBody>
      </p:sp>
      <p:sp>
        <p:nvSpPr>
          <p:cNvPr id="798" name="2"/>
          <p:cNvSpPr/>
          <p:nvPr/>
        </p:nvSpPr>
        <p:spPr>
          <a:xfrm>
            <a:off x="6844399" y="3272136"/>
            <a:ext cx="270001" cy="2700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799" name="Screen Shot 2017-10-23 at 22.06.45.png" descr="Screen Shot 2017-10-23 at 22.06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1225" y="316799"/>
            <a:ext cx="2988001" cy="5789252"/>
          </a:xfrm>
          <a:prstGeom prst="rect">
            <a:avLst/>
          </a:prstGeom>
          <a:ln w="12700">
            <a:miter lim="400000"/>
          </a:ln>
        </p:spPr>
      </p:pic>
      <p:sp>
        <p:nvSpPr>
          <p:cNvPr id="800" name="1"/>
          <p:cNvSpPr/>
          <p:nvPr/>
        </p:nvSpPr>
        <p:spPr>
          <a:xfrm>
            <a:off x="1385898" y="1210733"/>
            <a:ext cx="442662" cy="442662"/>
          </a:xfrm>
          <a:prstGeom prst="ellipse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01" name="2"/>
          <p:cNvSpPr/>
          <p:nvPr/>
        </p:nvSpPr>
        <p:spPr>
          <a:xfrm>
            <a:off x="4786388" y="5581434"/>
            <a:ext cx="442662" cy="442662"/>
          </a:xfrm>
          <a:prstGeom prst="ellipse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3" grpId="2"/>
      <p:bldP build="whole" bldLvl="1" animBg="1" rev="0" advAuto="0" spid="792" grpId="1"/>
      <p:bldP build="whole" bldLvl="1" animBg="1" rev="0" advAuto="0" spid="795" grpId="3"/>
      <p:bldP build="whole" bldLvl="1" animBg="1" rev="0" advAuto="0" spid="797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TextBox 5"/>
          <p:cNvSpPr txBox="1"/>
          <p:nvPr>
            <p:ph type="sldNum" sz="quarter" idx="2"/>
          </p:nvPr>
        </p:nvSpPr>
        <p:spPr>
          <a:xfrm>
            <a:off x="927156" y="6365428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4" name="TextBox 1"/>
          <p:cNvSpPr txBox="1"/>
          <p:nvPr/>
        </p:nvSpPr>
        <p:spPr>
          <a:xfrm>
            <a:off x="6971399" y="402556"/>
            <a:ext cx="4678242" cy="1082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Screen 4</a:t>
            </a:r>
          </a:p>
          <a:p>
            <a:pPr/>
            <a:r>
              <a:t>Selection Review</a:t>
            </a:r>
          </a:p>
        </p:txBody>
      </p:sp>
      <p:sp>
        <p:nvSpPr>
          <p:cNvPr id="805" name="Rectangle 2"/>
          <p:cNvSpPr txBox="1"/>
          <p:nvPr/>
        </p:nvSpPr>
        <p:spPr>
          <a:xfrm>
            <a:off x="7221529" y="1849557"/>
            <a:ext cx="4428112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The message at the top isn’t clear that for the transaction to be complete that you must check your email. This instruction should  be clearer </a:t>
            </a:r>
          </a:p>
        </p:txBody>
      </p:sp>
      <p:sp>
        <p:nvSpPr>
          <p:cNvPr id="806" name="1"/>
          <p:cNvSpPr/>
          <p:nvPr/>
        </p:nvSpPr>
        <p:spPr>
          <a:xfrm>
            <a:off x="6844399" y="1905000"/>
            <a:ext cx="270001" cy="270000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807" name="Screen5-confirmation.png" descr="Screen5-confirmation.png"/>
          <p:cNvPicPr>
            <a:picLocks noChangeAspect="1"/>
          </p:cNvPicPr>
          <p:nvPr/>
        </p:nvPicPr>
        <p:blipFill>
          <a:blip r:embed="rId2">
            <a:extLst/>
          </a:blip>
          <a:srcRect l="87" t="0" r="74787" b="0"/>
          <a:stretch>
            <a:fillRect/>
          </a:stretch>
        </p:blipFill>
        <p:spPr>
          <a:xfrm>
            <a:off x="1455186" y="317500"/>
            <a:ext cx="3128692" cy="6061044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</p:pic>
      <p:sp>
        <p:nvSpPr>
          <p:cNvPr id="808" name="Rectangle 2"/>
          <p:cNvSpPr txBox="1"/>
          <p:nvPr/>
        </p:nvSpPr>
        <p:spPr>
          <a:xfrm>
            <a:off x="7221529" y="3616279"/>
            <a:ext cx="4428112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z="1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 Labelling could be improved “</a:t>
            </a:r>
            <a:r>
              <a:rPr>
                <a:latin typeface="Lato Bold"/>
                <a:ea typeface="Lato Bold"/>
                <a:cs typeface="Lato Bold"/>
                <a:sym typeface="Lato Bold"/>
              </a:rPr>
              <a:t>Go to Mr Green</a:t>
            </a:r>
            <a:r>
              <a:t>” says “</a:t>
            </a:r>
            <a:r>
              <a:rPr>
                <a:latin typeface="Lato Bold"/>
                <a:ea typeface="Lato Bold"/>
                <a:cs typeface="Lato Bold"/>
                <a:sym typeface="Lato Bold"/>
              </a:rPr>
              <a:t>Bet on The Ashes with Mr Green</a:t>
            </a:r>
            <a:r>
              <a:t>” and take them to that section. Mr Green makes sports book secondary to gaming so landing them on the homepage is a very disjointed journey.</a:t>
            </a:r>
          </a:p>
        </p:txBody>
      </p:sp>
      <p:sp>
        <p:nvSpPr>
          <p:cNvPr id="809" name="3"/>
          <p:cNvSpPr/>
          <p:nvPr/>
        </p:nvSpPr>
        <p:spPr>
          <a:xfrm>
            <a:off x="6844399" y="3671722"/>
            <a:ext cx="270001" cy="2700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10" name="Rectangle 2"/>
          <p:cNvSpPr txBox="1"/>
          <p:nvPr/>
        </p:nvSpPr>
        <p:spPr>
          <a:xfrm>
            <a:off x="7221529" y="2847218"/>
            <a:ext cx="442811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Continue to Mr Green should have the same bonus the user receives in the email as an incentive, or at least the promo code. </a:t>
            </a:r>
          </a:p>
        </p:txBody>
      </p:sp>
      <p:sp>
        <p:nvSpPr>
          <p:cNvPr id="811" name="2"/>
          <p:cNvSpPr/>
          <p:nvPr/>
        </p:nvSpPr>
        <p:spPr>
          <a:xfrm>
            <a:off x="6844399" y="2902661"/>
            <a:ext cx="270001" cy="2700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1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12" name="1"/>
          <p:cNvSpPr/>
          <p:nvPr/>
        </p:nvSpPr>
        <p:spPr>
          <a:xfrm>
            <a:off x="4371694" y="1997796"/>
            <a:ext cx="442662" cy="442662"/>
          </a:xfrm>
          <a:prstGeom prst="ellipse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13" name="2"/>
          <p:cNvSpPr/>
          <p:nvPr/>
        </p:nvSpPr>
        <p:spPr>
          <a:xfrm>
            <a:off x="1250258" y="5027653"/>
            <a:ext cx="442663" cy="442662"/>
          </a:xfrm>
          <a:prstGeom prst="ellipse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14" name="3"/>
          <p:cNvSpPr/>
          <p:nvPr/>
        </p:nvSpPr>
        <p:spPr>
          <a:xfrm>
            <a:off x="4487462" y="5804340"/>
            <a:ext cx="442663" cy="442663"/>
          </a:xfrm>
          <a:prstGeom prst="ellipse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0" grpId="4"/>
      <p:bldP build="whole" bldLvl="1" animBg="1" rev="0" advAuto="0" spid="804" grpId="1"/>
      <p:bldP build="whole" bldLvl="1" animBg="1" rev="0" advAuto="0" spid="808" grpId="3"/>
      <p:bldP build="whole" bldLvl="1" animBg="1" rev="0" advAuto="0" spid="805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ontserrat Bold"/>
            <a:ea typeface="Montserrat Bold"/>
            <a:cs typeface="Montserrat Bold"/>
            <a:sym typeface="Montserrat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ontserrat Bold"/>
            <a:ea typeface="Montserrat Bold"/>
            <a:cs typeface="Montserrat Bold"/>
            <a:sym typeface="Montserrat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