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C571"/>
    <a:srgbClr val="F2AC6A"/>
    <a:srgbClr val="8AC4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9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6FAC4-7293-185E-9485-9B490C0CF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044ED-D82A-1737-DC6F-C2110B5A9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672B8-B34C-FDE9-97B8-12D6A379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C95E-C031-4BC6-BE9C-71685C4FAAD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572DC-1F8B-24FC-5BAF-DD698BC1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8B277-43FC-E7DE-EA4C-EAC89B18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F435-E043-47F8-9169-9FCA4E162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19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32C4A-6319-37DF-4735-314F65B6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91CEB6-8AC6-8803-AE70-7F7D2CD3A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846ED-072E-05C8-8100-3A70F623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C95E-C031-4BC6-BE9C-71685C4FAAD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7539D0-FAC2-C7FC-5B38-771508D0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C5AA4F-D9F2-DF63-5894-2A597401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F435-E043-47F8-9169-9FCA4E162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7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C50A6B-8FE6-180C-0772-E6283355A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9014F5-8CB1-CDBD-5365-75E8CF80F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3DA23-40F3-6E86-6DD7-A80A861A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C95E-C031-4BC6-BE9C-71685C4FAAD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11B3F-D81C-1110-F4DB-7479C42D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EC4C3D-9BD1-628E-E612-7142252B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F435-E043-47F8-9169-9FCA4E162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66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A5A40-09A9-E53E-D5E4-BFC16939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DD224-AED5-217D-E9B4-157186ACC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10EDC-3074-0307-4233-690D8A465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C95E-C031-4BC6-BE9C-71685C4FAAD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4536F-DF0C-EEF5-F287-44F35513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F1252-CAA3-A893-C0B5-5377C32C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F435-E043-47F8-9169-9FCA4E162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83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2CB1B-60A2-A0E4-310C-5B3DAE59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C9F084-C794-26B7-D4D0-B0ECBEE89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A443F-D39D-0B63-FDC4-6A8BA22F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C95E-C031-4BC6-BE9C-71685C4FAAD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429605-9B9C-369B-5241-0A8A50A9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76D201-FD75-FBAC-9281-3092700C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F435-E043-47F8-9169-9FCA4E162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50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0C9D4-55A7-9631-5D4F-441615A7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0D279-B8F0-F174-4D61-3FF1921BF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CC7182-AAA4-8493-2A86-D677268FE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6D89BC-9994-1D3A-8264-7D877B2C5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C95E-C031-4BC6-BE9C-71685C4FAAD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6246C-D7EE-5337-D1DF-1085A2DA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9046F-D094-D97E-6A76-1D8FACE2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F435-E043-47F8-9169-9FCA4E162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40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BE8B7-DFEE-71D5-87D7-7BD203DC0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610ADB-EC5C-AD63-D22B-E11A0D775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9393EA-B0C9-214F-1132-B5C951E4E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462414-43E4-B7B8-7691-147F1CFBC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B03FB1-483C-4913-49BA-F7C79CEC5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59E1F8-531D-E45C-D0DF-827CE249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C95E-C031-4BC6-BE9C-71685C4FAAD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1BF7C3-8F91-1E40-F9D7-EF7D4EA0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62BD12-D82F-3B72-3799-266DA9C3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F435-E043-47F8-9169-9FCA4E162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50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C3D73-7381-B428-077E-63C9270F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E327E8-EEE7-B68C-ECF8-ECDC49FA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C95E-C031-4BC6-BE9C-71685C4FAAD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C29E04-4A3F-68CC-6528-7861FF1E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44EE5A-2019-7F95-3CA9-105A4581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F435-E043-47F8-9169-9FCA4E162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49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B75503-9C6A-30AF-5C23-F09B8DA2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C95E-C031-4BC6-BE9C-71685C4FAAD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F6F0D3-48B6-8834-E146-A946B7C5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856DB8-0B12-DEB4-C2AD-41A57313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F435-E043-47F8-9169-9FCA4E162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8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DE775-F7FB-1920-FCEE-9ACAD186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01FFFA-4CCA-1F37-D141-DDB2A8C4E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7E21D0-31FC-7A3B-8096-B13A20629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982CC8-3154-2F1E-39FD-7B40574F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C95E-C031-4BC6-BE9C-71685C4FAAD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3C59FC-A717-0815-7A22-DBA09451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F8869F-C0E5-EBEB-7CD7-29471606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F435-E043-47F8-9169-9FCA4E162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59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3C5E1-22B7-FB28-E5EA-79705175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082399-4FA8-39F6-DE7F-7720AEBDE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6CEBC8-0276-BF04-07FB-3A44A1458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9183CC-3546-067F-316B-C2E1FD94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C95E-C031-4BC6-BE9C-71685C4FAAD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5338C6-07BC-1D8D-7E21-F021FF3E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E9FB1F-EFB7-6B98-15B2-46A4CB11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F435-E043-47F8-9169-9FCA4E162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75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BA30FB-118A-8881-5F29-C14DA19D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FE9156-262B-EC53-0C4B-9E38582FB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C831C-5D45-BA88-F640-613BCE1F1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5C95E-C031-4BC6-BE9C-71685C4FAAD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11E4A-9A76-7E2C-29C1-598A38C1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7A840-4AF8-B219-A5BE-BADC5DB67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DF435-E043-47F8-9169-9FCA4E162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9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377492C-5A78-9145-049B-A26AB15D082A}"/>
                  </a:ext>
                </a:extLst>
              </p:cNvPr>
              <p:cNvSpPr txBox="1"/>
              <p:nvPr/>
            </p:nvSpPr>
            <p:spPr>
              <a:xfrm>
                <a:off x="411017" y="286328"/>
                <a:ext cx="8095674" cy="3482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/>
                  <a:t>概述</a:t>
                </a:r>
                <a:endParaRPr lang="en-US" altLang="zh-CN" b="1"/>
              </a:p>
              <a:p>
                <a:pPr>
                  <a:lnSpc>
                    <a:spcPct val="150000"/>
                  </a:lnSpc>
                </a:pPr>
                <a:r>
                  <a:rPr lang="zh-CN" altLang="en-US"/>
                  <a:t>朴素贝叶斯是一个基于贝叶斯定理和特征条件独立假设的分类方法，属于生成模型。对于给定数据集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,..,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/>
                  <a:t>特征的条件独立假设指的是：假设训练集第</a:t>
                </a:r>
                <a:r>
                  <a:rPr lang="en-US" altLang="zh-CN"/>
                  <a:t>i</a:t>
                </a:r>
                <a:r>
                  <a:rPr lang="zh-CN" altLang="en-US"/>
                  <a:t>个样本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的</a:t>
                </a:r>
                <a:r>
                  <a:rPr lang="en-US" altLang="zh-CN"/>
                  <a:t>M</a:t>
                </a:r>
                <a:r>
                  <a:rPr lang="zh-CN" altLang="en-US"/>
                  <a:t>个特征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CN" altLang="en-US"/>
                  <a:t>彼此之间相互独立，这里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/>
                  <a:t>如此，我们便可以基于条件独立假设求出输入</a:t>
                </a:r>
                <a:r>
                  <a:rPr lang="en-US" altLang="zh-CN"/>
                  <a:t>-</a:t>
                </a:r>
                <a:r>
                  <a:rPr lang="zh-CN" altLang="en-US"/>
                  <a:t>输出的联合概率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，然后对于新的输入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,</a:t>
                </a:r>
                <a:r>
                  <a:rPr lang="zh-CN" altLang="en-US"/>
                  <a:t>利用贝叶斯定理求出后验概率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/>
                  <a:t>,</a:t>
                </a:r>
                <a:r>
                  <a:rPr lang="zh-CN" altLang="en-US"/>
                  <a:t>即该对象属于某一类的概率，然后选择具有最大后验概率的类作为该对象所属的类别，达到分类预测的目的。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377492C-5A78-9145-049B-A26AB15D0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17" y="286328"/>
                <a:ext cx="8095674" cy="3482235"/>
              </a:xfrm>
              <a:prstGeom prst="rect">
                <a:avLst/>
              </a:prstGeom>
              <a:blipFill>
                <a:blip r:embed="rId2"/>
                <a:stretch>
                  <a:fillRect l="-602" r="-678" b="-1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7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8CE257C-527C-0BA3-07D0-1EBE015F400B}"/>
                  </a:ext>
                </a:extLst>
              </p:cNvPr>
              <p:cNvSpPr txBox="1"/>
              <p:nvPr/>
            </p:nvSpPr>
            <p:spPr>
              <a:xfrm>
                <a:off x="226291" y="-6400801"/>
                <a:ext cx="8197272" cy="13045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/>
                  <a:t>通过给定训练集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zh-CN" altLang="en-US"/>
                  <a:t>，我们可以知道 分类结果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的种类。假设一共有</a:t>
                </a:r>
                <a:r>
                  <a:rPr lang="en-US" altLang="zh-CN"/>
                  <a:t>K</a:t>
                </a:r>
                <a:r>
                  <a:rPr lang="zh-CN" altLang="en-US"/>
                  <a:t>种，用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zh-CN" altLang="en-US"/>
                  <a:t>表示，则先验概率分布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是可以先求出来的，现在我们的目标是求出后验概率分布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/>
                  <a:t>条件概率公式</a:t>
                </a:r>
                <a:endParaRPr lang="en-US" altLang="zh-CN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b="0"/>
              </a:p>
              <a:p>
                <a:pPr>
                  <a:lnSpc>
                    <a:spcPct val="150000"/>
                  </a:lnSpc>
                </a:pPr>
                <a:r>
                  <a:rPr lang="en-US" altLang="zh-CN"/>
                  <a:t>2.   </a:t>
                </a:r>
                <a:r>
                  <a:rPr lang="zh-CN" altLang="en-US"/>
                  <a:t>乘法公式</a:t>
                </a:r>
                <a:endParaRPr lang="en-US" altLang="zh-CN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/>
                  <a:t>是先验概率，可以直接由训练集样本数据统计得到。</a:t>
                </a:r>
                <a:endParaRPr lang="en-US" altLang="zh-CN" b="0"/>
              </a:p>
              <a:p>
                <a:pPr marL="342900" indent="-342900">
                  <a:lnSpc>
                    <a:spcPct val="150000"/>
                  </a:lnSpc>
                  <a:buAutoNum type="arabicPeriod" startAt="3"/>
                </a:pPr>
                <a:r>
                  <a:rPr lang="zh-CN" altLang="en-US"/>
                  <a:t>全概率公式</a:t>
                </a:r>
                <a:endParaRPr lang="en-US" altLang="zh-CN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b="0"/>
              </a:p>
              <a:p>
                <a:pPr marL="342900" indent="-342900">
                  <a:lnSpc>
                    <a:spcPct val="150000"/>
                  </a:lnSpc>
                  <a:buAutoNum type="arabicPeriod" startAt="4"/>
                </a:pPr>
                <a:r>
                  <a:rPr lang="zh-CN" altLang="en-US"/>
                  <a:t>贝叶斯定理</a:t>
                </a:r>
                <a:endParaRPr lang="en-US" altLang="zh-CN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b="0"/>
              </a:p>
              <a:p>
                <a:pPr marL="342900" indent="-342900">
                  <a:lnSpc>
                    <a:spcPct val="150000"/>
                  </a:lnSpc>
                  <a:buAutoNum type="arabicPeriod" startAt="5"/>
                </a:pPr>
                <a:r>
                  <a:rPr lang="zh-CN" altLang="en-US"/>
                  <a:t>特征条件独立假设</a:t>
                </a:r>
                <a:endParaRPr lang="en-US" altLang="zh-CN"/>
              </a:p>
              <a:p>
                <a:pPr>
                  <a:lnSpc>
                    <a:spcPct val="150000"/>
                  </a:lnSpc>
                </a:pPr>
                <a:r>
                  <a:rPr lang="zh-CN" altLang="en-US"/>
                  <a:t>得到贝叶斯定理后，我们再考虑特征条件独立假设，即假设样本各个特征之间是香花独立的，则我们可以将其展开为</a:t>
                </a:r>
                <a:endParaRPr lang="en-US" altLang="zh-CN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sup>
                          </m:sSubSup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∙…∙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b="0"/>
              </a:p>
              <a:p>
                <a:pPr>
                  <a:lnSpc>
                    <a:spcPct val="150000"/>
                  </a:lnSpc>
                </a:pPr>
                <a:r>
                  <a:rPr lang="zh-CN" altLang="en-US"/>
                  <a:t>最终，由贝叶斯定理和特征条件独立假设可以得到所求概率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0"/>
                  <a:t>的完整表达式为</a:t>
                </a:r>
                <a:endParaRPr lang="en-US" altLang="zh-CN" b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nary>
                            <m:naryPr>
                              <m:chr m:val="∏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nary>
                                    <m:naryPr>
                                      <m:chr m:val="∏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b="0" i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8CE257C-527C-0BA3-07D0-1EBE015F4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91" y="-6400801"/>
                <a:ext cx="8197272" cy="13045046"/>
              </a:xfrm>
              <a:prstGeom prst="rect">
                <a:avLst/>
              </a:prstGeom>
              <a:blipFill>
                <a:blip r:embed="rId2"/>
                <a:stretch>
                  <a:fillRect l="-595" r="-3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55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C558B36-6DC5-4485-6EFB-26D151326F6B}"/>
                  </a:ext>
                </a:extLst>
              </p:cNvPr>
              <p:cNvSpPr txBox="1"/>
              <p:nvPr/>
            </p:nvSpPr>
            <p:spPr>
              <a:xfrm>
                <a:off x="489525" y="175491"/>
                <a:ext cx="7472220" cy="18554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/>
                  <a:t>以垃圾邮件识别为例。假设现在有</a:t>
                </a:r>
                <a:r>
                  <a:rPr lang="en-US" altLang="zh-CN"/>
                  <a:t>10000</a:t>
                </a:r>
                <a:r>
                  <a:rPr lang="zh-CN" altLang="en-US"/>
                  <a:t>封电子邮件，其中垃圾邮件有</a:t>
                </a:r>
                <a:r>
                  <a:rPr lang="en-US" altLang="zh-CN"/>
                  <a:t>3000</a:t>
                </a:r>
                <a:r>
                  <a:rPr lang="zh-CN" altLang="en-US"/>
                  <a:t>封，非垃圾邮件有</a:t>
                </a:r>
                <a:r>
                  <a:rPr lang="en-US" altLang="zh-CN"/>
                  <a:t>7000</a:t>
                </a:r>
                <a:r>
                  <a:rPr lang="zh-CN" altLang="en-US"/>
                  <a:t>封。对应的概率分别是：</a:t>
                </a:r>
                <a:endParaRPr lang="en-US" altLang="zh-CN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垃圾邮件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altLang="zh-CN" b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非垃圾邮件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US" altLang="zh-CN"/>
              </a:p>
              <a:p>
                <a:pPr>
                  <a:lnSpc>
                    <a:spcPct val="150000"/>
                  </a:lnSpc>
                </a:pPr>
                <a:r>
                  <a:rPr lang="zh-CN" altLang="en-US"/>
                  <a:t>现在我们就将这些数据应用于朴素贝叶斯模型，操作过程如下。</a:t>
                </a:r>
                <a:endParaRPr lang="en-US" altLang="zh-CN"/>
              </a:p>
              <a:p>
                <a:pPr>
                  <a:lnSpc>
                    <a:spcPct val="200000"/>
                  </a:lnSpc>
                </a:pPr>
                <a:r>
                  <a:rPr lang="zh-CN" altLang="en-US" b="1"/>
                  <a:t>第</a:t>
                </a:r>
                <a:r>
                  <a:rPr lang="en-US" altLang="zh-CN" b="1"/>
                  <a:t>1</a:t>
                </a:r>
                <a:r>
                  <a:rPr lang="zh-CN" altLang="en-US" b="1"/>
                  <a:t>步  分词</a:t>
                </a:r>
                <a:endParaRPr lang="en-US" altLang="zh-CN" b="1"/>
              </a:p>
              <a:p>
                <a:pPr>
                  <a:lnSpc>
                    <a:spcPct val="150000"/>
                  </a:lnSpc>
                </a:pPr>
                <a:r>
                  <a:rPr lang="zh-CN" altLang="en-US"/>
                  <a:t>把训练集中的每一封邮件文本都以词或短语为单位进行切分（可以利用专门的分词工具，比如</a:t>
                </a:r>
                <a:r>
                  <a:rPr lang="en-US" altLang="zh-CN"/>
                  <a:t>python</a:t>
                </a:r>
                <a:r>
                  <a:rPr lang="zh-CN" altLang="en-US"/>
                  <a:t>中自带的</a:t>
                </a:r>
                <a:r>
                  <a:rPr lang="en-US" altLang="zh-CN"/>
                  <a:t>jieba</a:t>
                </a:r>
                <a:r>
                  <a:rPr lang="zh-CN" altLang="en-US"/>
                  <a:t>分词）。假设一封需要预测的邮件内容为“我司开设机器学习系统课程，并可办理各种正规发票”，那么分词后可能就是：“我司”，“开设”，“机器学习”，“系统课程”，“并可”，“办理”，“各种”，“正规”，“发票”。分好的词按类别混合在一起，我们称之为“词袋”。</a:t>
                </a:r>
                <a:endParaRPr lang="en-US" altLang="zh-CN"/>
              </a:p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第</a:t>
                </a:r>
                <a:r>
                  <a:rPr lang="en-US" altLang="zh-CN" b="1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2</a:t>
                </a: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步  统计</a:t>
                </a:r>
                <a:endPara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/>
                  <a:t>统计词袋中各个词在各个类别下出现的概率为</a:t>
                </a:r>
                <a:endParaRPr lang="en-US" altLang="zh-CN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/>
                            <m:t>"</m:t>
                          </m:r>
                          <m:r>
                            <m:rPr>
                              <m:nor/>
                            </m:rPr>
                            <a:rPr lang="zh-CN" altLang="en-US"/>
                            <m:t>我司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altLang="zh-CN"/>
                            <m:t>"</m:t>
                          </m:r>
                          <m:r>
                            <m:rPr>
                              <m:nor/>
                            </m:rPr>
                            <a:rPr lang="zh-CN" altLang="en-US"/>
                            <m:t>垃圾邮件</m:t>
                          </m:r>
                          <m:r>
                            <m:rPr>
                              <m:nor/>
                            </m:rPr>
                            <a:rPr lang="en-US" altLang="zh-CN"/>
                            <m:t>"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/>
                            <m:t>"</m:t>
                          </m:r>
                          <m:r>
                            <m:rPr>
                              <m:nor/>
                            </m:rPr>
                            <a:rPr lang="zh-CN" altLang="en-US"/>
                            <m:t>我司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altLang="zh-CN"/>
                            <m:t>"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非</m:t>
                          </m:r>
                          <m:r>
                            <m:rPr>
                              <m:nor/>
                            </m:rPr>
                            <a:rPr lang="zh-CN" altLang="en-US"/>
                            <m:t>垃圾邮件</m:t>
                          </m:r>
                          <m:r>
                            <m:rPr>
                              <m:nor/>
                            </m:rPr>
                            <a:rPr lang="en-US" altLang="zh-CN"/>
                            <m:t>"</m:t>
                          </m:r>
                        </m:e>
                      </m:d>
                    </m:oMath>
                  </m:oMathPara>
                </a14:m>
                <a:endParaRPr lang="en-US" altLang="zh-CN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/>
                            <m:t>"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开设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altLang="zh-CN"/>
                            <m:t>"</m:t>
                          </m:r>
                          <m:r>
                            <m:rPr>
                              <m:nor/>
                            </m:rPr>
                            <a:rPr lang="zh-CN" altLang="en-US"/>
                            <m:t>垃圾邮件</m:t>
                          </m:r>
                          <m:r>
                            <m:rPr>
                              <m:nor/>
                            </m:rPr>
                            <a:rPr lang="en-US" altLang="zh-CN"/>
                            <m:t>"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/>
                            <m:t>"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开设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altLang="zh-CN"/>
                            <m:t>"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非</m:t>
                          </m:r>
                          <m:r>
                            <m:rPr>
                              <m:nor/>
                            </m:rPr>
                            <a:rPr lang="zh-CN" altLang="en-US"/>
                            <m:t>垃圾邮件</m:t>
                          </m:r>
                          <m:r>
                            <m:rPr>
                              <m:nor/>
                            </m:rPr>
                            <a:rPr lang="en-US" altLang="zh-CN"/>
                            <m:t>"</m:t>
                          </m:r>
                        </m:e>
                      </m:d>
                    </m:oMath>
                  </m:oMathPara>
                </a14:m>
                <a:endParaRPr lang="en-US" altLang="zh-CN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/>
                            <m:t>"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机器学习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altLang="zh-CN"/>
                            <m:t>"</m:t>
                          </m:r>
                          <m:r>
                            <m:rPr>
                              <m:nor/>
                            </m:rPr>
                            <a:rPr lang="zh-CN" altLang="en-US"/>
                            <m:t>垃圾邮件</m:t>
                          </m:r>
                          <m:r>
                            <m:rPr>
                              <m:nor/>
                            </m:rPr>
                            <a:rPr lang="en-US" altLang="zh-CN"/>
                            <m:t>"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/>
                            <m:t>"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机器学习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altLang="zh-CN"/>
                            <m:t>"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非</m:t>
                          </m:r>
                          <m:r>
                            <m:rPr>
                              <m:nor/>
                            </m:rPr>
                            <a:rPr lang="zh-CN" altLang="en-US"/>
                            <m:t>垃圾邮件</m:t>
                          </m:r>
                          <m:r>
                            <m:rPr>
                              <m:nor/>
                            </m:rPr>
                            <a:rPr lang="en-US" altLang="zh-CN"/>
                            <m:t>"</m:t>
                          </m:r>
                        </m:e>
                      </m:d>
                    </m:oMath>
                  </m:oMathPara>
                </a14:m>
                <a:endParaRPr lang="en-US" altLang="zh-CN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en-US" altLang="zh-CN"/>
              </a:p>
              <a:p>
                <a:pPr>
                  <a:lnSpc>
                    <a:spcPct val="150000"/>
                  </a:lnSpc>
                </a:pPr>
                <a:r>
                  <a:rPr lang="zh-CN" altLang="en-US"/>
                  <a:t>比如：</a:t>
                </a:r>
                <a:endParaRPr lang="en-US" altLang="zh-CN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/>
                            <m:t>"</m:t>
                          </m:r>
                          <m:r>
                            <m:rPr>
                              <m:nor/>
                            </m:rPr>
                            <a:rPr lang="zh-CN" altLang="en-US"/>
                            <m:t>我司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altLang="zh-CN"/>
                            <m:t>"</m:t>
                          </m:r>
                          <m:r>
                            <m:rPr>
                              <m:nor/>
                            </m:rPr>
                            <a:rPr lang="zh-CN" altLang="en-US"/>
                            <m:t>垃圾邮件</m:t>
                          </m:r>
                          <m:r>
                            <m:rPr>
                              <m:nor/>
                            </m:rPr>
                            <a:rPr lang="en-US" altLang="zh-CN"/>
                            <m:t>"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/>
              </a:p>
              <a:p>
                <a:pPr>
                  <a:lnSpc>
                    <a:spcPct val="150000"/>
                  </a:lnSpc>
                </a:pPr>
                <a:r>
                  <a:rPr lang="zh-CN" altLang="en-US"/>
                  <a:t>其中，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zh-CN" altLang="en-US"/>
                  <a:t>表示类别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/>
                  <a:t>中包含的总邮件文本数目；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𝒌𝒋</m:t>
                        </m:r>
                      </m:sub>
                    </m:sSub>
                  </m:oMath>
                </a14:m>
                <a:r>
                  <a:rPr lang="zh-CN" altLang="en-US"/>
                  <a:t>表示类别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altLang="zh-CN"/>
              </a:p>
              <a:p>
                <a:pPr>
                  <a:lnSpc>
                    <a:spcPct val="150000"/>
                  </a:lnSpc>
                </a:pPr>
                <a:r>
                  <a:rPr lang="zh-CN" altLang="en-US"/>
                  <a:t>中包含“我司”这个词的邮件文本数目。</a:t>
                </a:r>
                <a:endParaRPr lang="en-US" altLang="zh-CN"/>
              </a:p>
              <a:p>
                <a:pPr marL="0" marR="0" lvl="0" indent="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第</a:t>
                </a:r>
                <a:r>
                  <a:rPr lang="en-US" altLang="zh-CN" b="1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3</a:t>
                </a: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步  计算预测</a:t>
                </a:r>
                <a:endPara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/>
                  <a:t>假设现在出现一封新的邮件：“机器学习精英直播”，分词后为“机器学习”“精英”“直播”。要判断该邮件是否为垃圾邮件，则进行以下计算：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m:rPr>
                            <m:nor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垃圾邮件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”|“</m:t>
                        </m:r>
                        <m:r>
                          <m:rPr>
                            <m:nor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机器</m:t>
                        </m:r>
                        <m:r>
                          <m:rPr>
                            <m:nor/>
                          </m:rPr>
                          <a:rPr lang="zh-CN" altLang="en-US" i="0" smtClean="0">
                            <a:latin typeface="Cambria Math" panose="02040503050406030204" pitchFamily="18" charset="0"/>
                          </a:rPr>
                          <m:t>学习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”,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精英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直播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</m:d>
                  </m:oMath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“</m:t>
                              </m:r>
                              <m:r>
                                <m:rPr>
                                  <m:nor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机器</m:t>
                              </m:r>
                              <m:r>
                                <m:rPr>
                                  <m:nor/>
                                </m:rPr>
                                <a:rPr lang="zh-CN" altLang="en-US" i="0" smtClean="0">
                                  <a:latin typeface="Cambria Math" panose="02040503050406030204" pitchFamily="18" charset="0"/>
                                </a:rPr>
                                <m:t>学习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”,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“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精英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“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直播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”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“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垃圾邮件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”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"</m:t>
                              </m:r>
                              <m:r>
                                <m:rPr>
                                  <m:nor/>
                                </m:rPr>
                                <a:rPr lang="zh-CN" altLang="en-US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垃圾邮件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"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("</m:t>
                          </m:r>
                          <m:r>
                            <m:rPr>
                              <m:nor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机器</m:t>
                          </m:r>
                          <m:r>
                            <m:rPr>
                              <m:nor/>
                            </m:rPr>
                            <a:rPr lang="zh-CN" altLang="en-US" i="0" smtClean="0">
                              <a:latin typeface="Cambria Math" panose="02040503050406030204" pitchFamily="18" charset="0"/>
                            </a:rPr>
                            <m:t>学习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”,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“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精英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“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直播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“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非</m:t>
                          </m:r>
                          <m:r>
                            <m:rPr>
                              <m:nor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垃圾邮件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”|“</m:t>
                          </m:r>
                          <m:r>
                            <m:rPr>
                              <m:nor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机器</m:t>
                          </m:r>
                          <m:r>
                            <m:rPr>
                              <m:nor/>
                            </m:rPr>
                            <a:rPr lang="zh-CN" altLang="en-US" i="0" smtClean="0">
                              <a:latin typeface="Cambria Math" panose="02040503050406030204" pitchFamily="18" charset="0"/>
                            </a:rPr>
                            <m:t>学习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”,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“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精英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“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直播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”</m:t>
                          </m:r>
                        </m:e>
                      </m:d>
                    </m:oMath>
                  </m:oMathPara>
                </a14:m>
                <a:endParaRPr lang="en-US" altLang="zh-CN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“</m:t>
                              </m:r>
                              <m:r>
                                <m:rPr>
                                  <m:nor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机器</m:t>
                              </m:r>
                              <m:r>
                                <m:rPr>
                                  <m:nor/>
                                </m:rPr>
                                <a:rPr lang="zh-CN" altLang="en-US" i="0" smtClean="0">
                                  <a:latin typeface="Cambria Math" panose="02040503050406030204" pitchFamily="18" charset="0"/>
                                </a:rPr>
                                <m:t>学习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”,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“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精英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“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直播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”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“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非垃圾邮件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”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"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非</m:t>
                              </m:r>
                              <m:r>
                                <m:rPr>
                                  <m:nor/>
                                </m:rPr>
                                <a:rPr lang="zh-CN" altLang="en-US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垃圾邮件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"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("</m:t>
                          </m:r>
                          <m:r>
                            <m:rPr>
                              <m:nor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机器</m:t>
                          </m:r>
                          <m:r>
                            <m:rPr>
                              <m:nor/>
                            </m:rPr>
                            <a:rPr lang="zh-CN" altLang="en-US" i="0" smtClean="0">
                              <a:latin typeface="Cambria Math" panose="02040503050406030204" pitchFamily="18" charset="0"/>
                            </a:rPr>
                            <m:t>学习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”,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“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精英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“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直播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/>
              </a:p>
              <a:p>
                <a:pPr>
                  <a:lnSpc>
                    <a:spcPct val="150000"/>
                  </a:lnSpc>
                </a:pPr>
                <a:r>
                  <a:rPr lang="zh-CN" altLang="en-US"/>
                  <a:t>进一步利用特征条件独立假设，这里即假设各个词之间是相互独立的，则有：</a:t>
                </a:r>
                <a:endParaRPr lang="en-US" altLang="zh-CN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“</m:t>
                          </m:r>
                          <m:r>
                            <m:rPr>
                              <m:nor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机器</m:t>
                          </m:r>
                          <m:r>
                            <m:rPr>
                              <m:nor/>
                            </m:rPr>
                            <a:rPr lang="zh-CN" altLang="en-US" i="0" smtClean="0">
                              <a:latin typeface="Cambria Math" panose="02040503050406030204" pitchFamily="18" charset="0"/>
                            </a:rPr>
                            <m:t>学习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”,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“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精英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“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直播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”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“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垃圾邮件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zh-CN" alt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垃圾邮件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"</m:t>
                          </m:r>
                        </m:e>
                      </m:d>
                    </m:oMath>
                  </m:oMathPara>
                </a14:m>
                <a:endParaRPr lang="en-US" altLang="zh-CN" b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"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机器学习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"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"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垃圾邮件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"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("直播"|"垃圾邮件")×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("垃圾邮件")</m:t>
                      </m:r>
                    </m:oMath>
                  </m:oMathPara>
                </a14:m>
                <a:endParaRPr lang="en-US" altLang="zh-CN" b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“</m:t>
                          </m:r>
                          <m:r>
                            <m:rPr>
                              <m:nor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机器</m:t>
                          </m:r>
                          <m:r>
                            <m:rPr>
                              <m:nor/>
                            </m:rPr>
                            <a:rPr lang="zh-CN" altLang="en-US" i="0" smtClean="0">
                              <a:latin typeface="Cambria Math" panose="02040503050406030204" pitchFamily="18" charset="0"/>
                            </a:rPr>
                            <m:t>学习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”,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“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精英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“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直播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”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“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非垃圾邮件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"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非</m:t>
                          </m:r>
                          <m:r>
                            <m:rPr>
                              <m:nor/>
                            </m:rPr>
                            <a:rPr lang="zh-CN" alt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垃圾邮件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"</m:t>
                          </m:r>
                        </m:e>
                      </m:d>
                    </m:oMath>
                  </m:oMathPara>
                </a14:m>
                <a:endParaRPr lang="en-US" altLang="zh-CN" b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"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机器学习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"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"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非垃圾邮件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"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("直播"|"非垃圾邮件")×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("非垃圾邮件")</m:t>
                      </m:r>
                    </m:oMath>
                  </m:oMathPara>
                </a14:m>
                <a:endParaRPr lang="en-US" altLang="zh-CN" b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/>
                  <a:t>将之前从词袋中统计的各个特征词的条件概率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机器学习</m:t>
                        </m:r>
                      </m:e>
                      <m:e>
                        <m:r>
                          <m:rPr>
                            <m:nor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垃圾邮件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zh-CN" altLang="en-US"/>
                  <a:t>先验概率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(“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垃圾邮件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”)</m:t>
                    </m:r>
                  </m:oMath>
                </a14:m>
                <a:r>
                  <a:rPr lang="zh-CN" altLang="en-US"/>
                  <a:t>，</a:t>
                </a:r>
                <a:r>
                  <a:rPr lang="en-US" altLang="zh-CN" b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(“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非垃圾邮件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”)</m:t>
                    </m:r>
                  </m:oMath>
                </a14:m>
                <a:r>
                  <a:rPr lang="zh-CN" altLang="en-US"/>
                  <a:t>等分别代入上面两式并比较两式值的大小（因为分母相同，所以只用比较分子），如果垃圾邮件的概率大就判断为垃圾邮件，否则判断为非垃圾邮件。</a:t>
                </a:r>
                <a:endParaRPr lang="en-US" altLang="zh-CN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C558B36-6DC5-4485-6EFB-26D151326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25" y="175491"/>
                <a:ext cx="7472220" cy="18554054"/>
              </a:xfrm>
              <a:prstGeom prst="rect">
                <a:avLst/>
              </a:prstGeom>
              <a:blipFill>
                <a:blip r:embed="rId2"/>
                <a:stretch>
                  <a:fillRect l="-653" r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56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A04EFED-2031-9639-CE3D-598A53904869}"/>
                  </a:ext>
                </a:extLst>
              </p:cNvPr>
              <p:cNvSpPr txBox="1"/>
              <p:nvPr/>
            </p:nvSpPr>
            <p:spPr>
              <a:xfrm>
                <a:off x="13856" y="0"/>
                <a:ext cx="7800108" cy="818788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/>
                  <a:t>上面的计算过程存在一个小缺陷，那就是在计算先验概率</a:t>
                </a:r>
                <a:endParaRPr lang="en-US" altLang="zh-CN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limLoc m:val="subSup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/>
                  <a:t>的过程中出现计算不合法的问题。</a:t>
                </a:r>
                <a:endParaRPr lang="en-US" altLang="zh-CN"/>
              </a:p>
              <a:p>
                <a:pPr>
                  <a:lnSpc>
                    <a:spcPct val="150000"/>
                  </a:lnSpc>
                </a:pPr>
                <a:r>
                  <a:rPr lang="zh-CN" altLang="en-US"/>
                  <a:t>从上面的例子我们知道，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表示样本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CN" altLang="en-US"/>
                  <a:t>在各个类别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/>
                  <a:t>下出现的概率，比如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(“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机器学习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垃圾邮件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”)</m:t>
                    </m:r>
                  </m:oMath>
                </a14:m>
                <a:r>
                  <a:rPr lang="zh-CN" altLang="en-US"/>
                  <a:t>，其值就等于所有包含“机器学习”特征词的邮件数目除以所有垃圾邮件的总数目，但是，如果整个训练集样本中都没有出现过“机器学习”这个词呢？那就相当于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机器学习</m:t>
                        </m:r>
                      </m:e>
                      <m:e>
                        <m:r>
                          <m:rPr>
                            <m:nor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垃圾邮件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/>
                  <a:t>这样，不管样本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中其他特征词在多少垃圾邮件中出现，最终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/>
                  <a:t>值均为</a:t>
                </a:r>
                <a:r>
                  <a:rPr lang="en-US" altLang="zh-CN"/>
                  <a:t>0</a:t>
                </a:r>
                <a:r>
                  <a:rPr lang="zh-CN" altLang="en-US"/>
                  <a:t>，即该邮件在垃圾邮件这一类别下的概率始终都为</a:t>
                </a:r>
                <a:r>
                  <a:rPr lang="en-US" altLang="zh-CN"/>
                  <a:t>0</a:t>
                </a:r>
                <a:r>
                  <a:rPr lang="zh-CN" altLang="en-US"/>
                  <a:t>，这明显不合理。</a:t>
                </a:r>
                <a:endParaRPr lang="en-US" altLang="zh-CN"/>
              </a:p>
              <a:p>
                <a:pPr>
                  <a:lnSpc>
                    <a:spcPct val="150000"/>
                  </a:lnSpc>
                </a:pPr>
                <a:r>
                  <a:rPr lang="zh-CN" altLang="en-US"/>
                  <a:t>为了避免这一问题，朴素贝叶斯需要加入一个平滑因子，即在计算每个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zh-CN" altLang="en-US"/>
                  <a:t>时，在分母和分子当中同时增加一个较小的值，一般分子当中加入平滑因子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/>
                  <a:t>，在分母中对应加入一个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/>
                  <a:t>，即</a:t>
                </a:r>
                <a:endParaRPr lang="en-US" altLang="zh-CN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limLoc m:val="subSup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b="0"/>
              </a:p>
              <a:p>
                <a:pPr>
                  <a:lnSpc>
                    <a:spcPct val="150000"/>
                  </a:lnSpc>
                </a:pPr>
                <a:r>
                  <a:rPr lang="zh-CN" altLang="en-US"/>
                  <a:t>这里</a:t>
                </a:r>
                <a:r>
                  <a:rPr lang="en-US" altLang="zh-CN"/>
                  <a:t>K</a:t>
                </a:r>
                <a:r>
                  <a:rPr lang="zh-CN" altLang="en-US"/>
                  <a:t>表示训练集中类别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/>
                  <a:t>的总数，如上面垃圾邮件的例子中就是</a:t>
                </a:r>
                <a:r>
                  <a:rPr lang="en-US" altLang="zh-CN"/>
                  <a:t>K=2</a:t>
                </a:r>
                <a:r>
                  <a:rPr lang="zh-CN" altLang="en-US"/>
                  <a:t>。当我们取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/>
                  <a:t>时，对应的平滑就称为“拉普拉斯平滑”。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A04EFED-2031-9639-CE3D-598A53904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6" y="0"/>
                <a:ext cx="7800108" cy="8187882"/>
              </a:xfrm>
              <a:prstGeom prst="rect">
                <a:avLst/>
              </a:prstGeom>
              <a:blipFill>
                <a:blip r:embed="rId2"/>
                <a:stretch>
                  <a:fillRect l="-5469" r="-1797" b="-2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D6DD3920-4BAC-1C15-284B-4278D9F36E7B}"/>
              </a:ext>
            </a:extLst>
          </p:cNvPr>
          <p:cNvSpPr txBox="1"/>
          <p:nvPr/>
        </p:nvSpPr>
        <p:spPr>
          <a:xfrm>
            <a:off x="5611091" y="271549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91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6DD3920-4BAC-1C15-284B-4278D9F36E7B}"/>
              </a:ext>
            </a:extLst>
          </p:cNvPr>
          <p:cNvSpPr txBox="1"/>
          <p:nvPr/>
        </p:nvSpPr>
        <p:spPr>
          <a:xfrm>
            <a:off x="5611091" y="271549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A17DD20-3EC7-FBF0-AF60-E308771808A1}"/>
              </a:ext>
            </a:extLst>
          </p:cNvPr>
          <p:cNvGrpSpPr/>
          <p:nvPr/>
        </p:nvGrpSpPr>
        <p:grpSpPr>
          <a:xfrm>
            <a:off x="60036" y="101600"/>
            <a:ext cx="7864764" cy="9662366"/>
            <a:chOff x="60036" y="101600"/>
            <a:chExt cx="7864764" cy="96623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55FEC2FF-9214-1D5E-8202-85BE0DCF9CB5}"/>
                    </a:ext>
                  </a:extLst>
                </p:cNvPr>
                <p:cNvSpPr txBox="1"/>
                <p:nvPr/>
              </p:nvSpPr>
              <p:spPr>
                <a:xfrm>
                  <a:off x="60036" y="101600"/>
                  <a:ext cx="7721600" cy="19088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/>
                    <a:t>朴素贝叶斯有三种形式，即高斯型、多项式型、伯努利型。上面阐述的就是多项式型。另外两种形式的基本原理总体来讲基本一致，即都需要假设特征条件独立，然后利用先验概率去预测后验概率，其区别主要是假设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bSup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CN" altLang="en-US"/>
                    <a:t>具有不同的分布，下面具体介绍。</a:t>
                  </a: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55FEC2FF-9214-1D5E-8202-85BE0DCF9C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36" y="101600"/>
                  <a:ext cx="7721600" cy="1908856"/>
                </a:xfrm>
                <a:prstGeom prst="rect">
                  <a:avLst/>
                </a:prstGeom>
                <a:blipFill>
                  <a:blip r:embed="rId2"/>
                  <a:stretch>
                    <a:fillRect l="-710" b="-9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FE2F303-C95E-5746-9D95-EEBF552727F3}"/>
                </a:ext>
              </a:extLst>
            </p:cNvPr>
            <p:cNvSpPr txBox="1"/>
            <p:nvPr/>
          </p:nvSpPr>
          <p:spPr>
            <a:xfrm>
              <a:off x="60036" y="211377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高斯型</a:t>
              </a:r>
              <a:endParaRPr lang="en-US" altLang="zh-CN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F4AC584-988C-8E07-FE88-82275E9EB8EC}"/>
                    </a:ext>
                  </a:extLst>
                </p:cNvPr>
                <p:cNvSpPr txBox="1"/>
                <p:nvPr/>
              </p:nvSpPr>
              <p:spPr>
                <a:xfrm>
                  <a:off x="60036" y="2568197"/>
                  <a:ext cx="7301346" cy="33936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/>
                    <a:t>高斯型朴素贝叶斯分类器假设特征的条件概率服从高斯分布，即</a:t>
                  </a:r>
                  <a:endParaRPr lang="en-US" altLang="zh-CN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bSup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/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/>
                    <a:t>写成表达式为</a:t>
                  </a:r>
                  <a:endParaRPr lang="en-US" altLang="zh-CN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bSup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rad>
                          </m:den>
                        </m:f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⁡[−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altLang="zh-CN"/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/>
                    <a:t>其中，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zh-CN" altLang="en-US"/>
                    <a:t>和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zh-CN" altLang="en-US"/>
                    <a:t>分别为第</a:t>
                  </a:r>
                  <a:r>
                    <a:rPr lang="en-US" altLang="zh-CN"/>
                    <a:t>k</a:t>
                  </a:r>
                  <a:r>
                    <a:rPr lang="zh-CN" altLang="en-US"/>
                    <a:t>类别上各个特征的均值和方差。</a:t>
                  </a: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F4AC584-988C-8E07-FE88-82275E9EB8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36" y="2568197"/>
                  <a:ext cx="7301346" cy="3393686"/>
                </a:xfrm>
                <a:prstGeom prst="rect">
                  <a:avLst/>
                </a:prstGeom>
                <a:blipFill>
                  <a:blip r:embed="rId3"/>
                  <a:stretch>
                    <a:fillRect l="-751" b="-19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38BB318-5CD3-344A-8B5F-4F92A6248A80}"/>
                </a:ext>
              </a:extLst>
            </p:cNvPr>
            <p:cNvSpPr txBox="1"/>
            <p:nvPr/>
          </p:nvSpPr>
          <p:spPr>
            <a:xfrm>
              <a:off x="60036" y="6087206"/>
              <a:ext cx="114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伯努利型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7622E1D2-AF43-A9D2-DF4B-B73D533BB836}"/>
                    </a:ext>
                  </a:extLst>
                </p:cNvPr>
                <p:cNvSpPr txBox="1"/>
                <p:nvPr/>
              </p:nvSpPr>
              <p:spPr>
                <a:xfrm>
                  <a:off x="60036" y="6484735"/>
                  <a:ext cx="7864764" cy="3279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/>
                    <a:t>伯努利型朴素贝叶斯分类器假设特征的条件概率分布满足二项分布，即</a:t>
                  </a:r>
                  <a:endParaRPr lang="en-US" altLang="zh-CN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bSup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)(1−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/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/>
                    <a:t>其中，特征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bSup>
                    </m:oMath>
                  </a14:m>
                  <a:r>
                    <a:rPr lang="zh-CN" altLang="en-US"/>
                    <a:t>的取值只能是</a:t>
                  </a:r>
                  <a:r>
                    <a:rPr lang="en-US" altLang="zh-CN"/>
                    <a:t>0</a:t>
                  </a:r>
                  <a:r>
                    <a:rPr lang="zh-CN" altLang="en-US"/>
                    <a:t>或</a:t>
                  </a:r>
                  <a:r>
                    <a:rPr lang="en-US" altLang="zh-CN"/>
                    <a:t>1</a:t>
                  </a:r>
                  <a:r>
                    <a:rPr lang="zh-CN" altLang="en-US"/>
                    <a:t>，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r>
                    <a:rPr lang="zh-CN" altLang="en-US"/>
                    <a:t>。</a:t>
                  </a:r>
                  <a:endParaRPr lang="en-US" altLang="zh-CN"/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/>
                    <a:t>与多项式型一样，伯努利型也只适用于处理特征离散的情况，并且更进一步，只能是特征为</a:t>
                  </a:r>
                  <a:r>
                    <a:rPr lang="en-US" altLang="zh-CN"/>
                    <a:t>0</a:t>
                  </a:r>
                  <a:r>
                    <a:rPr lang="zh-CN" altLang="en-US"/>
                    <a:t>或</a:t>
                  </a:r>
                  <a:r>
                    <a:rPr lang="en-US" altLang="zh-CN"/>
                    <a:t>1</a:t>
                  </a:r>
                  <a:r>
                    <a:rPr lang="zh-CN" altLang="en-US"/>
                    <a:t>的情形。当特征为非二值型时，可以为模型里面的参数</a:t>
                  </a:r>
                  <a:r>
                    <a:rPr lang="en-US" altLang="zh-CN"/>
                    <a:t>binarize</a:t>
                  </a:r>
                  <a:r>
                    <a:rPr lang="zh-CN" altLang="en-US"/>
                    <a:t>设置一个门限值来让模型自己将特征二值化，但实际上最好先自己对各个不同特征进行不同的二值化，然后再使用该模型。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7622E1D2-AF43-A9D2-DF4B-B73D533BB8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36" y="6484735"/>
                  <a:ext cx="7864764" cy="3279231"/>
                </a:xfrm>
                <a:prstGeom prst="rect">
                  <a:avLst/>
                </a:prstGeom>
                <a:blipFill>
                  <a:blip r:embed="rId4"/>
                  <a:stretch>
                    <a:fillRect l="-698" r="-1705" b="-20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9951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1261</Words>
  <Application>Microsoft Office PowerPoint</Application>
  <PresentationFormat>宽屏</PresentationFormat>
  <Paragraphs>63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 xing</dc:creator>
  <cp:lastModifiedBy>luo xing</cp:lastModifiedBy>
  <cp:revision>9</cp:revision>
  <dcterms:created xsi:type="dcterms:W3CDTF">2022-09-17T02:54:28Z</dcterms:created>
  <dcterms:modified xsi:type="dcterms:W3CDTF">2022-11-06T11:13:47Z</dcterms:modified>
</cp:coreProperties>
</file>