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301453-12BF-088F-DA7F-EF54D52505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4EF00-E35E-B380-3BB6-FD50B1F115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FE24-B1DC-4423-A350-B9F09F69126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87E5AB-4F13-F289-73F0-A5CBB98A49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A4433-3157-7CB0-600D-6106560982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0EEE7-DA4C-4A61-A8A9-733CACF4E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65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66116-43FE-427A-9968-1B5A94135262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91A23-0DDF-459C-868F-D86A154E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91A23-0DDF-459C-868F-D86A154EF6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A2AD-3B8B-F8CD-A36E-6E006DF40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1C74D-AF38-68A0-B85A-55DDA3A87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AA90F-42EE-44F8-BBE7-9AFE541F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65B93-71BE-2E63-1022-A61E4E4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2F92D-F479-2706-457A-A7E8D969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3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3F64-E9E4-F945-6A88-001E510B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2C049-6671-2CC9-7169-0BE2EE90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CA755-BE8C-126A-FD2A-6AEAD441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D802-38D5-892E-567C-896BEEE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71640-468D-E1FD-C927-EDB7DF8C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3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70D29-D333-A966-4919-DACF9F031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F4B621-D1CC-C854-0750-11568C89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BBE7-78C8-314B-F7C2-44127F8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36426-9040-B2D1-1205-633FD6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CCFB9-36E6-B96E-FC64-EF4AB473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134E-19A3-05F1-AE1D-6C3DB9CA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29AB7-FA77-F6C0-B2AE-999B8B1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AB54C-1C39-E12A-4D2D-CB3D1CEC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94E8D-A66A-F528-7625-4FE298DA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6DB5-A175-D443-D1AA-43652F42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94F84-09F3-04C2-8E02-18E73D43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3CCD6-066F-F5A1-E1F3-FDCFEBC5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71999-EE40-DB54-B508-38E3671D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94B42-D926-7BEB-8743-30446182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4F880-FBE7-5ABE-ADC2-88A79E2E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AD7AE-42CD-3FBD-A36C-3353CAA4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27A27-3710-FBC6-99D6-92D05BD04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22161-927E-8FB3-DB7C-0EA4742A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EBCC7-7FE2-6AE0-1228-6B6F5916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1C8EC-A258-C75F-DC37-611DF3F6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B9AF0-A56D-0AC1-9111-9C87F049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AF6E-B23D-B2A0-174F-6A47BA89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AB353-FECF-8A91-2C94-7D557174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0A43D-0D22-B70B-B84D-288239F0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04516-12B6-9A6B-480C-321E07C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34D200-5E5C-3C05-BF2F-8D95AE65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AB332-550D-C3C6-3BF8-42804C52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431506-980D-F3F9-C668-8A93669B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1D54E-B795-783F-5CE3-E712085A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3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BC53-F427-B956-28AE-A674D01F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59526-24E7-7AFF-4191-42B8D48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253CD3-1F65-A120-C9F0-54A138E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BD196-3385-DA9D-D819-73F5D265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6E0D33-B15A-8CCB-5EC8-EA87E70B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7FC0F-2B54-702B-425E-6FF86A26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94FAD-F6A3-D30E-F544-3A2D46A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1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49AD-5A66-9D4C-0FF3-523C4269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B988E-1AA1-7EEC-565A-A6DF4451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781BB-68B1-4B60-C541-22012D8E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E2C7B-3245-71B7-7050-8EDB9CC7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9024C-95FA-B2B2-DAD9-9165695C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F9AF6-01A1-4885-0860-2C63D21C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7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0977A-2A63-1014-3FE3-BEFD5938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305FA-4549-6D34-FC28-7BC03CB7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FA173-DB34-33B6-70B1-202AB168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6159F-C3EC-FBCE-00A5-EA61FB68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84885-E3D3-BFAF-4BA4-EC0BB82A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BC9F3-8E8F-D9E1-AD18-BD87958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5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7BFBF-43B3-DAAA-1DF7-05846AAF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76B9A-DD62-9B7D-B2C3-3F717EA1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BE66-9CC1-441D-1DF0-0B808AD37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C5FE-C9AB-43DC-97E4-87CA2BBA6CD7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194D1-98FF-9F35-8160-FAFAC535B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1DE83-601A-EB50-35E5-55391F88D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8C89169-F5F1-E292-6B7E-39D0E609542B}"/>
                  </a:ext>
                </a:extLst>
              </p:cNvPr>
              <p:cNvSpPr txBox="1"/>
              <p:nvPr/>
            </p:nvSpPr>
            <p:spPr>
              <a:xfrm>
                <a:off x="6211875" y="1534269"/>
                <a:ext cx="27339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求出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三者</m:t>
                    </m:r>
                  </m:oMath>
                </a14:m>
                <a:r>
                  <a:rPr lang="zh-CN" altLang="en-US"/>
                  <a:t>距离和：</a:t>
                </a:r>
                <a:endParaRPr lang="en-US" altLang="zh-CN"/>
              </a:p>
              <a:p>
                <a:r>
                  <a:rPr lang="en-US" altLang="zh-CN"/>
                  <a:t>Sum = D</a:t>
                </a:r>
                <a:r>
                  <a:rPr lang="en-US" altLang="zh-CN" sz="1100"/>
                  <a:t>A1</a:t>
                </a:r>
                <a:r>
                  <a:rPr lang="en-US" altLang="zh-CN"/>
                  <a:t> + D</a:t>
                </a:r>
                <a:r>
                  <a:rPr lang="en-US" altLang="zh-CN" sz="1100"/>
                  <a:t>A2</a:t>
                </a:r>
                <a:r>
                  <a:rPr lang="en-US" altLang="zh-CN"/>
                  <a:t> + D</a:t>
                </a:r>
                <a:r>
                  <a:rPr lang="en-US" altLang="zh-CN" sz="1100"/>
                  <a:t>B1</a:t>
                </a:r>
                <a:endParaRPr lang="zh-CN" altLang="en-US" sz="110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8C89169-F5F1-E292-6B7E-39D0E609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75" y="1534269"/>
                <a:ext cx="2733964" cy="646331"/>
              </a:xfrm>
              <a:prstGeom prst="rect">
                <a:avLst/>
              </a:prstGeom>
              <a:blipFill>
                <a:blip r:embed="rId2"/>
                <a:stretch>
                  <a:fillRect l="-178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>
            <a:extLst>
              <a:ext uri="{FF2B5EF4-FFF2-40B4-BE49-F238E27FC236}">
                <a16:creationId xmlns:a16="http://schemas.microsoft.com/office/drawing/2014/main" id="{332684A9-1F9D-032F-CAC1-9DA4EEADD721}"/>
              </a:ext>
            </a:extLst>
          </p:cNvPr>
          <p:cNvSpPr txBox="1"/>
          <p:nvPr/>
        </p:nvSpPr>
        <p:spPr>
          <a:xfrm>
            <a:off x="6216896" y="2180380"/>
            <a:ext cx="273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样本</a:t>
            </a:r>
            <a:r>
              <a:rPr lang="en-US" altLang="zh-CN"/>
              <a:t>A1</a:t>
            </a:r>
            <a:r>
              <a:rPr lang="zh-CN" altLang="en-US"/>
              <a:t>权重分配：</a:t>
            </a:r>
            <a:endParaRPr lang="en-US" altLang="zh-CN"/>
          </a:p>
          <a:p>
            <a:r>
              <a:rPr lang="en-US" altLang="zh-CN"/>
              <a:t> W</a:t>
            </a:r>
            <a:r>
              <a:rPr lang="en-US" altLang="zh-CN" sz="1100"/>
              <a:t>A1</a:t>
            </a:r>
            <a:r>
              <a:rPr lang="en-US" altLang="zh-CN"/>
              <a:t> = 1-D</a:t>
            </a:r>
            <a:r>
              <a:rPr lang="en-US" altLang="zh-CN" sz="1100"/>
              <a:t>A1</a:t>
            </a:r>
            <a:r>
              <a:rPr lang="en-US" altLang="zh-CN"/>
              <a:t>/Sum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9CED41-3C64-72C8-9FD9-71F6038F22C7}"/>
              </a:ext>
            </a:extLst>
          </p:cNvPr>
          <p:cNvSpPr txBox="1"/>
          <p:nvPr/>
        </p:nvSpPr>
        <p:spPr>
          <a:xfrm>
            <a:off x="6211875" y="2826490"/>
            <a:ext cx="2733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则新数据属于</a:t>
            </a:r>
            <a:r>
              <a:rPr lang="en-US" altLang="zh-CN"/>
              <a:t>A</a:t>
            </a:r>
            <a:r>
              <a:rPr lang="zh-CN" altLang="en-US"/>
              <a:t>的权重是：</a:t>
            </a:r>
            <a:endParaRPr lang="en-US" altLang="zh-CN"/>
          </a:p>
          <a:p>
            <a:r>
              <a:rPr lang="en-US" altLang="zh-CN"/>
              <a:t> W</a:t>
            </a:r>
            <a:r>
              <a:rPr lang="en-US" altLang="zh-CN" sz="1100"/>
              <a:t>A1</a:t>
            </a:r>
            <a:r>
              <a:rPr lang="en-US" altLang="zh-CN"/>
              <a:t> + W</a:t>
            </a:r>
            <a:r>
              <a:rPr lang="en-US" altLang="zh-CN" sz="1100"/>
              <a:t>A2</a:t>
            </a:r>
          </a:p>
          <a:p>
            <a:r>
              <a:rPr lang="zh-CN" altLang="en-US"/>
              <a:t>属于</a:t>
            </a:r>
            <a:r>
              <a:rPr lang="en-US" altLang="zh-CN"/>
              <a:t>B</a:t>
            </a:r>
            <a:r>
              <a:rPr lang="zh-CN" altLang="en-US"/>
              <a:t>的权重是：</a:t>
            </a:r>
            <a:endParaRPr lang="en-US" altLang="zh-CN"/>
          </a:p>
          <a:p>
            <a:r>
              <a:rPr lang="en-US" altLang="zh-CN"/>
              <a:t>W</a:t>
            </a:r>
            <a:r>
              <a:rPr lang="en-US" altLang="zh-CN" sz="1100"/>
              <a:t>B1</a:t>
            </a:r>
          </a:p>
          <a:p>
            <a:r>
              <a:rPr lang="zh-CN" altLang="en-US"/>
              <a:t>如果</a:t>
            </a:r>
            <a:r>
              <a:rPr lang="en-US" altLang="zh-CN"/>
              <a:t>W</a:t>
            </a:r>
            <a:r>
              <a:rPr lang="en-US" altLang="zh-CN" sz="1100"/>
              <a:t>A1</a:t>
            </a:r>
            <a:r>
              <a:rPr lang="en-US" altLang="zh-CN"/>
              <a:t> + W</a:t>
            </a:r>
            <a:r>
              <a:rPr lang="en-US" altLang="zh-CN" sz="1100"/>
              <a:t>A2  </a:t>
            </a:r>
            <a:r>
              <a:rPr lang="en-US" altLang="zh-CN"/>
              <a:t>&lt; W</a:t>
            </a:r>
            <a:r>
              <a:rPr lang="en-US" altLang="zh-CN" sz="1100"/>
              <a:t>B1</a:t>
            </a:r>
            <a:r>
              <a:rPr lang="zh-CN" altLang="en-US" sz="1800"/>
              <a:t>，则新数据属于</a:t>
            </a:r>
            <a:r>
              <a:rPr lang="en-US" altLang="zh-CN" sz="1800"/>
              <a:t>B</a:t>
            </a:r>
            <a:r>
              <a:rPr lang="zh-CN" altLang="en-US" sz="1800"/>
              <a:t>类，否则属于</a:t>
            </a:r>
            <a:r>
              <a:rPr lang="en-US" altLang="zh-CN" sz="1800"/>
              <a:t>A</a:t>
            </a:r>
            <a:r>
              <a:rPr lang="zh-CN" altLang="en-US" sz="1800"/>
              <a:t>类</a:t>
            </a:r>
            <a:endParaRPr lang="en-US" altLang="zh-CN" sz="180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04F2287-5531-DEC2-43FF-3073BCFE7FFE}"/>
              </a:ext>
            </a:extLst>
          </p:cNvPr>
          <p:cNvGrpSpPr/>
          <p:nvPr/>
        </p:nvGrpSpPr>
        <p:grpSpPr>
          <a:xfrm>
            <a:off x="2562688" y="1401815"/>
            <a:ext cx="4507345" cy="3456000"/>
            <a:chOff x="2899944" y="1236073"/>
            <a:chExt cx="4507345" cy="3456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2F4A934-3E87-9851-5F42-F492A409256B}"/>
                </a:ext>
              </a:extLst>
            </p:cNvPr>
            <p:cNvCxnSpPr>
              <a:cxnSpLocks/>
            </p:cNvCxnSpPr>
            <p:nvPr/>
          </p:nvCxnSpPr>
          <p:spPr>
            <a:xfrm>
              <a:off x="2899944" y="4692073"/>
              <a:ext cx="4507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D4BE445-C488-46B0-DD32-A26E8CC9C7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1944" y="2964073"/>
              <a:ext cx="345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BC13A886-3A9D-C598-C74E-6D40EC26D1D0}"/>
                </a:ext>
              </a:extLst>
            </p:cNvPr>
            <p:cNvSpPr/>
            <p:nvPr/>
          </p:nvSpPr>
          <p:spPr>
            <a:xfrm>
              <a:off x="3347262" y="348923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348D3A15-3E80-41DE-8469-B269FC301AC1}"/>
                </a:ext>
              </a:extLst>
            </p:cNvPr>
            <p:cNvSpPr/>
            <p:nvPr/>
          </p:nvSpPr>
          <p:spPr>
            <a:xfrm>
              <a:off x="3536607" y="3956202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C01768CE-748C-F694-FAD1-CAB191AC6DEB}"/>
                </a:ext>
              </a:extLst>
            </p:cNvPr>
            <p:cNvSpPr/>
            <p:nvPr/>
          </p:nvSpPr>
          <p:spPr>
            <a:xfrm>
              <a:off x="4095405" y="3901575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3636AC74-E273-8ABD-497E-137E14F634B5}"/>
                </a:ext>
              </a:extLst>
            </p:cNvPr>
            <p:cNvSpPr/>
            <p:nvPr/>
          </p:nvSpPr>
          <p:spPr>
            <a:xfrm>
              <a:off x="3644607" y="351499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3332D440-37B8-5762-3172-1A452CFB1FDC}"/>
                </a:ext>
              </a:extLst>
            </p:cNvPr>
            <p:cNvSpPr/>
            <p:nvPr/>
          </p:nvSpPr>
          <p:spPr>
            <a:xfrm>
              <a:off x="3833952" y="3981957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22EB4BE-CE1F-71F8-7E8B-90A94CBAFDD6}"/>
                </a:ext>
              </a:extLst>
            </p:cNvPr>
            <p:cNvSpPr/>
            <p:nvPr/>
          </p:nvSpPr>
          <p:spPr>
            <a:xfrm>
              <a:off x="4392750" y="3927330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0ED06F1D-A6B3-4039-5C7D-01D3D7B89286}"/>
                </a:ext>
              </a:extLst>
            </p:cNvPr>
            <p:cNvSpPr/>
            <p:nvPr/>
          </p:nvSpPr>
          <p:spPr>
            <a:xfrm>
              <a:off x="3601988" y="3755411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FBCE1374-77AE-206A-10CD-46A063B1E83F}"/>
                </a:ext>
              </a:extLst>
            </p:cNvPr>
            <p:cNvSpPr/>
            <p:nvPr/>
          </p:nvSpPr>
          <p:spPr>
            <a:xfrm>
              <a:off x="3791333" y="4222375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C4A75616-701D-84A4-D1BB-33AC682C1ABA}"/>
                </a:ext>
              </a:extLst>
            </p:cNvPr>
            <p:cNvSpPr/>
            <p:nvPr/>
          </p:nvSpPr>
          <p:spPr>
            <a:xfrm>
              <a:off x="4350131" y="416774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8D49A031-8AE1-21E5-A1A6-9D87778D422E}"/>
                </a:ext>
              </a:extLst>
            </p:cNvPr>
            <p:cNvSpPr/>
            <p:nvPr/>
          </p:nvSpPr>
          <p:spPr>
            <a:xfrm>
              <a:off x="4462747" y="3147130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05CAFAF1-E821-B0F3-14C7-7C881E827996}"/>
                </a:ext>
              </a:extLst>
            </p:cNvPr>
            <p:cNvSpPr/>
            <p:nvPr/>
          </p:nvSpPr>
          <p:spPr>
            <a:xfrm>
              <a:off x="4620912" y="294274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F69F399F-DB45-F313-7C68-DC51F81555A4}"/>
                </a:ext>
              </a:extLst>
            </p:cNvPr>
            <p:cNvSpPr/>
            <p:nvPr/>
          </p:nvSpPr>
          <p:spPr>
            <a:xfrm>
              <a:off x="4566912" y="3534804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296D2BF8-458B-E6C3-DAE2-5B5CA3D2A651}"/>
                </a:ext>
              </a:extLst>
            </p:cNvPr>
            <p:cNvSpPr/>
            <p:nvPr/>
          </p:nvSpPr>
          <p:spPr>
            <a:xfrm>
              <a:off x="3957087" y="344890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279B5E81-0732-CA15-9238-BA7E66460344}"/>
                </a:ext>
              </a:extLst>
            </p:cNvPr>
            <p:cNvSpPr/>
            <p:nvPr/>
          </p:nvSpPr>
          <p:spPr>
            <a:xfrm>
              <a:off x="4254432" y="347466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11C58626-BF11-DF0A-55FB-2BF41CB55C2C}"/>
                </a:ext>
              </a:extLst>
            </p:cNvPr>
            <p:cNvSpPr/>
            <p:nvPr/>
          </p:nvSpPr>
          <p:spPr>
            <a:xfrm>
              <a:off x="4211813" y="3715081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61261686-8EC8-1683-0C75-48BC1BF79A31}"/>
                </a:ext>
              </a:extLst>
            </p:cNvPr>
            <p:cNvSpPr/>
            <p:nvPr/>
          </p:nvSpPr>
          <p:spPr>
            <a:xfrm>
              <a:off x="6038256" y="242064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3C637511-5E5F-13FB-C99E-2A20B3A4CC34}"/>
                </a:ext>
              </a:extLst>
            </p:cNvPr>
            <p:cNvSpPr/>
            <p:nvPr/>
          </p:nvSpPr>
          <p:spPr>
            <a:xfrm>
              <a:off x="6335601" y="244639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2AC59B70-8517-90E9-59D1-9C2DBFE1E944}"/>
                </a:ext>
              </a:extLst>
            </p:cNvPr>
            <p:cNvSpPr/>
            <p:nvPr/>
          </p:nvSpPr>
          <p:spPr>
            <a:xfrm>
              <a:off x="6292982" y="268681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95FD7E16-6E9B-14A8-ECBE-58895C85CE82}"/>
                </a:ext>
              </a:extLst>
            </p:cNvPr>
            <p:cNvSpPr/>
            <p:nvPr/>
          </p:nvSpPr>
          <p:spPr>
            <a:xfrm>
              <a:off x="5729530" y="259000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4C96E6B4-3EE7-7039-D44D-4B727314F617}"/>
                </a:ext>
              </a:extLst>
            </p:cNvPr>
            <p:cNvSpPr/>
            <p:nvPr/>
          </p:nvSpPr>
          <p:spPr>
            <a:xfrm>
              <a:off x="6026875" y="261575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94D203F2-85DC-7C12-0306-85EAC2836874}"/>
                </a:ext>
              </a:extLst>
            </p:cNvPr>
            <p:cNvSpPr/>
            <p:nvPr/>
          </p:nvSpPr>
          <p:spPr>
            <a:xfrm>
              <a:off x="5984256" y="285617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0018415B-5F2E-50EF-9A23-C82D1D071B3B}"/>
                </a:ext>
              </a:extLst>
            </p:cNvPr>
            <p:cNvSpPr/>
            <p:nvPr/>
          </p:nvSpPr>
          <p:spPr>
            <a:xfrm>
              <a:off x="5787274" y="188755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DDA16353-9A5A-4CF4-2D53-65A40497090C}"/>
                </a:ext>
              </a:extLst>
            </p:cNvPr>
            <p:cNvSpPr/>
            <p:nvPr/>
          </p:nvSpPr>
          <p:spPr>
            <a:xfrm>
              <a:off x="6084619" y="191330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41DED7A5-8BE4-EE92-B816-C1F569752081}"/>
                </a:ext>
              </a:extLst>
            </p:cNvPr>
            <p:cNvSpPr/>
            <p:nvPr/>
          </p:nvSpPr>
          <p:spPr>
            <a:xfrm>
              <a:off x="6042000" y="215372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AEE40609-E2A4-482C-2CF1-CF4DBDA0273D}"/>
                </a:ext>
              </a:extLst>
            </p:cNvPr>
            <p:cNvSpPr/>
            <p:nvPr/>
          </p:nvSpPr>
          <p:spPr>
            <a:xfrm>
              <a:off x="5478548" y="205691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2F2DF0A4-90E3-4600-1274-D6B9570D1F49}"/>
                </a:ext>
              </a:extLst>
            </p:cNvPr>
            <p:cNvSpPr/>
            <p:nvPr/>
          </p:nvSpPr>
          <p:spPr>
            <a:xfrm>
              <a:off x="5775893" y="208266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5B49E968-DE67-EDD7-530D-7903556A6A67}"/>
                </a:ext>
              </a:extLst>
            </p:cNvPr>
            <p:cNvSpPr/>
            <p:nvPr/>
          </p:nvSpPr>
          <p:spPr>
            <a:xfrm>
              <a:off x="5733274" y="232308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A0B2C537-0637-4452-ED77-7E78E9160216}"/>
                </a:ext>
              </a:extLst>
            </p:cNvPr>
            <p:cNvSpPr/>
            <p:nvPr/>
          </p:nvSpPr>
          <p:spPr>
            <a:xfrm>
              <a:off x="5841274" y="2728310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接点 63">
              <a:extLst>
                <a:ext uri="{FF2B5EF4-FFF2-40B4-BE49-F238E27FC236}">
                  <a16:creationId xmlns:a16="http://schemas.microsoft.com/office/drawing/2014/main" id="{98308D15-2659-7EED-A97C-E77038875E6D}"/>
                </a:ext>
              </a:extLst>
            </p:cNvPr>
            <p:cNvSpPr/>
            <p:nvPr/>
          </p:nvSpPr>
          <p:spPr>
            <a:xfrm>
              <a:off x="6138619" y="275406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B61A3FF8-8C1B-0FED-DE12-B2CC00B19592}"/>
                </a:ext>
              </a:extLst>
            </p:cNvPr>
            <p:cNvSpPr/>
            <p:nvPr/>
          </p:nvSpPr>
          <p:spPr>
            <a:xfrm>
              <a:off x="6096000" y="299448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接点 67">
              <a:extLst>
                <a:ext uri="{FF2B5EF4-FFF2-40B4-BE49-F238E27FC236}">
                  <a16:creationId xmlns:a16="http://schemas.microsoft.com/office/drawing/2014/main" id="{79BA4F55-8223-09E9-FB14-910BD04678A1}"/>
                </a:ext>
              </a:extLst>
            </p:cNvPr>
            <p:cNvSpPr/>
            <p:nvPr/>
          </p:nvSpPr>
          <p:spPr>
            <a:xfrm>
              <a:off x="5310739" y="295432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8DE32022-7952-A615-0929-021A4716AC85}"/>
                </a:ext>
              </a:extLst>
            </p:cNvPr>
            <p:cNvSpPr/>
            <p:nvPr/>
          </p:nvSpPr>
          <p:spPr>
            <a:xfrm>
              <a:off x="5829893" y="292342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接点 71">
              <a:extLst>
                <a:ext uri="{FF2B5EF4-FFF2-40B4-BE49-F238E27FC236}">
                  <a16:creationId xmlns:a16="http://schemas.microsoft.com/office/drawing/2014/main" id="{BD4A746C-1EB5-567B-94A9-3A41C1A06A7B}"/>
                </a:ext>
              </a:extLst>
            </p:cNvPr>
            <p:cNvSpPr/>
            <p:nvPr/>
          </p:nvSpPr>
          <p:spPr>
            <a:xfrm>
              <a:off x="5787274" y="316384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流程图: 接点 73">
              <a:extLst>
                <a:ext uri="{FF2B5EF4-FFF2-40B4-BE49-F238E27FC236}">
                  <a16:creationId xmlns:a16="http://schemas.microsoft.com/office/drawing/2014/main" id="{FB9CE2DA-0EA6-ABD1-D0ED-66C6C31EA05C}"/>
                </a:ext>
              </a:extLst>
            </p:cNvPr>
            <p:cNvSpPr/>
            <p:nvPr/>
          </p:nvSpPr>
          <p:spPr>
            <a:xfrm>
              <a:off x="5590292" y="2195220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B7FF7F6B-932D-B470-A5BE-900E09F1BEFC}"/>
                </a:ext>
              </a:extLst>
            </p:cNvPr>
            <p:cNvSpPr/>
            <p:nvPr/>
          </p:nvSpPr>
          <p:spPr>
            <a:xfrm>
              <a:off x="5887637" y="222097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C4F7F6AD-1C73-99C7-0D5E-569B9E0DEE9D}"/>
                </a:ext>
              </a:extLst>
            </p:cNvPr>
            <p:cNvSpPr/>
            <p:nvPr/>
          </p:nvSpPr>
          <p:spPr>
            <a:xfrm>
              <a:off x="5845018" y="246139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BC673E36-6FB9-39CC-0902-676F88A9ED92}"/>
                </a:ext>
              </a:extLst>
            </p:cNvPr>
            <p:cNvSpPr/>
            <p:nvPr/>
          </p:nvSpPr>
          <p:spPr>
            <a:xfrm>
              <a:off x="5195728" y="2547627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1ADE9085-A443-BA8B-152E-AF0C8BC9F734}"/>
                </a:ext>
              </a:extLst>
            </p:cNvPr>
            <p:cNvSpPr/>
            <p:nvPr/>
          </p:nvSpPr>
          <p:spPr>
            <a:xfrm>
              <a:off x="5578911" y="239033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04BAB32F-BDE3-0D9D-008E-3F503FE891FC}"/>
                </a:ext>
              </a:extLst>
            </p:cNvPr>
            <p:cNvSpPr/>
            <p:nvPr/>
          </p:nvSpPr>
          <p:spPr>
            <a:xfrm>
              <a:off x="4127401" y="3149497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AEE40609-E2A4-482C-2CF1-CF4DBDA0273D}"/>
                </a:ext>
              </a:extLst>
            </p:cNvPr>
            <p:cNvSpPr/>
            <p:nvPr/>
          </p:nvSpPr>
          <p:spPr>
            <a:xfrm>
              <a:off x="5376948" y="227768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FB9CE2DA-0EA6-ABD1-D0ED-66C6C31EA05C}"/>
                </a:ext>
              </a:extLst>
            </p:cNvPr>
            <p:cNvSpPr/>
            <p:nvPr/>
          </p:nvSpPr>
          <p:spPr>
            <a:xfrm>
              <a:off x="5488692" y="241599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1ADE9085-A443-BA8B-152E-AF0C8BC9F734}"/>
                </a:ext>
              </a:extLst>
            </p:cNvPr>
            <p:cNvSpPr/>
            <p:nvPr/>
          </p:nvSpPr>
          <p:spPr>
            <a:xfrm>
              <a:off x="5477311" y="2611108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B5DA8FDA-75F2-26AB-14AF-B34294C71E53}"/>
                </a:ext>
              </a:extLst>
            </p:cNvPr>
            <p:cNvSpPr/>
            <p:nvPr/>
          </p:nvSpPr>
          <p:spPr>
            <a:xfrm>
              <a:off x="4566908" y="2461393"/>
              <a:ext cx="910395" cy="882795"/>
            </a:xfrm>
            <a:prstGeom prst="flowChartConnector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3AD4A9F3-EE8B-420E-2EA0-3325CAC09133}"/>
                </a:ext>
              </a:extLst>
            </p:cNvPr>
            <p:cNvSpPr/>
            <p:nvPr/>
          </p:nvSpPr>
          <p:spPr>
            <a:xfrm>
              <a:off x="4868860" y="2859918"/>
              <a:ext cx="108000" cy="1080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19576A60-548E-B907-05CB-6F56AC5CBED6}"/>
                </a:ext>
              </a:extLst>
            </p:cNvPr>
            <p:cNvCxnSpPr>
              <a:cxnSpLocks/>
              <a:stCxn id="92" idx="7"/>
              <a:endCxn id="80" idx="3"/>
            </p:cNvCxnSpPr>
            <p:nvPr/>
          </p:nvCxnSpPr>
          <p:spPr>
            <a:xfrm flipV="1">
              <a:off x="4961044" y="2639811"/>
              <a:ext cx="250500" cy="2359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C0EB4081-C1DD-39A7-5272-C1D8E126B360}"/>
                </a:ext>
              </a:extLst>
            </p:cNvPr>
            <p:cNvCxnSpPr>
              <a:cxnSpLocks/>
              <a:stCxn id="92" idx="6"/>
              <a:endCxn id="68" idx="2"/>
            </p:cNvCxnSpPr>
            <p:nvPr/>
          </p:nvCxnSpPr>
          <p:spPr>
            <a:xfrm>
              <a:off x="4976860" y="2913918"/>
              <a:ext cx="333879" cy="944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C4F2BA88-67A2-DD7E-C28D-ED742A90F05F}"/>
                </a:ext>
              </a:extLst>
            </p:cNvPr>
            <p:cNvCxnSpPr>
              <a:cxnSpLocks/>
              <a:endCxn id="92" idx="3"/>
            </p:cNvCxnSpPr>
            <p:nvPr/>
          </p:nvCxnSpPr>
          <p:spPr>
            <a:xfrm flipV="1">
              <a:off x="4701920" y="2952102"/>
              <a:ext cx="182756" cy="33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5C02F47F-3653-CEB4-4C59-D037E0C8418D}"/>
                </a:ext>
              </a:extLst>
            </p:cNvPr>
            <p:cNvSpPr/>
            <p:nvPr/>
          </p:nvSpPr>
          <p:spPr>
            <a:xfrm>
              <a:off x="3184388" y="2118646"/>
              <a:ext cx="108000" cy="1080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5A7FF3A-8B92-C4E9-60B0-C7704FCB283D}"/>
                </a:ext>
              </a:extLst>
            </p:cNvPr>
            <p:cNvSpPr txBox="1"/>
            <p:nvPr/>
          </p:nvSpPr>
          <p:spPr>
            <a:xfrm>
              <a:off x="3395506" y="1987980"/>
              <a:ext cx="97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新数据</a:t>
              </a: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C096382C-F21F-542E-8EA8-C2A7DAC48DD2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76" y="2463746"/>
              <a:ext cx="207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D07D601-DBF8-1881-F300-9E02B3590D9A}"/>
                </a:ext>
              </a:extLst>
            </p:cNvPr>
            <p:cNvSpPr txBox="1"/>
            <p:nvPr/>
          </p:nvSpPr>
          <p:spPr>
            <a:xfrm>
              <a:off x="3395506" y="2279080"/>
              <a:ext cx="64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距离</a:t>
              </a:r>
            </a:p>
          </p:txBody>
        </p:sp>
        <p:sp>
          <p:nvSpPr>
            <p:cNvPr id="111" name="流程图: 接点 110">
              <a:extLst>
                <a:ext uri="{FF2B5EF4-FFF2-40B4-BE49-F238E27FC236}">
                  <a16:creationId xmlns:a16="http://schemas.microsoft.com/office/drawing/2014/main" id="{0F1DB786-6C4A-2844-34F5-6C50C564CEDB}"/>
                </a:ext>
              </a:extLst>
            </p:cNvPr>
            <p:cNvSpPr/>
            <p:nvPr/>
          </p:nvSpPr>
          <p:spPr>
            <a:xfrm>
              <a:off x="3184388" y="153644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AC1BDF2-A386-A314-6A25-B8CFD29ACE13}"/>
                </a:ext>
              </a:extLst>
            </p:cNvPr>
            <p:cNvSpPr txBox="1"/>
            <p:nvPr/>
          </p:nvSpPr>
          <p:spPr>
            <a:xfrm>
              <a:off x="3395506" y="1405780"/>
              <a:ext cx="60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  <a:r>
                <a:rPr lang="zh-CN" altLang="en-US"/>
                <a:t>类</a:t>
              </a:r>
            </a:p>
          </p:txBody>
        </p:sp>
        <p:sp>
          <p:nvSpPr>
            <p:cNvPr id="115" name="流程图: 接点 114">
              <a:extLst>
                <a:ext uri="{FF2B5EF4-FFF2-40B4-BE49-F238E27FC236}">
                  <a16:creationId xmlns:a16="http://schemas.microsoft.com/office/drawing/2014/main" id="{CA9C6D67-8535-5929-0E24-3FEC93E226A9}"/>
                </a:ext>
              </a:extLst>
            </p:cNvPr>
            <p:cNvSpPr/>
            <p:nvPr/>
          </p:nvSpPr>
          <p:spPr>
            <a:xfrm>
              <a:off x="3184388" y="1827546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909AAD10-9A9D-E51B-AC8D-388361EC3552}"/>
                </a:ext>
              </a:extLst>
            </p:cNvPr>
            <p:cNvSpPr txBox="1"/>
            <p:nvPr/>
          </p:nvSpPr>
          <p:spPr>
            <a:xfrm>
              <a:off x="3395506" y="1696880"/>
              <a:ext cx="60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  <a:r>
                <a:rPr lang="zh-CN" altLang="en-US"/>
                <a:t>类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E9389135-07A0-4736-10A9-16E477407955}"/>
                </a:ext>
              </a:extLst>
            </p:cNvPr>
            <p:cNvSpPr txBox="1"/>
            <p:nvPr/>
          </p:nvSpPr>
          <p:spPr>
            <a:xfrm>
              <a:off x="4626416" y="2544493"/>
              <a:ext cx="4430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K=3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5329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25392627-052E-310C-A8AD-A17A7CBC9B61}"/>
              </a:ext>
            </a:extLst>
          </p:cNvPr>
          <p:cNvGrpSpPr/>
          <p:nvPr/>
        </p:nvGrpSpPr>
        <p:grpSpPr>
          <a:xfrm>
            <a:off x="568111" y="-10321574"/>
            <a:ext cx="10987173" cy="18905651"/>
            <a:chOff x="-68604" y="-11910229"/>
            <a:chExt cx="10987173" cy="1890565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4655E1B-E814-3A9F-992A-03BF0DDAE971}"/>
                </a:ext>
              </a:extLst>
            </p:cNvPr>
            <p:cNvGrpSpPr/>
            <p:nvPr/>
          </p:nvGrpSpPr>
          <p:grpSpPr>
            <a:xfrm>
              <a:off x="0" y="-11910229"/>
              <a:ext cx="10918569" cy="12504562"/>
              <a:chOff x="92363" y="-5952775"/>
              <a:chExt cx="10918569" cy="12504562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21B9B842-C78D-1EBD-8D7E-F15F139E4BB4}"/>
                  </a:ext>
                </a:extLst>
              </p:cNvPr>
              <p:cNvGrpSpPr/>
              <p:nvPr/>
            </p:nvGrpSpPr>
            <p:grpSpPr>
              <a:xfrm>
                <a:off x="101599" y="-5952775"/>
                <a:ext cx="10909333" cy="6569274"/>
                <a:chOff x="-1" y="115516"/>
                <a:chExt cx="10909333" cy="656927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FB0DDF56-A56C-7BBB-9F53-134AE8094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115516"/>
                      <a:ext cx="6354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/>
                        <a:t>对</a:t>
                      </a:r>
                      <a:r>
                        <a:rPr lang="zh-CN" altLang="en-US" i="0">
                          <a:latin typeface="+mj-lt"/>
                        </a:rPr>
                        <a:t>损失函数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zh-CN" altLang="en-US" i="0">
                          <a:latin typeface="+mj-lt"/>
                        </a:rPr>
                        <a:t>在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zh-CN" altLang="en-US" i="0">
                          <a:latin typeface="+mj-lt"/>
                        </a:rPr>
                        <a:t>处</a:t>
                      </a:r>
                      <a:r>
                        <a:rPr lang="zh-CN" altLang="en-US" b="0">
                          <a:latin typeface="Cambria Math" panose="02040503050406030204" pitchFamily="18" charset="0"/>
                        </a:rPr>
                        <a:t>进行二阶泰勒展开：</a:t>
                      </a:r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FB0DDF56-A56C-7BBB-9F53-134AE8094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115516"/>
                      <a:ext cx="6354618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64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AE333C6-2CE1-8469-84E3-18ED1DF316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510151"/>
                      <a:ext cx="10909333" cy="8769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AE333C6-2CE1-8469-84E3-18ED1DF316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510151"/>
                      <a:ext cx="10909333" cy="87690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1D94BAF6-3FC3-A0BB-F106-5F62183AF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1412361"/>
                      <a:ext cx="5692264" cy="6746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/>
                        <a:t>取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</m:oMath>
                      </a14:m>
                      <a:r>
                        <a:rPr lang="zh-CN" altLang="en-US" b="0"/>
                        <a:t>代入上式得：</a:t>
                      </a:r>
                      <a:endParaRPr lang="en-US" altLang="zh-CN" b="0"/>
                    </a:p>
                  </p:txBody>
                </p:sp>
              </mc:Choice>
              <mc:Fallback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1D94BAF6-3FC3-A0BB-F106-5F62183AFB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1412361"/>
                      <a:ext cx="5692264" cy="67460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64" r="-1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E201B859-63C0-152A-3EFA-CB17FDADF0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2112272"/>
                      <a:ext cx="7551233" cy="6109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E201B859-63C0-152A-3EFA-CB17FDADF0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2112272"/>
                      <a:ext cx="7551233" cy="61093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09466E0C-9F6E-58F9-BC1B-5EE90D4AD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2748511"/>
                      <a:ext cx="7749494" cy="4049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/>
                        <a:t>又在</a:t>
                      </a:r>
                      <a:r>
                        <a:rPr lang="en-US" altLang="zh-CN"/>
                        <a:t>GBDT</a:t>
                      </a:r>
                      <a:r>
                        <a:rPr lang="zh-CN" altLang="en-US"/>
                        <a:t>中，利用前向分布算法，有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zh-CN" altLang="en-US"/>
                        <a:t>，代入得：</a:t>
                      </a:r>
                    </a:p>
                  </p:txBody>
                </p:sp>
              </mc:Choice>
              <mc:Fallback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09466E0C-9F6E-58F9-BC1B-5EE90D4AD1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2748511"/>
                      <a:ext cx="7749494" cy="40498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08" t="-3030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BB4C272B-25D5-AE1B-957F-BD6161677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3178797"/>
                      <a:ext cx="4922437" cy="6109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BB4C272B-25D5-AE1B-957F-BD6161677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3178797"/>
                      <a:ext cx="4922437" cy="6109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DBB6EA6-2160-78DA-F98A-9E8E05EDAA62}"/>
                    </a:ext>
                  </a:extLst>
                </p:cNvPr>
                <p:cNvSpPr txBox="1"/>
                <p:nvPr/>
              </p:nvSpPr>
              <p:spPr>
                <a:xfrm>
                  <a:off x="-1" y="3815036"/>
                  <a:ext cx="6878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上面式子仅针对一个样本数据，对于整体得样本，其损失函数为：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BC2EF17E-B174-1605-F267-989EA4EA0E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4209671"/>
                      <a:ext cx="6712030" cy="8712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BC2EF17E-B174-1605-F267-989EA4EA0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4209671"/>
                      <a:ext cx="6712030" cy="8712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F0355A07-1321-AABE-2C5A-C587107CF0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5106238"/>
                      <a:ext cx="8999195" cy="6819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/>
                        <a:t>等式右边中得第一项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只</m:t>
                          </m:r>
                        </m:oMath>
                      </a14:m>
                      <a:r>
                        <a:rPr lang="zh-CN" altLang="en-US"/>
                        <a:t>与前</a:t>
                      </a:r>
                      <a:r>
                        <a:rPr lang="en-US" altLang="zh-CN"/>
                        <a:t>k-1</a:t>
                      </a:r>
                      <a:r>
                        <a:rPr lang="zh-CN" altLang="en-US"/>
                        <a:t>轮有关，第</a:t>
                      </a:r>
                      <a:r>
                        <a:rPr lang="en-US" altLang="zh-CN"/>
                        <a:t>k</a:t>
                      </a:r>
                      <a:r>
                        <a:rPr lang="zh-CN" altLang="en-US"/>
                        <a:t>轮优化中可将该项视为常数。</a:t>
                      </a:r>
                      <a:endParaRPr lang="en-US" altLang="zh-CN"/>
                    </a:p>
                    <a:p>
                      <a:r>
                        <a:rPr lang="zh-CN" altLang="en-US"/>
                        <a:t>另外加上正则化项就可得到</a:t>
                      </a:r>
                      <a:r>
                        <a:rPr lang="en-US" altLang="zh-CN"/>
                        <a:t>XGBoost</a:t>
                      </a:r>
                      <a:r>
                        <a:rPr lang="zh-CN" altLang="en-US"/>
                        <a:t>模型的损失函数</a:t>
                      </a:r>
                    </a:p>
                  </p:txBody>
                </p:sp>
              </mc:Choice>
              <mc:Fallback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F0355A07-1321-AABE-2C5A-C587107CF0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5106238"/>
                      <a:ext cx="8999195" cy="68198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10" t="-1802" b="-144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032F65F5-D305-9DD6-1F5D-5C18BB2C8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" y="5813526"/>
                      <a:ext cx="4465646" cy="8712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032F65F5-D305-9DD6-1F5D-5C18BB2C8C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" y="5813526"/>
                      <a:ext cx="4465646" cy="87126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21ADFBB-8835-D4FF-FF03-F195151F4AB8}"/>
                  </a:ext>
                </a:extLst>
              </p:cNvPr>
              <p:cNvGrpSpPr/>
              <p:nvPr/>
            </p:nvGrpSpPr>
            <p:grpSpPr>
              <a:xfrm>
                <a:off x="92363" y="641799"/>
                <a:ext cx="8813503" cy="5909988"/>
                <a:chOff x="92649" y="367265"/>
                <a:chExt cx="8813503" cy="590998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E49B762B-63BF-6389-4E19-7F9076AE53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50" y="367265"/>
                      <a:ext cx="8570117" cy="6686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假设第</a:t>
                      </a:r>
                      <a:r>
                        <a:rPr lang="en-US" altLang="zh-CN"/>
                        <a:t>k</a:t>
                      </a:r>
                      <a:r>
                        <a:rPr lang="zh-CN" altLang="en-US"/>
                        <a:t>棵</a:t>
                      </a:r>
                      <a:r>
                        <a:rPr lang="en-US" altLang="zh-CN"/>
                        <a:t>CART</a:t>
                      </a:r>
                      <a:r>
                        <a:rPr lang="zh-CN" altLang="en-US"/>
                        <a:t>回归树其对应的叶子区域样本子集为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sub>
                          </m:sSub>
                        </m:oMath>
                      </a14:m>
                      <a:r>
                        <a:rPr lang="en-US" altLang="zh-CN"/>
                        <a:t>,</a:t>
                      </a:r>
                      <a:r>
                        <a:rPr lang="zh-CN" altLang="en-US"/>
                        <a:t>且第</a:t>
                      </a:r>
                      <a:r>
                        <a:rPr lang="en-US" altLang="zh-CN"/>
                        <a:t>j</a:t>
                      </a:r>
                      <a:r>
                        <a:rPr lang="zh-CN" altLang="en-US"/>
                        <a:t>个小单元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中</m:t>
                          </m:r>
                        </m:oMath>
                      </a14:m>
                      <a:r>
                        <a:rPr lang="zh-CN" altLang="en-US"/>
                        <a:t>仍然包含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个</m:t>
                          </m:r>
                        </m:oMath>
                      </a14:m>
                      <a:r>
                        <a:rPr lang="zh-CN" altLang="en-US"/>
                        <a:t>样本数据，则计算每个小单元里面的样本输出均值为：</a:t>
                      </a:r>
                      <a:endParaRPr lang="en-US" altLang="zh-CN"/>
                    </a:p>
                  </p:txBody>
                </p:sp>
              </mc:Choice>
              <mc:Fallback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E49B762B-63BF-6389-4E19-7F9076AE53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50" y="367265"/>
                      <a:ext cx="8570117" cy="66864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569" t="-5505" b="-119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37745E76-7750-58C3-5BEB-057BE31068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49" y="1038260"/>
                      <a:ext cx="2083857" cy="828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37745E76-7750-58C3-5BEB-057BE31068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49" y="1038260"/>
                      <a:ext cx="2083857" cy="82856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D4165798-8EF3-8189-6AE5-E730BB1F21D8}"/>
                    </a:ext>
                  </a:extLst>
                </p:cNvPr>
                <p:cNvGrpSpPr/>
                <p:nvPr/>
              </p:nvGrpSpPr>
              <p:grpSpPr>
                <a:xfrm>
                  <a:off x="92649" y="1869170"/>
                  <a:ext cx="4025743" cy="902555"/>
                  <a:chOff x="92649" y="1691179"/>
                  <a:chExt cx="4025743" cy="902555"/>
                </a:xfrm>
              </p:grpSpPr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D69362C-637F-38A8-B892-8323387D131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49" y="1957790"/>
                    <a:ext cx="8318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/>
                      <a:t>得到：</a:t>
                    </a:r>
                    <a:endParaRPr lang="en-US" altLang="zh-CN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D6B109E3-BA0F-07FB-EFC5-E6DA60B7A5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4577" y="1691179"/>
                        <a:ext cx="2983815" cy="902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D6B109E3-BA0F-07FB-EFC5-E6DA60B7A5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34577" y="1691179"/>
                        <a:ext cx="2983815" cy="90255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A245262D-1A30-5F88-C9C8-315E1AD88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50" y="2774075"/>
                      <a:ext cx="36965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正则化项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 </m:t>
                          </m:r>
                        </m:oMath>
                      </a14:m>
                      <a:r>
                        <a:rPr lang="zh-CN" altLang="en-US"/>
                        <a:t>的构造如下：</a:t>
                      </a:r>
                      <a:endParaRPr lang="en-US" altLang="zh-CN"/>
                    </a:p>
                  </p:txBody>
                </p:sp>
              </mc:Choice>
              <mc:Fallback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A245262D-1A30-5F88-C9C8-315E1AD881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50" y="2774075"/>
                      <a:ext cx="3696505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318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932E00C3-F76F-CF20-AA8F-A596DF7B70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50" y="3145757"/>
                      <a:ext cx="3194045" cy="902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932E00C3-F76F-CF20-AA8F-A596DF7B70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50" y="3145757"/>
                      <a:ext cx="3194045" cy="90255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AA012EC1-F99D-FBCD-B93E-51D5A0E98F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50" y="4050662"/>
                      <a:ext cx="8813502" cy="945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其中，参数</a:t>
                      </a:r>
                      <a:r>
                        <a:rPr lang="en-US" altLang="zh-CN"/>
                        <a:t>T</a:t>
                      </a:r>
                      <a:r>
                        <a:rPr lang="zh-CN" altLang="en-US"/>
                        <a:t>为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zh-CN" altLang="en-US"/>
                        <a:t>决策树的叶子节点的个数，参数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oMath>
                      </a14:m>
                      <a:r>
                        <a:rPr lang="zh-CN" altLang="en-US"/>
                        <a:t>，</a:t>
                      </a:r>
                      <a:r>
                        <a:rPr lang="en-US" altLang="zh-CN"/>
                        <a:t>j=1,2,…T</a:t>
                      </a:r>
                      <a:r>
                        <a:rPr lang="zh-CN" altLang="en-US"/>
                        <a:t>，是第</a:t>
                      </a:r>
                      <a:r>
                        <a:rPr lang="en-US" altLang="zh-CN"/>
                        <a:t>j</a:t>
                      </a:r>
                      <a:r>
                        <a:rPr lang="zh-CN" altLang="en-US"/>
                        <a:t>个叶子节点的输出均值；</a:t>
                      </a:r>
                      <a14:m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a14:m>
                      <a:r>
                        <a:rPr lang="zh-CN" altLang="en-US" i="0">
                          <a:latin typeface="+mj-lt"/>
                        </a:rPr>
                        <a:t>和</a:t>
                      </a:r>
                      <a14:m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a14:m>
                      <a:r>
                        <a:rPr lang="zh-CN" altLang="en-US"/>
                        <a:t>是权衡因子。叶子节点的数量及其权重因子一起用来控制决策树模型的复杂度。</a:t>
                      </a:r>
                      <a:endParaRPr lang="en-US" altLang="zh-CN"/>
                    </a:p>
                  </p:txBody>
                </p:sp>
              </mc:Choice>
              <mc:Fallback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AA012EC1-F99D-FBCD-B93E-51D5A0E98F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50" y="4050662"/>
                      <a:ext cx="8813502" cy="94564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553" t="-3226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0FF31260-2AFB-52E2-A725-CC87102B4B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49" y="4998655"/>
                      <a:ext cx="4405460" cy="4049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将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a14:m>
                      <a:r>
                        <a:rPr lang="zh-CN" altLang="en-US"/>
                        <a:t>和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r>
                        <a:rPr lang="zh-CN" altLang="en-US"/>
                        <a:t>一起代入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zh-CN" altLang="en-US"/>
                        <a:t>，可得：</a:t>
                      </a:r>
                    </a:p>
                  </p:txBody>
                </p:sp>
              </mc:Choice>
              <mc:Fallback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0FF31260-2AFB-52E2-A725-CC87102B4B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49" y="4998655"/>
                      <a:ext cx="4405460" cy="40498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07" t="-1493" b="-194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9375F818-A84E-61F1-FCCE-3AB89AA4B3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49" y="5405989"/>
                      <a:ext cx="4753901" cy="8712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]+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US" altLang="zh-CN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9375F818-A84E-61F1-FCCE-3AB89AA4B3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49" y="5405989"/>
                      <a:ext cx="4753901" cy="87126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17098E8-1000-F43B-8237-EEFC1A23CF31}"/>
                </a:ext>
              </a:extLst>
            </p:cNvPr>
            <p:cNvGrpSpPr/>
            <p:nvPr/>
          </p:nvGrpSpPr>
          <p:grpSpPr>
            <a:xfrm>
              <a:off x="-68604" y="614527"/>
              <a:ext cx="9009403" cy="6380895"/>
              <a:chOff x="-27712" y="-389988"/>
              <a:chExt cx="9009403" cy="638089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FD7F018E-DB69-9063-0EA8-13A3B0A000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4078" y="-389988"/>
                    <a:ext cx="5144655" cy="90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FD7F018E-DB69-9063-0EA8-13A3B0A000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078" y="-389988"/>
                    <a:ext cx="5144655" cy="90255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C20C471-2D9D-4947-DD68-C7ECE3193801}"/>
                      </a:ext>
                    </a:extLst>
                  </p:cNvPr>
                  <p:cNvSpPr txBox="1"/>
                  <p:nvPr/>
                </p:nvSpPr>
                <p:spPr>
                  <a:xfrm>
                    <a:off x="456830" y="529596"/>
                    <a:ext cx="5144655" cy="935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</m:e>
                          </m:nary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C20C471-2D9D-4947-DD68-C7ECE3193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830" y="529596"/>
                    <a:ext cx="5144655" cy="93525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D76BAC5E-B824-2C83-7D5A-4B361F55F8D0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2" y="1540553"/>
                    <a:ext cx="8940799" cy="967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/>
                      <a:t>可以看到，</a:t>
                    </a:r>
                    <a:r>
                      <a:rPr lang="en-US" altLang="zh-CN"/>
                      <a:t>XGBoost</a:t>
                    </a:r>
                    <a:r>
                      <a:rPr lang="zh-CN" altLang="en-US"/>
                      <a:t>模型对应的损失函数主要与原损失函数的一阶、二阶梯度在当前模型的值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/>
                      <a:t>、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/>
                      <a:t>及第</a:t>
                    </a:r>
                    <a:r>
                      <a:rPr lang="en-US" altLang="zh-CN"/>
                      <a:t>k</a:t>
                    </a:r>
                    <a:r>
                      <a:rPr lang="zh-CN" altLang="en-US"/>
                      <a:t>棵</a:t>
                    </a:r>
                    <a:r>
                      <a:rPr lang="en-US" altLang="zh-CN"/>
                      <a:t>CART</a:t>
                    </a:r>
                    <a:r>
                      <a:rPr lang="zh-CN" altLang="en-US"/>
                      <a:t>树的叶子节点参数值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a14:m>
                    <a:r>
                      <a:rPr lang="zh-CN" altLang="en-US"/>
                      <a:t>有关，而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/>
                      <a:t>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/>
                      <a:t>与第</a:t>
                    </a:r>
                    <a:r>
                      <a:rPr lang="en-US" altLang="zh-CN"/>
                      <a:t>k</a:t>
                    </a:r>
                    <a:r>
                      <a:rPr lang="zh-CN" altLang="en-US"/>
                      <a:t>轮迭代无关，这里先将其视为常数，所以现在要训练第</a:t>
                    </a:r>
                    <a:r>
                      <a:rPr lang="en-US" altLang="zh-CN"/>
                      <a:t>k</a:t>
                    </a:r>
                    <a:r>
                      <a:rPr lang="zh-CN" altLang="en-US"/>
                      <a:t>棵</a:t>
                    </a:r>
                    <a:r>
                      <a:rPr lang="en-US" altLang="zh-CN"/>
                      <a:t>CART</a:t>
                    </a:r>
                    <a:r>
                      <a:rPr lang="zh-CN" altLang="en-US"/>
                      <a:t>树，只需考虑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a14:m>
                    <a:r>
                      <a:rPr lang="zh-CN" altLang="en-US"/>
                      <a:t>参数。</a:t>
                    </a:r>
                  </a:p>
                </p:txBody>
              </p:sp>
            </mc:Choice>
            <mc:Fallback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D76BAC5E-B824-2C83-7D5A-4B361F55F8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92" y="1540553"/>
                    <a:ext cx="8940799" cy="96795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545" t="-3145" r="-409" b="-69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EE0B4C5D-E296-AF9E-FA46-FE79C3AA44B1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8" y="2508510"/>
                    <a:ext cx="3043382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/>
                      <a:t>对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a14:m>
                    <a:r>
                      <a:rPr lang="zh-CN" altLang="en-US"/>
                      <a:t>求导并另其为</a:t>
                    </a:r>
                    <a:r>
                      <a:rPr lang="en-US" altLang="zh-CN"/>
                      <a:t>0</a:t>
                    </a:r>
                    <a:r>
                      <a:rPr lang="zh-CN" altLang="en-US"/>
                      <a:t>，可得：</a:t>
                    </a:r>
                  </a:p>
                </p:txBody>
              </p:sp>
            </mc:Choice>
            <mc:Fallback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EE0B4C5D-E296-AF9E-FA46-FE79C3AA4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28" y="2508510"/>
                    <a:ext cx="3043382" cy="39164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804" t="-7813" r="-9018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FFF938F3-A2A1-3452-DA04-4B3E07063998}"/>
                      </a:ext>
                    </a:extLst>
                  </p:cNvPr>
                  <p:cNvSpPr txBox="1"/>
                  <p:nvPr/>
                </p:nvSpPr>
                <p:spPr>
                  <a:xfrm>
                    <a:off x="-27712" y="2921112"/>
                    <a:ext cx="5301673" cy="935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</m:e>
                          </m:nary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FFF938F3-A2A1-3452-DA04-4B3E07063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712" y="2921112"/>
                    <a:ext cx="5301673" cy="93525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DB7D2697-16FA-7780-E535-A01D75392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58586" y="3914982"/>
                    <a:ext cx="2514601" cy="7958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en-US" altLang="zh-CN" b="0" i="1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DB7D2697-16FA-7780-E535-A01D75392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586" y="3914982"/>
                    <a:ext cx="2514601" cy="7958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2D68C6-1659-D232-D144-BC6CED44B12A}"/>
                  </a:ext>
                </a:extLst>
              </p:cNvPr>
              <p:cNvSpPr txBox="1"/>
              <p:nvPr/>
            </p:nvSpPr>
            <p:spPr>
              <a:xfrm>
                <a:off x="50128" y="4733272"/>
                <a:ext cx="53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将其反代入上式可得第</a:t>
                </a:r>
                <a:r>
                  <a:rPr lang="en-US" altLang="zh-CN"/>
                  <a:t>k</a:t>
                </a:r>
                <a:r>
                  <a:rPr lang="zh-CN" altLang="en-US"/>
                  <a:t>轮迭代时的等价损失函数为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E5ECA340-612D-8ED5-BBC7-E624B2BBE022}"/>
                      </a:ext>
                    </a:extLst>
                  </p:cNvPr>
                  <p:cNvSpPr txBox="1"/>
                  <p:nvPr/>
                </p:nvSpPr>
                <p:spPr>
                  <a:xfrm>
                    <a:off x="51919" y="5055651"/>
                    <a:ext cx="4742874" cy="935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E5ECA340-612D-8ED5-BBC7-E624B2BBE0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19" y="5055651"/>
                    <a:ext cx="4742874" cy="93525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91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/>
              <p:nvPr/>
            </p:nvSpPr>
            <p:spPr>
              <a:xfrm>
                <a:off x="397163" y="373892"/>
                <a:ext cx="6557819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3" y="373892"/>
                <a:ext cx="6557819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2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2F2E299-ABD6-05EA-BD52-0F10F5DA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61362"/>
              </p:ext>
            </p:extLst>
          </p:nvPr>
        </p:nvGraphicFramePr>
        <p:xfrm>
          <a:off x="341745" y="82357"/>
          <a:ext cx="696685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185139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3776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7663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7134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852606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294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甜度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0.45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31255"/>
                  </a:ext>
                </a:extLst>
              </a:tr>
              <a:tr h="341130">
                <a:tc>
                  <a:txBody>
                    <a:bodyPr/>
                    <a:lstStyle/>
                    <a:p>
                      <a:r>
                        <a:rPr lang="zh-CN" altLang="en-US"/>
                        <a:t>好吃程度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8.2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06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64494C-17FF-7B5A-10CB-DB9667E492E7}"/>
                  </a:ext>
                </a:extLst>
              </p:cNvPr>
              <p:cNvSpPr txBox="1"/>
              <p:nvPr/>
            </p:nvSpPr>
            <p:spPr>
              <a:xfrm>
                <a:off x="147780" y="988291"/>
                <a:ext cx="9171710" cy="290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当</a:t>
                </a:r>
                <a:r>
                  <a:rPr lang="en-US" altLang="zh-CN"/>
                  <a:t>S = 0.1</a:t>
                </a:r>
                <a:r>
                  <a:rPr lang="zh-CN" altLang="en-US"/>
                  <a:t>：</a:t>
                </a:r>
                <a:endParaRPr lang="en-US" altLang="zh-CN"/>
              </a:p>
              <a:p>
                <a:r>
                  <a:rPr lang="en-US" altLang="zh-CN"/>
                  <a:t>R1</a:t>
                </a:r>
                <a:r>
                  <a:rPr lang="zh-CN" altLang="en-US"/>
                  <a:t>区间的</a:t>
                </a:r>
                <a:r>
                  <a:rPr lang="en-US" altLang="zh-CN"/>
                  <a:t>C1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 = 5.5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R2</a:t>
                </a:r>
                <a:r>
                  <a:rPr lang="zh-CN" altLang="en-US"/>
                  <a:t>区间的</a:t>
                </a:r>
                <a:r>
                  <a:rPr lang="en-US" altLang="zh-CN"/>
                  <a:t>C2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 = (7.6 + 9.5 + 9.7 + 8.2)/4 = 8.75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R1</a:t>
                </a:r>
                <a:r>
                  <a:rPr lang="zh-CN" altLang="en-US"/>
                  <a:t>上的平方误差</a:t>
                </a:r>
                <a:r>
                  <a:rPr lang="zh-CN" altLang="en-US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5.5−5.5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zh-CN" altLang="en-US" b="0">
                    <a:sym typeface="Wingdings" panose="05000000000000000000" pitchFamily="2" charset="2"/>
                  </a:rPr>
                  <a:t> </a:t>
                </a:r>
                <a:endParaRPr lang="en-US" altLang="zh-CN" b="0">
                  <a:sym typeface="Wingdings" panose="05000000000000000000" pitchFamily="2" charset="2"/>
                </a:endParaRPr>
              </a:p>
              <a:p>
                <a:r>
                  <a:rPr lang="en-US" altLang="zh-CN">
                    <a:sym typeface="Wingdings" panose="05000000000000000000" pitchFamily="2" charset="2"/>
                  </a:rPr>
                  <a:t>R2</a:t>
                </a:r>
                <a:r>
                  <a:rPr lang="zh-CN" altLang="en-US">
                    <a:sym typeface="Wingdings" panose="05000000000000000000" pitchFamily="2" charset="2"/>
                  </a:rPr>
                  <a:t>上的平方误差：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7.6−8.75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9.5−8.75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9.7−8.75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8.2−8.75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=3.09</m:t>
                    </m:r>
                  </m:oMath>
                </a14:m>
                <a:endParaRPr lang="en-US" altLang="zh-CN" b="0">
                  <a:sym typeface="Wingdings" panose="05000000000000000000" pitchFamily="2" charset="2"/>
                </a:endParaRPr>
              </a:p>
              <a:p>
                <a:r>
                  <a:rPr lang="zh-CN" altLang="en-US" b="0">
                    <a:sym typeface="Wingdings" panose="05000000000000000000" pitchFamily="2" charset="2"/>
                  </a:rPr>
                  <a:t>所以平方误差和为</a:t>
                </a:r>
                <a:r>
                  <a:rPr lang="zh-CN" altLang="en-US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0+3.09=3.09</m:t>
                    </m:r>
                  </m:oMath>
                </a14:m>
                <a:endParaRPr lang="en-US" altLang="zh-CN" b="0">
                  <a:sym typeface="Wingdings" panose="05000000000000000000" pitchFamily="2" charset="2"/>
                </a:endParaRPr>
              </a:p>
              <a:p>
                <a:r>
                  <a:rPr lang="zh-CN" altLang="en-US">
                    <a:sym typeface="Wingdings" panose="05000000000000000000" pitchFamily="2" charset="2"/>
                  </a:rPr>
                  <a:t>当</a:t>
                </a:r>
                <a:r>
                  <a:rPr lang="en-US" altLang="zh-CN">
                    <a:sym typeface="Wingdings" panose="05000000000000000000" pitchFamily="2" charset="2"/>
                  </a:rPr>
                  <a:t>S = 0.2</a:t>
                </a:r>
                <a:r>
                  <a:rPr lang="zh-CN" altLang="en-US">
                    <a:sym typeface="Wingdings" panose="05000000000000000000" pitchFamily="2" charset="2"/>
                  </a:rPr>
                  <a:t>：误差平方和为</a:t>
                </a:r>
                <a:r>
                  <a:rPr lang="en-US" altLang="zh-CN">
                    <a:sym typeface="Wingdings" panose="05000000000000000000" pitchFamily="2" charset="2"/>
                  </a:rPr>
                  <a:t>3.53</a:t>
                </a:r>
              </a:p>
              <a:p>
                <a:r>
                  <a:rPr lang="zh-CN" altLang="en-US">
                    <a:sym typeface="Wingdings" panose="05000000000000000000" pitchFamily="2" charset="2"/>
                  </a:rPr>
                  <a:t>当</a:t>
                </a:r>
                <a:r>
                  <a:rPr lang="en-US" altLang="zh-CN">
                    <a:sym typeface="Wingdings" panose="05000000000000000000" pitchFamily="2" charset="2"/>
                  </a:rPr>
                  <a:t>S = 0.3</a:t>
                </a:r>
                <a:r>
                  <a:rPr lang="zh-CN" altLang="en-US">
                    <a:sym typeface="Wingdings" panose="05000000000000000000" pitchFamily="2" charset="2"/>
                  </a:rPr>
                  <a:t>：误差平方和为</a:t>
                </a:r>
                <a:r>
                  <a:rPr lang="en-US" altLang="zh-CN">
                    <a:sym typeface="Wingdings" panose="05000000000000000000" pitchFamily="2" charset="2"/>
                  </a:rPr>
                  <a:t>9.13</a:t>
                </a:r>
              </a:p>
              <a:p>
                <a:r>
                  <a:rPr lang="zh-CN" altLang="en-US">
                    <a:sym typeface="Wingdings" panose="05000000000000000000" pitchFamily="2" charset="2"/>
                  </a:rPr>
                  <a:t>当</a:t>
                </a:r>
                <a:r>
                  <a:rPr lang="en-US" altLang="zh-CN">
                    <a:sym typeface="Wingdings" panose="05000000000000000000" pitchFamily="2" charset="2"/>
                  </a:rPr>
                  <a:t>S = 0.4</a:t>
                </a:r>
                <a:r>
                  <a:rPr lang="zh-CN" altLang="en-US">
                    <a:sym typeface="Wingdings" panose="05000000000000000000" pitchFamily="2" charset="2"/>
                  </a:rPr>
                  <a:t>：误差平方和为</a:t>
                </a:r>
                <a:r>
                  <a:rPr lang="en-US" altLang="zh-CN">
                    <a:sym typeface="Wingdings" panose="05000000000000000000" pitchFamily="2" charset="2"/>
                  </a:rPr>
                  <a:t>11.52</a:t>
                </a:r>
              </a:p>
              <a:p>
                <a:r>
                  <a:rPr lang="zh-CN" altLang="en-US">
                    <a:sym typeface="Wingdings" panose="05000000000000000000" pitchFamily="2" charset="2"/>
                  </a:rPr>
                  <a:t>所以最优切分点是</a:t>
                </a:r>
                <a:r>
                  <a:rPr lang="en-US" altLang="zh-CN">
                    <a:sym typeface="Wingdings" panose="05000000000000000000" pitchFamily="2" charset="2"/>
                  </a:rPr>
                  <a:t>S = 0.1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64494C-17FF-7B5A-10CB-DB9667E4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0" y="988291"/>
                <a:ext cx="9171710" cy="2904193"/>
              </a:xfrm>
              <a:prstGeom prst="rect">
                <a:avLst/>
              </a:prstGeom>
              <a:blipFill>
                <a:blip r:embed="rId2"/>
                <a:stretch>
                  <a:fillRect l="-532" t="-1048" b="-2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2ECAB6-B46F-6724-CCE2-65F941916E98}"/>
                  </a:ext>
                </a:extLst>
              </p:cNvPr>
              <p:cNvSpPr txBox="1"/>
              <p:nvPr/>
            </p:nvSpPr>
            <p:spPr>
              <a:xfrm>
                <a:off x="572655" y="4424218"/>
                <a:ext cx="4239491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5.5       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≤0.1</m:t>
                              </m:r>
                            </m:e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8.75    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2ECAB6-B46F-6724-CCE2-65F94191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5" y="4424218"/>
                <a:ext cx="4239491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0D8B8F-2996-1776-5B1B-62C5E30A77C7}"/>
                  </a:ext>
                </a:extLst>
              </p:cNvPr>
              <p:cNvSpPr txBox="1"/>
              <p:nvPr/>
            </p:nvSpPr>
            <p:spPr>
              <a:xfrm>
                <a:off x="6096000" y="3500582"/>
                <a:ext cx="3528291" cy="1860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5.5       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≤0.1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8.75    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0D8B8F-2996-1776-5B1B-62C5E30A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00582"/>
                <a:ext cx="3528291" cy="1860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2753B143-F63F-5E52-5754-3356B91E35A8}"/>
              </a:ext>
            </a:extLst>
          </p:cNvPr>
          <p:cNvSpPr/>
          <p:nvPr/>
        </p:nvSpPr>
        <p:spPr>
          <a:xfrm>
            <a:off x="2983345" y="4801469"/>
            <a:ext cx="415637" cy="2221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A27A06D2-1168-2AE0-4D1B-0A92682E1D7F}"/>
              </a:ext>
            </a:extLst>
          </p:cNvPr>
          <p:cNvGrpSpPr/>
          <p:nvPr/>
        </p:nvGrpSpPr>
        <p:grpSpPr>
          <a:xfrm>
            <a:off x="382120" y="299466"/>
            <a:ext cx="7328378" cy="4051556"/>
            <a:chOff x="212437" y="308893"/>
            <a:chExt cx="7328378" cy="405155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90ADF61-829B-E74B-B544-7C164651B894}"/>
                </a:ext>
              </a:extLst>
            </p:cNvPr>
            <p:cNvGrpSpPr/>
            <p:nvPr/>
          </p:nvGrpSpPr>
          <p:grpSpPr>
            <a:xfrm>
              <a:off x="212437" y="3773658"/>
              <a:ext cx="6347233" cy="586791"/>
              <a:chOff x="246179" y="3851000"/>
              <a:chExt cx="6347233" cy="586791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4B16296-A5DE-5988-822A-57A6DD9ED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79" y="3873862"/>
                <a:ext cx="2720576" cy="541067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186752B-CED0-5A40-D1E0-9EC27A11A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527" y="3851000"/>
                <a:ext cx="3055885" cy="58679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693CE42-F481-F3D1-9D81-B4AD497A3717}"/>
                    </a:ext>
                  </a:extLst>
                </p:cNvPr>
                <p:cNvSpPr txBox="1"/>
                <p:nvPr/>
              </p:nvSpPr>
              <p:spPr>
                <a:xfrm>
                  <a:off x="212437" y="308893"/>
                  <a:ext cx="732837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是</m:t>
                      </m:r>
                    </m:oMath>
                  </a14:m>
                  <a:r>
                    <a:rPr lang="zh-CN" altLang="en-US"/>
                    <a:t>正确分类时的概率，为</a:t>
                  </a:r>
                  <a:r>
                    <a:rPr lang="en-US" altLang="zh-CN"/>
                    <a:t>0</a:t>
                  </a:r>
                  <a:r>
                    <a:rPr lang="zh-CN" altLang="en-US"/>
                    <a:t>时表示分类完全错误，越接近于</a:t>
                  </a:r>
                  <a:r>
                    <a:rPr lang="en-US" altLang="zh-CN"/>
                    <a:t>1</a:t>
                  </a:r>
                  <a:r>
                    <a:rPr lang="zh-CN" altLang="en-US"/>
                    <a:t>越正确。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693CE42-F481-F3D1-9D81-B4AD497A3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7" y="308893"/>
                  <a:ext cx="7328378" cy="390748"/>
                </a:xfrm>
                <a:prstGeom prst="rect">
                  <a:avLst/>
                </a:prstGeom>
                <a:blipFill>
                  <a:blip r:embed="rId4"/>
                  <a:stretch>
                    <a:fillRect t="-6250" r="-416" b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7C3E8-742C-215C-436E-7220C40CE67E}"/>
                    </a:ext>
                  </a:extLst>
                </p:cNvPr>
                <p:cNvSpPr txBox="1"/>
                <p:nvPr/>
              </p:nvSpPr>
              <p:spPr>
                <a:xfrm>
                  <a:off x="212437" y="1737423"/>
                  <a:ext cx="3325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i="0">
                      <a:latin typeface="+mj-lt"/>
                    </a:rPr>
                    <a:t>交叉熵损失对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zh-CN" altLang="en-US"/>
                    <a:t>求导结果：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7C3E8-742C-215C-436E-7220C40CE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7" y="1737423"/>
                  <a:ext cx="332509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651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6ECE3C-8247-899A-1065-0AAC9AD32F67}"/>
                </a:ext>
              </a:extLst>
            </p:cNvPr>
            <p:cNvGrpSpPr/>
            <p:nvPr/>
          </p:nvGrpSpPr>
          <p:grpSpPr>
            <a:xfrm>
              <a:off x="212437" y="921326"/>
              <a:ext cx="6802263" cy="594412"/>
              <a:chOff x="356849" y="1290932"/>
              <a:chExt cx="6802263" cy="59441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7134FA01-92BF-B878-2907-B7512D3EA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0752" y="1290932"/>
                <a:ext cx="1524132" cy="594412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6CE04DF-C19B-B456-25B3-870A02030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2567" y="1298553"/>
                <a:ext cx="1676545" cy="579170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FE3E07-4B0E-A2D0-1C98-1C6626FA65F5}"/>
                  </a:ext>
                </a:extLst>
              </p:cNvPr>
              <p:cNvSpPr txBox="1"/>
              <p:nvPr/>
            </p:nvSpPr>
            <p:spPr>
              <a:xfrm>
                <a:off x="356849" y="1403472"/>
                <a:ext cx="162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Softmax</a:t>
                </a:r>
                <a:r>
                  <a:rPr lang="zh-CN" altLang="en-US"/>
                  <a:t>函数：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3153FD-5595-62BC-0413-56816940E288}"/>
                  </a:ext>
                </a:extLst>
              </p:cNvPr>
              <p:cNvSpPr txBox="1"/>
              <p:nvPr/>
            </p:nvSpPr>
            <p:spPr>
              <a:xfrm>
                <a:off x="3483187" y="1403472"/>
                <a:ext cx="2011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Softmax</a:t>
                </a:r>
                <a:r>
                  <a:rPr lang="zh-CN" altLang="en-US"/>
                  <a:t>函数求导：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C93661F-145D-334D-79FD-062D12727C70}"/>
                    </a:ext>
                  </a:extLst>
                </p:cNvPr>
                <p:cNvSpPr txBox="1"/>
                <p:nvPr/>
              </p:nvSpPr>
              <p:spPr>
                <a:xfrm>
                  <a:off x="212437" y="3182640"/>
                  <a:ext cx="3325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>
                      <a:latin typeface="+mj-lt"/>
                    </a:rPr>
                    <a:t>平方误差</a:t>
                  </a:r>
                  <a:r>
                    <a:rPr lang="zh-CN" altLang="en-US" i="0">
                      <a:latin typeface="+mj-lt"/>
                    </a:rPr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zh-CN" altLang="en-US"/>
                    <a:t>求导结果：</a:t>
                  </a: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C93661F-145D-334D-79FD-062D12727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7" y="3182640"/>
                  <a:ext cx="332509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51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BDA99FD-7793-7E41-F339-AA8A2BCC9D6D}"/>
                </a:ext>
              </a:extLst>
            </p:cNvPr>
            <p:cNvGrpSpPr/>
            <p:nvPr/>
          </p:nvGrpSpPr>
          <p:grpSpPr>
            <a:xfrm>
              <a:off x="212437" y="2328440"/>
              <a:ext cx="4687963" cy="632515"/>
              <a:chOff x="212437" y="2283647"/>
              <a:chExt cx="4687963" cy="632515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6F52BF59-4AC7-DBFD-6B08-E95C7F9E1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437" y="2302698"/>
                <a:ext cx="1257409" cy="594412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25BF39A6-9857-81AC-F6E3-B131CDAEE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6065" y="2283647"/>
                <a:ext cx="2484335" cy="63251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3873E-E4D8-73D3-6A12-30541B42BCF4}"/>
                  </a:ext>
                </a:extLst>
              </p:cNvPr>
              <p:cNvSpPr txBox="1"/>
              <p:nvPr/>
            </p:nvSpPr>
            <p:spPr>
              <a:xfrm>
                <a:off x="318960" y="4595570"/>
                <a:ext cx="7454698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结论：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趋近</m:t>
                    </m:r>
                  </m:oMath>
                </a14:m>
                <a:r>
                  <a:rPr lang="zh-CN" altLang="en-US"/>
                  <a:t>于</a:t>
                </a:r>
                <a:r>
                  <a:rPr lang="en-US" altLang="zh-CN"/>
                  <a:t>0</a:t>
                </a:r>
                <a:r>
                  <a:rPr lang="zh-CN" altLang="en-US"/>
                  <a:t>时，也就是误差越大时，交叉熵的梯度越大，趋近于</a:t>
                </a:r>
                <a:r>
                  <a:rPr lang="en-US" altLang="zh-CN"/>
                  <a:t>-1</a:t>
                </a:r>
                <a:r>
                  <a:rPr lang="zh-CN" altLang="en-US"/>
                  <a:t>；而平方误差的梯度却在减小，趋近于</a:t>
                </a:r>
                <a:r>
                  <a:rPr lang="en-US" altLang="zh-CN"/>
                  <a:t>0</a:t>
                </a:r>
                <a:r>
                  <a:rPr lang="zh-CN" altLang="en-US"/>
                  <a:t>，这会导致参数更新减慢，为</a:t>
                </a:r>
                <a:r>
                  <a:rPr lang="en-US" altLang="zh-CN"/>
                  <a:t>0</a:t>
                </a:r>
                <a:r>
                  <a:rPr lang="zh-CN" altLang="en-US"/>
                  <a:t>时参数不更新，这是不利于网络学习的。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3873E-E4D8-73D3-6A12-30541B42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0" y="4595570"/>
                <a:ext cx="7454698" cy="944746"/>
              </a:xfrm>
              <a:prstGeom prst="rect">
                <a:avLst/>
              </a:prstGeom>
              <a:blipFill>
                <a:blip r:embed="rId11"/>
                <a:stretch>
                  <a:fillRect l="-654" t="-3226" r="-164" b="-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7A5C75D2-0385-360B-1AC2-D37F8E42DA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8089" y="1638319"/>
            <a:ext cx="4587638" cy="194326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67270DC-C1C5-F1ED-35FD-A6ADF86FF494}"/>
              </a:ext>
            </a:extLst>
          </p:cNvPr>
          <p:cNvSpPr txBox="1"/>
          <p:nvPr/>
        </p:nvSpPr>
        <p:spPr>
          <a:xfrm>
            <a:off x="8295588" y="903810"/>
            <a:ext cx="152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sigmoid</a:t>
            </a:r>
            <a:r>
              <a:rPr lang="zh-CN" altLang="en-US"/>
              <a:t>函数：</a:t>
            </a:r>
            <a:endParaRPr lang="en-US" altLang="zh-CN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9B803A-9EEE-34A9-7817-EA7A7EE5E7A6}"/>
              </a:ext>
            </a:extLst>
          </p:cNvPr>
          <p:cNvSpPr txBox="1"/>
          <p:nvPr/>
        </p:nvSpPr>
        <p:spPr>
          <a:xfrm>
            <a:off x="8295588" y="1969695"/>
            <a:ext cx="2196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sigmoid</a:t>
            </a:r>
            <a:r>
              <a:rPr lang="zh-CN" altLang="en-US"/>
              <a:t>函数求导：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D2C82E-BCB0-49A8-32B9-28F7E1C26BD3}"/>
                  </a:ext>
                </a:extLst>
              </p:cNvPr>
              <p:cNvSpPr txBox="1"/>
              <p:nvPr/>
            </p:nvSpPr>
            <p:spPr>
              <a:xfrm>
                <a:off x="8682086" y="2450604"/>
                <a:ext cx="2422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D2C82E-BCB0-49A8-32B9-28F7E1C26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086" y="2450604"/>
                <a:ext cx="2422689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421BEC5E-CC32-F8DE-274B-477CFD5ACC10}"/>
              </a:ext>
            </a:extLst>
          </p:cNvPr>
          <p:cNvSpPr txBox="1"/>
          <p:nvPr/>
        </p:nvSpPr>
        <p:spPr>
          <a:xfrm>
            <a:off x="8295587" y="3100639"/>
            <a:ext cx="2196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交叉熵损失对</a:t>
            </a:r>
            <a:r>
              <a:rPr lang="en-US" altLang="zh-CN"/>
              <a:t>z</a:t>
            </a:r>
            <a:r>
              <a:rPr lang="zh-CN" altLang="en-US"/>
              <a:t>求导：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8CB22D3-6501-979E-FA8C-C15AA67D6F32}"/>
                  </a:ext>
                </a:extLst>
              </p:cNvPr>
              <p:cNvSpPr txBox="1"/>
              <p:nvPr/>
            </p:nvSpPr>
            <p:spPr>
              <a:xfrm>
                <a:off x="8446416" y="3648173"/>
                <a:ext cx="3363464" cy="61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8CB22D3-6501-979E-FA8C-C15AA67D6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416" y="3648173"/>
                <a:ext cx="3363464" cy="6190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6FA92F43-EF57-22CB-B867-F58B49D184F3}"/>
              </a:ext>
            </a:extLst>
          </p:cNvPr>
          <p:cNvSpPr txBox="1"/>
          <p:nvPr/>
        </p:nvSpPr>
        <p:spPr>
          <a:xfrm>
            <a:off x="8295587" y="4468422"/>
            <a:ext cx="2432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平方误差损失对</a:t>
            </a:r>
            <a:r>
              <a:rPr lang="en-US" altLang="zh-CN"/>
              <a:t>z</a:t>
            </a:r>
            <a:r>
              <a:rPr lang="zh-CN" altLang="en-US"/>
              <a:t>求导：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A5F0B82-8C4C-751F-A262-440A087A0DDA}"/>
                  </a:ext>
                </a:extLst>
              </p:cNvPr>
              <p:cNvSpPr txBox="1"/>
              <p:nvPr/>
            </p:nvSpPr>
            <p:spPr>
              <a:xfrm>
                <a:off x="7773658" y="5016820"/>
                <a:ext cx="3363464" cy="61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A5F0B82-8C4C-751F-A262-440A087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658" y="5016820"/>
                <a:ext cx="3363464" cy="6190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0837322-D718-06D7-FC2F-C8641E4F186B}"/>
                  </a:ext>
                </a:extLst>
              </p:cNvPr>
              <p:cNvSpPr txBox="1"/>
              <p:nvPr/>
            </p:nvSpPr>
            <p:spPr>
              <a:xfrm>
                <a:off x="8707156" y="1295314"/>
                <a:ext cx="137330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0837322-D718-06D7-FC2F-C8641E4F1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156" y="1295314"/>
                <a:ext cx="1373305" cy="617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A692BC-01E3-EFE6-AC36-B073945910DD}"/>
              </a:ext>
            </a:extLst>
          </p:cNvPr>
          <p:cNvGrpSpPr/>
          <p:nvPr/>
        </p:nvGrpSpPr>
        <p:grpSpPr>
          <a:xfrm>
            <a:off x="1162878" y="722461"/>
            <a:ext cx="7354956" cy="3065980"/>
            <a:chOff x="1162878" y="722461"/>
            <a:chExt cx="7354956" cy="30659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7782F17-1BAD-A09A-14DB-17AF3D54B40D}"/>
                </a:ext>
              </a:extLst>
            </p:cNvPr>
            <p:cNvGrpSpPr/>
            <p:nvPr/>
          </p:nvGrpSpPr>
          <p:grpSpPr>
            <a:xfrm>
              <a:off x="1162878" y="722461"/>
              <a:ext cx="6571836" cy="2194942"/>
              <a:chOff x="1090532" y="722461"/>
              <a:chExt cx="6644183" cy="2194942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C58D1B8-9EFC-D579-2679-87A1B9ECF0FD}"/>
                  </a:ext>
                </a:extLst>
              </p:cNvPr>
              <p:cNvGrpSpPr/>
              <p:nvPr/>
            </p:nvGrpSpPr>
            <p:grpSpPr>
              <a:xfrm>
                <a:off x="1090532" y="1509558"/>
                <a:ext cx="5857849" cy="619080"/>
                <a:chOff x="1129475" y="1713496"/>
                <a:chExt cx="5857849" cy="619080"/>
              </a:xfrm>
            </p:grpSpPr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21BEC5E-CC32-F8DE-274B-477CFD5ACC10}"/>
                    </a:ext>
                  </a:extLst>
                </p:cNvPr>
                <p:cNvSpPr txBox="1"/>
                <p:nvPr/>
              </p:nvSpPr>
              <p:spPr>
                <a:xfrm>
                  <a:off x="1129475" y="1838370"/>
                  <a:ext cx="2196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交叉熵损失对</a:t>
                  </a:r>
                  <a:r>
                    <a:rPr lang="en-US" altLang="zh-CN"/>
                    <a:t>z</a:t>
                  </a:r>
                  <a:r>
                    <a:rPr lang="zh-CN" altLang="en-US"/>
                    <a:t>求导：</a:t>
                  </a:r>
                  <a:endParaRPr lang="en-US" altLang="zh-C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8CB22D3-6501-979E-FA8C-C15AA67D6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3860" y="1713496"/>
                      <a:ext cx="3363464" cy="6190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8CB22D3-6501-979E-FA8C-C15AA67D6F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860" y="1713496"/>
                      <a:ext cx="3363464" cy="61908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05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72F5A25C-998C-DDF2-3302-E5FC7C32CA23}"/>
                  </a:ext>
                </a:extLst>
              </p:cNvPr>
              <p:cNvGrpSpPr/>
              <p:nvPr/>
            </p:nvGrpSpPr>
            <p:grpSpPr>
              <a:xfrm>
                <a:off x="1090532" y="2298387"/>
                <a:ext cx="4509395" cy="619016"/>
                <a:chOff x="1129475" y="2626750"/>
                <a:chExt cx="4509395" cy="619016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FA92F43-EF57-22CB-B867-F58B49D184F3}"/>
                    </a:ext>
                  </a:extLst>
                </p:cNvPr>
                <p:cNvSpPr txBox="1"/>
                <p:nvPr/>
              </p:nvSpPr>
              <p:spPr>
                <a:xfrm>
                  <a:off x="1129475" y="2751592"/>
                  <a:ext cx="24321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平方误差损失对</a:t>
                  </a:r>
                  <a:r>
                    <a:rPr lang="en-US" altLang="zh-CN"/>
                    <a:t>z</a:t>
                  </a:r>
                  <a:r>
                    <a:rPr lang="zh-CN" altLang="en-US"/>
                    <a:t>求导：</a:t>
                  </a:r>
                  <a:endParaRPr lang="en-US" altLang="zh-C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0A5F0B82-8C4C-751F-A262-440A087A0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6869" y="2626750"/>
                      <a:ext cx="1862001" cy="6190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0A5F0B82-8C4C-751F-A262-440A087A0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6869" y="2626750"/>
                      <a:ext cx="1862001" cy="61901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291C75FF-11B7-DBDD-AE34-3642EE8585AD}"/>
                  </a:ext>
                </a:extLst>
              </p:cNvPr>
              <p:cNvGrpSpPr/>
              <p:nvPr/>
            </p:nvGrpSpPr>
            <p:grpSpPr>
              <a:xfrm>
                <a:off x="1090532" y="722461"/>
                <a:ext cx="6644183" cy="617348"/>
                <a:chOff x="1129475" y="801974"/>
                <a:chExt cx="6644183" cy="617348"/>
              </a:xfrm>
            </p:grpSpPr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67270DC-C1C5-F1ED-35FD-A6ADF86FF494}"/>
                    </a:ext>
                  </a:extLst>
                </p:cNvPr>
                <p:cNvSpPr txBox="1"/>
                <p:nvPr/>
              </p:nvSpPr>
              <p:spPr>
                <a:xfrm>
                  <a:off x="1129475" y="925982"/>
                  <a:ext cx="15241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sigmoid</a:t>
                  </a:r>
                  <a:r>
                    <a:rPr lang="zh-CN" altLang="en-US"/>
                    <a:t>函数：</a:t>
                  </a:r>
                  <a:endParaRPr lang="en-US" altLang="zh-CN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29B803A-9EEE-34A9-7817-EA7A7EE5E7A6}"/>
                    </a:ext>
                  </a:extLst>
                </p:cNvPr>
                <p:cNvSpPr txBox="1"/>
                <p:nvPr/>
              </p:nvSpPr>
              <p:spPr>
                <a:xfrm>
                  <a:off x="4012001" y="925982"/>
                  <a:ext cx="2196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/>
                    <a:t>sigmoid</a:t>
                  </a:r>
                  <a:r>
                    <a:rPr lang="zh-CN" altLang="en-US"/>
                    <a:t>函数求导：</a:t>
                  </a:r>
                  <a:endParaRPr lang="en-US" altLang="zh-C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DED2C82E-BCB0-49A8-32B9-28F7E1C26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0991" y="925982"/>
                      <a:ext cx="15726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DED2C82E-BCB0-49A8-32B9-28F7E1C26B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0991" y="925982"/>
                      <a:ext cx="157266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784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00837322-D718-06D7-FC2F-C8641E4F1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6152" y="801974"/>
                      <a:ext cx="1373305" cy="6173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p>
                                </m:sSup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00837322-D718-06D7-FC2F-C8641E4F1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6152" y="801974"/>
                      <a:ext cx="1373305" cy="61734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0ED97EC-7AF9-D36C-2F97-32DD62D938C0}"/>
                    </a:ext>
                  </a:extLst>
                </p:cNvPr>
                <p:cNvSpPr txBox="1"/>
                <p:nvPr/>
              </p:nvSpPr>
              <p:spPr>
                <a:xfrm>
                  <a:off x="1171405" y="3142110"/>
                  <a:ext cx="73464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/>
                    <a:t>结论：</a:t>
                  </a:r>
                  <a:r>
                    <a:rPr lang="zh-CN" altLang="en-US"/>
                    <a:t>当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趋近于</m:t>
                      </m:r>
                    </m:oMath>
                  </a14:m>
                  <a:r>
                    <a:rPr lang="en-US" altLang="zh-CN"/>
                    <a:t>0</a:t>
                  </a:r>
                  <a:r>
                    <a:rPr lang="zh-CN" altLang="en-US"/>
                    <a:t>时，也就是误差很大时，交叉熵损失的梯度很大趋近于</a:t>
                  </a:r>
                  <a:r>
                    <a:rPr lang="en-US" altLang="zh-CN"/>
                    <a:t>-1</a:t>
                  </a:r>
                  <a:r>
                    <a:rPr lang="zh-CN" altLang="en-US"/>
                    <a:t>；而平方误差的梯度由于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</m:oMath>
                  </a14:m>
                  <a:r>
                    <a:rPr lang="zh-CN" altLang="en-US"/>
                    <a:t>的存在趋近于</a:t>
                  </a:r>
                  <a:r>
                    <a:rPr lang="en-US" altLang="zh-CN"/>
                    <a:t>0</a:t>
                  </a:r>
                  <a:r>
                    <a:rPr lang="zh-CN" altLang="en-US"/>
                    <a:t>，不利于网络的学习。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0ED97EC-7AF9-D36C-2F97-32DD62D93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405" y="3142110"/>
                  <a:ext cx="73464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664" t="-4717" r="-249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689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040C0C7-2344-24C8-38BE-F5EB94D214D3}"/>
              </a:ext>
            </a:extLst>
          </p:cNvPr>
          <p:cNvGrpSpPr/>
          <p:nvPr/>
        </p:nvGrpSpPr>
        <p:grpSpPr>
          <a:xfrm>
            <a:off x="-110135" y="127625"/>
            <a:ext cx="7510968" cy="6541694"/>
            <a:chOff x="-110135" y="127625"/>
            <a:chExt cx="7510968" cy="654169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373B3F0-2A96-4106-B510-D226EC5606D2}"/>
                </a:ext>
              </a:extLst>
            </p:cNvPr>
            <p:cNvGrpSpPr/>
            <p:nvPr/>
          </p:nvGrpSpPr>
          <p:grpSpPr>
            <a:xfrm>
              <a:off x="-110134" y="127625"/>
              <a:ext cx="7510967" cy="6541694"/>
              <a:chOff x="-110134" y="127625"/>
              <a:chExt cx="7510967" cy="654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1EA3B40-C5BF-7864-221F-4CB4082F90BA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127625"/>
                    <a:ext cx="4055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lang="zh-CN" altLang="en-US">
                        <a:latin typeface="Cambria Math" panose="02040503050406030204" pitchFamily="18" charset="0"/>
                      </a:rPr>
                      <a:t>在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altLang="zh-CN" b="0">
                        <a:latin typeface="Cambria Math" panose="02040503050406030204" pitchFamily="18" charset="0"/>
                      </a:rPr>
                      <a:t>=</a:t>
                    </a:r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处</m:t>
                        </m:r>
                      </m:oMath>
                    </a14:m>
                    <a:r>
                      <a:rPr lang="zh-CN" altLang="en-US" b="0">
                        <a:latin typeface="Cambria Math" panose="02040503050406030204" pitchFamily="18" charset="0"/>
                      </a:rPr>
                      <a:t>进行泰勒展开，得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1EA3B40-C5BF-7864-221F-4CB4082F9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127625"/>
                    <a:ext cx="40551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51"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C2FE0EE-DD30-D4B7-9C10-B77D5DDC1E43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524974"/>
                    <a:ext cx="40155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C2FE0EE-DD30-D4B7-9C10-B77D5DDC1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524974"/>
                    <a:ext cx="401552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565D66D5-CA83-8651-E415-47B8B3E7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922323"/>
                    <a:ext cx="1966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b="0">
                        <a:latin typeface="Cambria Math" panose="02040503050406030204" pitchFamily="18" charset="0"/>
                      </a:rPr>
                      <a:t>再取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zh-CN" altLang="en-US" b="0">
                        <a:latin typeface="Cambria Math" panose="02040503050406030204" pitchFamily="18" charset="0"/>
                      </a:rPr>
                      <a:t>，得：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565D66D5-CA83-8651-E415-47B8B3E7E7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922323"/>
                    <a:ext cx="1966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86" t="-8197" r="-1362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D3C5D20-C07E-3E06-5054-E9ADF5FFA132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1319672"/>
                    <a:ext cx="43281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)((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D3C5D20-C07E-3E06-5054-E9ADF5FFA1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1319672"/>
                    <a:ext cx="43281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B8E78746-EC09-2643-55A4-6314054BFA8C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1717021"/>
                    <a:ext cx="64591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/>
                      <a:t>对</a:t>
                    </a:r>
                    <a:r>
                      <a:rPr lang="zh-CN" altLang="en-US" i="0">
                        <a:latin typeface="+mj-lt"/>
                      </a:rPr>
                      <a:t>损失函数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i="0">
                        <a:latin typeface="+mj-lt"/>
                      </a:rPr>
                      <a:t>在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i="0">
                        <a:latin typeface="+mj-lt"/>
                      </a:rPr>
                      <a:t>处</a:t>
                    </a:r>
                    <a:r>
                      <a:rPr lang="zh-CN" altLang="en-US" b="0">
                        <a:latin typeface="Cambria Math" panose="02040503050406030204" pitchFamily="18" charset="0"/>
                      </a:rPr>
                      <a:t>进行泰勒展开，</a:t>
                    </a:r>
                    <a:r>
                      <a:rPr lang="zh-CN" altLang="en-US">
                        <a:latin typeface="Cambria Math" panose="02040503050406030204" pitchFamily="18" charset="0"/>
                      </a:rPr>
                      <a:t>可</a:t>
                    </a:r>
                    <a:r>
                      <a:rPr lang="zh-CN" altLang="en-US" b="0">
                        <a:latin typeface="Cambria Math" panose="02040503050406030204" pitchFamily="18" charset="0"/>
                      </a:rPr>
                      <a:t>得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B8E78746-EC09-2643-55A4-6314054BF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1717021"/>
                    <a:ext cx="64591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4F2BAB7-5FED-2CFE-4771-42010EF4C202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2114370"/>
                    <a:ext cx="7314502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4F2BAB7-5FED-2CFE-4771-42010EF4C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2114370"/>
                    <a:ext cx="7314502" cy="8107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CFA74E7-AD66-44BE-B588-E3CFDA2E3CC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2953186"/>
                    <a:ext cx="25841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b="0">
                        <a:latin typeface="Cambria Math" panose="02040503050406030204" pitchFamily="18" charset="0"/>
                      </a:rPr>
                      <a:t>再取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b="0">
                        <a:latin typeface="Cambria Math" panose="02040503050406030204" pitchFamily="18" charset="0"/>
                      </a:rPr>
                      <a:t>，得：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CFA74E7-AD66-44BE-B588-E3CFDA2E3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2953186"/>
                    <a:ext cx="258417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23" t="-8197" r="-106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C57E604-4B94-E961-EDF5-4FA5BC2D5F7A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3350535"/>
                    <a:ext cx="7510967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C57E604-4B94-E961-EDF5-4FA5BC2D5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3350535"/>
                    <a:ext cx="7510967" cy="8107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21CB4D-AE0A-1E8A-DF75-00A9212380E4}"/>
                  </a:ext>
                </a:extLst>
              </p:cNvPr>
              <p:cNvSpPr txBox="1"/>
              <p:nvPr/>
            </p:nvSpPr>
            <p:spPr>
              <a:xfrm>
                <a:off x="-110134" y="418935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又：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4E06B033-921F-6F8A-A69A-252A84E4EBFB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00" y="4153700"/>
                    <a:ext cx="3201710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4E06B033-921F-6F8A-A69A-252A84E4EB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00" y="4153700"/>
                    <a:ext cx="3201710" cy="40498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9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701E23DD-B178-E3CE-D390-7498AAE723E7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5019700"/>
                    <a:ext cx="6510180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701E23DD-B178-E3CE-D390-7498AAE723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5019700"/>
                    <a:ext cx="6510180" cy="8107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B22B8C4-7934-8598-274F-2F55EF937B8A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5858520"/>
                    <a:ext cx="6564682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B22B8C4-7934-8598-274F-2F55EF937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5858520"/>
                    <a:ext cx="6564682" cy="8107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968F65C-CEE6-9F89-ECA0-54A0F60AB237}"/>
                </a:ext>
              </a:extLst>
            </p:cNvPr>
            <p:cNvSpPr txBox="1"/>
            <p:nvPr/>
          </p:nvSpPr>
          <p:spPr>
            <a:xfrm>
              <a:off x="-110135" y="46503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所以有：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4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2A7DD1-0F44-B113-8889-007BC40236C1}"/>
              </a:ext>
            </a:extLst>
          </p:cNvPr>
          <p:cNvGrpSpPr/>
          <p:nvPr/>
        </p:nvGrpSpPr>
        <p:grpSpPr>
          <a:xfrm>
            <a:off x="79513" y="123523"/>
            <a:ext cx="5567901" cy="3452601"/>
            <a:chOff x="1510748" y="1037923"/>
            <a:chExt cx="5567901" cy="3452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006597A-A319-2B34-B4A6-68A322192BAB}"/>
                    </a:ext>
                  </a:extLst>
                </p:cNvPr>
                <p:cNvSpPr txBox="1"/>
                <p:nvPr/>
              </p:nvSpPr>
              <p:spPr>
                <a:xfrm>
                  <a:off x="1510748" y="1037923"/>
                  <a:ext cx="5567901" cy="958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/>
                    <a:t>分别表示经过</a:t>
                  </a:r>
                  <a:r>
                    <a:rPr lang="en-US" altLang="zh-CN"/>
                    <a:t>k</a:t>
                  </a:r>
                  <a:r>
                    <a:rPr lang="zh-CN" altLang="en-US"/>
                    <a:t>轮和</a:t>
                  </a:r>
                  <a:r>
                    <a:rPr lang="en-US" altLang="zh-CN"/>
                    <a:t>k-1</a:t>
                  </a:r>
                  <a:r>
                    <a:rPr lang="zh-CN" altLang="en-US"/>
                    <a:t>轮迭代后提升树模型的损失，显然我们希望每一轮迭代都能在前面一轮的基础上减小损失值，即：</a:t>
                  </a: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006597A-A319-2B34-B4A6-68A322192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1037923"/>
                  <a:ext cx="5567901" cy="958980"/>
                </a:xfrm>
                <a:prstGeom prst="rect">
                  <a:avLst/>
                </a:prstGeom>
                <a:blipFill>
                  <a:blip r:embed="rId2"/>
                  <a:stretch>
                    <a:fillRect l="-876" t="-633"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B06F807-50BA-A889-6CBB-AA1732DE3885}"/>
                    </a:ext>
                  </a:extLst>
                </p:cNvPr>
                <p:cNvSpPr txBox="1"/>
                <p:nvPr/>
              </p:nvSpPr>
              <p:spPr>
                <a:xfrm>
                  <a:off x="1510748" y="2023741"/>
                  <a:ext cx="2763078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B06F807-50BA-A889-6CBB-AA1732DE3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2023741"/>
                  <a:ext cx="2763078" cy="404983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39BD5CE-3D7C-7924-4619-F3AAD8708948}"/>
                    </a:ext>
                  </a:extLst>
                </p:cNvPr>
                <p:cNvSpPr txBox="1"/>
                <p:nvPr/>
              </p:nvSpPr>
              <p:spPr>
                <a:xfrm>
                  <a:off x="1510748" y="2455562"/>
                  <a:ext cx="3140765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39BD5CE-3D7C-7924-4619-F3AAD8708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2455562"/>
                  <a:ext cx="3140765" cy="404983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3F6E138-9876-36E4-6EBA-BB4BA7E64138}"/>
                </a:ext>
              </a:extLst>
            </p:cNvPr>
            <p:cNvSpPr txBox="1"/>
            <p:nvPr/>
          </p:nvSpPr>
          <p:spPr>
            <a:xfrm>
              <a:off x="1510748" y="2887383"/>
              <a:ext cx="1480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显然，当取：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40C5FD2-169E-8B97-69E4-96FBAEA5ACAF}"/>
                    </a:ext>
                  </a:extLst>
                </p:cNvPr>
                <p:cNvSpPr txBox="1"/>
                <p:nvPr/>
              </p:nvSpPr>
              <p:spPr>
                <a:xfrm>
                  <a:off x="1510748" y="3283553"/>
                  <a:ext cx="4036065" cy="810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40C5FD2-169E-8B97-69E4-96FBAEA5A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3283553"/>
                  <a:ext cx="4036065" cy="8107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1115EC-8AB7-39EF-BE52-FB17AA9EF7A6}"/>
                </a:ext>
              </a:extLst>
            </p:cNvPr>
            <p:cNvSpPr txBox="1"/>
            <p:nvPr/>
          </p:nvSpPr>
          <p:spPr>
            <a:xfrm>
              <a:off x="1510748" y="4121192"/>
              <a:ext cx="234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时能保证目标恒成立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3CA54B5-E1E0-78C9-98E3-7858948B93D3}"/>
              </a:ext>
            </a:extLst>
          </p:cNvPr>
          <p:cNvGrpSpPr/>
          <p:nvPr/>
        </p:nvGrpSpPr>
        <p:grpSpPr>
          <a:xfrm>
            <a:off x="6266619" y="805070"/>
            <a:ext cx="4860235" cy="4816856"/>
            <a:chOff x="6266619" y="805070"/>
            <a:chExt cx="4860235" cy="481685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24D373-EDA0-7039-7E2B-1F6A59774D95}"/>
                </a:ext>
              </a:extLst>
            </p:cNvPr>
            <p:cNvSpPr txBox="1"/>
            <p:nvPr/>
          </p:nvSpPr>
          <p:spPr>
            <a:xfrm>
              <a:off x="6266619" y="805070"/>
              <a:ext cx="486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对于回归问题，当损失函数取平方损失函数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BDA6F79-EF85-8CA7-4B9B-E32F784D80A5}"/>
                    </a:ext>
                  </a:extLst>
                </p:cNvPr>
                <p:cNvSpPr txBox="1"/>
                <p:nvPr/>
              </p:nvSpPr>
              <p:spPr>
                <a:xfrm>
                  <a:off x="7184994" y="1186762"/>
                  <a:ext cx="3023484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BDA6F79-EF85-8CA7-4B9B-E32F784D8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1186762"/>
                  <a:ext cx="3023484" cy="6347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0104924-912C-3496-ED5B-6080EF60EB12}"/>
                </a:ext>
              </a:extLst>
            </p:cNvPr>
            <p:cNvSpPr txBox="1"/>
            <p:nvPr/>
          </p:nvSpPr>
          <p:spPr>
            <a:xfrm>
              <a:off x="6266619" y="1833911"/>
              <a:ext cx="435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时，损失函数的负梯度在当前模型的值为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3753A32-26AB-F8A6-25DA-4531ACB16939}"/>
                    </a:ext>
                  </a:extLst>
                </p:cNvPr>
                <p:cNvSpPr txBox="1"/>
                <p:nvPr/>
              </p:nvSpPr>
              <p:spPr>
                <a:xfrm>
                  <a:off x="7184994" y="2378349"/>
                  <a:ext cx="2887394" cy="810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3753A32-26AB-F8A6-25DA-4531ACB16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2378349"/>
                  <a:ext cx="2887394" cy="8107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1E8A964-B785-1FCE-5C20-A772DBFD88BA}"/>
                    </a:ext>
                  </a:extLst>
                </p:cNvPr>
                <p:cNvSpPr txBox="1"/>
                <p:nvPr/>
              </p:nvSpPr>
              <p:spPr>
                <a:xfrm>
                  <a:off x="7184994" y="3430901"/>
                  <a:ext cx="3576300" cy="942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1E8A964-B785-1FCE-5C20-A772DBFD8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3430901"/>
                  <a:ext cx="3576300" cy="9427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07AE96E-2918-496E-4057-D1549F36E24F}"/>
                    </a:ext>
                  </a:extLst>
                </p:cNvPr>
                <p:cNvSpPr txBox="1"/>
                <p:nvPr/>
              </p:nvSpPr>
              <p:spPr>
                <a:xfrm>
                  <a:off x="7184994" y="4615413"/>
                  <a:ext cx="2549879" cy="3954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07AE96E-2918-496E-4057-D1549F36E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4615413"/>
                  <a:ext cx="2549879" cy="395429"/>
                </a:xfrm>
                <a:prstGeom prst="rect">
                  <a:avLst/>
                </a:prstGeom>
                <a:blipFill>
                  <a:blip r:embed="rId9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BE345CA-8E55-CCD9-248C-A0AB355256A3}"/>
                    </a:ext>
                  </a:extLst>
                </p:cNvPr>
                <p:cNvSpPr txBox="1"/>
                <p:nvPr/>
              </p:nvSpPr>
              <p:spPr>
                <a:xfrm>
                  <a:off x="7184994" y="5252594"/>
                  <a:ext cx="16409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BE345CA-8E55-CCD9-248C-A0AB35525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5252594"/>
                  <a:ext cx="164095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38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1B9B842-C78D-1EBD-8D7E-F15F139E4BB4}"/>
              </a:ext>
            </a:extLst>
          </p:cNvPr>
          <p:cNvGrpSpPr/>
          <p:nvPr/>
        </p:nvGrpSpPr>
        <p:grpSpPr>
          <a:xfrm>
            <a:off x="101599" y="0"/>
            <a:ext cx="10909333" cy="6569274"/>
            <a:chOff x="-1" y="115516"/>
            <a:chExt cx="10909333" cy="65692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B0DDF56-A56C-7BBB-9F53-134AE8094FD4}"/>
                    </a:ext>
                  </a:extLst>
                </p:cNvPr>
                <p:cNvSpPr txBox="1"/>
                <p:nvPr/>
              </p:nvSpPr>
              <p:spPr>
                <a:xfrm>
                  <a:off x="-1" y="115516"/>
                  <a:ext cx="63546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对</a:t>
                  </a:r>
                  <a:r>
                    <a:rPr lang="zh-CN" altLang="en-US" i="0">
                      <a:latin typeface="+mj-lt"/>
                    </a:rPr>
                    <a:t>损失函数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i="0">
                      <a:latin typeface="+mj-lt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i="0">
                      <a:latin typeface="+mj-lt"/>
                    </a:rPr>
                    <a:t>处</a:t>
                  </a:r>
                  <a:r>
                    <a:rPr lang="zh-CN" altLang="en-US" b="0">
                      <a:latin typeface="Cambria Math" panose="02040503050406030204" pitchFamily="18" charset="0"/>
                    </a:rPr>
                    <a:t>进行二阶泰勒展开：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B0DDF56-A56C-7BBB-9F53-134AE8094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115516"/>
                  <a:ext cx="635461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6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AE333C6-2CE1-8469-84E3-18ED1DF31672}"/>
                    </a:ext>
                  </a:extLst>
                </p:cNvPr>
                <p:cNvSpPr txBox="1"/>
                <p:nvPr/>
              </p:nvSpPr>
              <p:spPr>
                <a:xfrm>
                  <a:off x="-1" y="510151"/>
                  <a:ext cx="10909333" cy="876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AE333C6-2CE1-8469-84E3-18ED1DF3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510151"/>
                  <a:ext cx="10909333" cy="8769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D94BAF6-3FC3-A0BB-F106-5F62183AFB1C}"/>
                    </a:ext>
                  </a:extLst>
                </p:cNvPr>
                <p:cNvSpPr txBox="1"/>
                <p:nvPr/>
              </p:nvSpPr>
              <p:spPr>
                <a:xfrm>
                  <a:off x="-1" y="1412361"/>
                  <a:ext cx="5692264" cy="674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取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b="0"/>
                    <a:t>代入上式得：</a:t>
                  </a:r>
                  <a:endParaRPr lang="en-US" altLang="zh-CN" b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D94BAF6-3FC3-A0BB-F106-5F62183AF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1412361"/>
                  <a:ext cx="5692264" cy="674608"/>
                </a:xfrm>
                <a:prstGeom prst="rect">
                  <a:avLst/>
                </a:prstGeom>
                <a:blipFill>
                  <a:blip r:embed="rId4"/>
                  <a:stretch>
                    <a:fillRect l="-965" r="-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201B859-63C0-152A-3EFA-CB17FDADF02A}"/>
                    </a:ext>
                  </a:extLst>
                </p:cNvPr>
                <p:cNvSpPr txBox="1"/>
                <p:nvPr/>
              </p:nvSpPr>
              <p:spPr>
                <a:xfrm>
                  <a:off x="-1" y="2112272"/>
                  <a:ext cx="7551233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201B859-63C0-152A-3EFA-CB17FDADF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2112272"/>
                  <a:ext cx="7551233" cy="6109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9466E0C-9F6E-58F9-BC1B-5EE90D4AD1DD}"/>
                    </a:ext>
                  </a:extLst>
                </p:cNvPr>
                <p:cNvSpPr txBox="1"/>
                <p:nvPr/>
              </p:nvSpPr>
              <p:spPr>
                <a:xfrm>
                  <a:off x="-1" y="2748511"/>
                  <a:ext cx="7749494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又在</a:t>
                  </a:r>
                  <a:r>
                    <a:rPr lang="en-US" altLang="zh-CN"/>
                    <a:t>GBDT</a:t>
                  </a:r>
                  <a:r>
                    <a:rPr lang="zh-CN" altLang="en-US"/>
                    <a:t>中，利用前向分布算法，有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/>
                    <a:t>，代入得：</a:t>
                  </a: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9466E0C-9F6E-58F9-BC1B-5EE90D4AD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2748511"/>
                  <a:ext cx="7749494" cy="404983"/>
                </a:xfrm>
                <a:prstGeom prst="rect">
                  <a:avLst/>
                </a:prstGeom>
                <a:blipFill>
                  <a:blip r:embed="rId6"/>
                  <a:stretch>
                    <a:fillRect l="-708" t="-3030" b="-212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B4C272B-25D5-AE1B-957F-BD6161677F2C}"/>
                    </a:ext>
                  </a:extLst>
                </p:cNvPr>
                <p:cNvSpPr txBox="1"/>
                <p:nvPr/>
              </p:nvSpPr>
              <p:spPr>
                <a:xfrm>
                  <a:off x="-1" y="3178797"/>
                  <a:ext cx="4922437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B4C272B-25D5-AE1B-957F-BD6161677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3178797"/>
                  <a:ext cx="4922437" cy="6109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DBB6EA6-2160-78DA-F98A-9E8E05EDAA62}"/>
                </a:ext>
              </a:extLst>
            </p:cNvPr>
            <p:cNvSpPr txBox="1"/>
            <p:nvPr/>
          </p:nvSpPr>
          <p:spPr>
            <a:xfrm>
              <a:off x="-1" y="3815036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上面式子仅针对一个样本数据，对于整体得样本，其损失函数为：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C2EF17E-B174-1605-F267-989EA4EA0E77}"/>
                    </a:ext>
                  </a:extLst>
                </p:cNvPr>
                <p:cNvSpPr txBox="1"/>
                <p:nvPr/>
              </p:nvSpPr>
              <p:spPr>
                <a:xfrm>
                  <a:off x="-1" y="4209671"/>
                  <a:ext cx="6712030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C2EF17E-B174-1605-F267-989EA4EA0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4209671"/>
                  <a:ext cx="6712030" cy="8712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0355A07-1321-AABE-2C5A-C587107CF0DE}"/>
                    </a:ext>
                  </a:extLst>
                </p:cNvPr>
                <p:cNvSpPr txBox="1"/>
                <p:nvPr/>
              </p:nvSpPr>
              <p:spPr>
                <a:xfrm>
                  <a:off x="-1" y="5106238"/>
                  <a:ext cx="8999195" cy="681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等式右边中得第一项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只</m:t>
                      </m:r>
                    </m:oMath>
                  </a14:m>
                  <a:r>
                    <a:rPr lang="zh-CN" altLang="en-US"/>
                    <a:t>与前</a:t>
                  </a:r>
                  <a:r>
                    <a:rPr lang="en-US" altLang="zh-CN"/>
                    <a:t>k-1</a:t>
                  </a:r>
                  <a:r>
                    <a:rPr lang="zh-CN" altLang="en-US"/>
                    <a:t>轮有关，第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轮优化中可将该项视为常数。</a:t>
                  </a:r>
                  <a:endParaRPr lang="en-US" altLang="zh-CN"/>
                </a:p>
                <a:p>
                  <a:r>
                    <a:rPr lang="zh-CN" altLang="en-US"/>
                    <a:t>另外加上正则化项就可得到</a:t>
                  </a:r>
                  <a:r>
                    <a:rPr lang="en-US" altLang="zh-CN"/>
                    <a:t>XGBoost</a:t>
                  </a:r>
                  <a:r>
                    <a:rPr lang="zh-CN" altLang="en-US"/>
                    <a:t>模型的损失函数</a:t>
                  </a:r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0355A07-1321-AABE-2C5A-C587107CF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5106238"/>
                  <a:ext cx="8999195" cy="681982"/>
                </a:xfrm>
                <a:prstGeom prst="rect">
                  <a:avLst/>
                </a:prstGeom>
                <a:blipFill>
                  <a:blip r:embed="rId9"/>
                  <a:stretch>
                    <a:fillRect l="-610" t="-1786" b="-13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32F65F5-D305-9DD6-1F5D-5C18BB2C8C67}"/>
                    </a:ext>
                  </a:extLst>
                </p:cNvPr>
                <p:cNvSpPr txBox="1"/>
                <p:nvPr/>
              </p:nvSpPr>
              <p:spPr>
                <a:xfrm>
                  <a:off x="-1" y="5813526"/>
                  <a:ext cx="446564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32F65F5-D305-9DD6-1F5D-5C18BB2C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5813526"/>
                  <a:ext cx="4465646" cy="8712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543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341B2B1B-525A-42C2-5163-8231874E4179}"/>
              </a:ext>
            </a:extLst>
          </p:cNvPr>
          <p:cNvGrpSpPr/>
          <p:nvPr/>
        </p:nvGrpSpPr>
        <p:grpSpPr>
          <a:xfrm>
            <a:off x="92649" y="367265"/>
            <a:ext cx="8813503" cy="5909988"/>
            <a:chOff x="92649" y="367265"/>
            <a:chExt cx="8813503" cy="59099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693DA56-7087-3727-034A-4EBC2F9C9130}"/>
                    </a:ext>
                  </a:extLst>
                </p:cNvPr>
                <p:cNvSpPr txBox="1"/>
                <p:nvPr/>
              </p:nvSpPr>
              <p:spPr>
                <a:xfrm>
                  <a:off x="92650" y="367265"/>
                  <a:ext cx="8570117" cy="66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假设第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棵</a:t>
                  </a:r>
                  <a:r>
                    <a:rPr lang="en-US" altLang="zh-CN"/>
                    <a:t>CART</a:t>
                  </a:r>
                  <a:r>
                    <a:rPr lang="zh-CN" altLang="en-US"/>
                    <a:t>回归树其对应的叶子区域样本子集为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a14:m>
                  <a:r>
                    <a:rPr lang="en-US" altLang="zh-CN"/>
                    <a:t>,</a:t>
                  </a:r>
                  <a:r>
                    <a:rPr lang="zh-CN" altLang="en-US"/>
                    <a:t>且第</a:t>
                  </a:r>
                  <a:r>
                    <a:rPr lang="en-US" altLang="zh-CN"/>
                    <a:t>j</a:t>
                  </a:r>
                  <a:r>
                    <a:rPr lang="zh-CN" altLang="en-US"/>
                    <a:t>个小单元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中</m:t>
                      </m:r>
                    </m:oMath>
                  </a14:m>
                  <a:r>
                    <a:rPr lang="zh-CN" altLang="en-US"/>
                    <a:t>仍然包含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</m:oMath>
                  </a14:m>
                  <a:r>
                    <a:rPr lang="zh-CN" altLang="en-US"/>
                    <a:t>样本数据，则计算每个小单元里面的样本输出均值为：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693DA56-7087-3727-034A-4EBC2F9C9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367265"/>
                  <a:ext cx="8570117" cy="668645"/>
                </a:xfrm>
                <a:prstGeom prst="rect">
                  <a:avLst/>
                </a:prstGeom>
                <a:blipFill>
                  <a:blip r:embed="rId3"/>
                  <a:stretch>
                    <a:fillRect l="-569" t="-4545"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0D1B741-8CAF-3A5D-5E1E-4B5A54A80024}"/>
                    </a:ext>
                  </a:extLst>
                </p:cNvPr>
                <p:cNvSpPr txBox="1"/>
                <p:nvPr/>
              </p:nvSpPr>
              <p:spPr>
                <a:xfrm>
                  <a:off x="92649" y="1038260"/>
                  <a:ext cx="2083857" cy="82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0D1B741-8CAF-3A5D-5E1E-4B5A54A80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9" y="1038260"/>
                  <a:ext cx="2083857" cy="828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82EE8F4-A397-63F8-9072-DAEFB248724C}"/>
                </a:ext>
              </a:extLst>
            </p:cNvPr>
            <p:cNvGrpSpPr/>
            <p:nvPr/>
          </p:nvGrpSpPr>
          <p:grpSpPr>
            <a:xfrm>
              <a:off x="92649" y="1869170"/>
              <a:ext cx="4025743" cy="902555"/>
              <a:chOff x="92649" y="1691179"/>
              <a:chExt cx="4025743" cy="902555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3B51D8-BEE5-B247-34D2-41047108ABC6}"/>
                  </a:ext>
                </a:extLst>
              </p:cNvPr>
              <p:cNvSpPr txBox="1"/>
              <p:nvPr/>
            </p:nvSpPr>
            <p:spPr>
              <a:xfrm>
                <a:off x="92649" y="1957790"/>
                <a:ext cx="83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得到：</a:t>
                </a:r>
                <a:endParaRPr lang="en-US" altLang="zh-C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0513AC57-A198-A2DF-78AA-5445320EE48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577" y="1691179"/>
                    <a:ext cx="2983815" cy="90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0513AC57-A198-A2DF-78AA-5445320EE4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577" y="1691179"/>
                    <a:ext cx="2983815" cy="90255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C7FE96B-E574-F04D-12B2-C714D1435D0F}"/>
                    </a:ext>
                  </a:extLst>
                </p:cNvPr>
                <p:cNvSpPr txBox="1"/>
                <p:nvPr/>
              </p:nvSpPr>
              <p:spPr>
                <a:xfrm>
                  <a:off x="92650" y="2774075"/>
                  <a:ext cx="3696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正则化项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</m:t>
                      </m:r>
                    </m:oMath>
                  </a14:m>
                  <a:r>
                    <a:rPr lang="zh-CN" altLang="en-US"/>
                    <a:t>的构造如下：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C7FE96B-E574-F04D-12B2-C714D1435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2774075"/>
                  <a:ext cx="369650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1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163C4F-15DF-38D5-DA22-7BBE0B50B4C6}"/>
                    </a:ext>
                  </a:extLst>
                </p:cNvPr>
                <p:cNvSpPr txBox="1"/>
                <p:nvPr/>
              </p:nvSpPr>
              <p:spPr>
                <a:xfrm>
                  <a:off x="92650" y="3145757"/>
                  <a:ext cx="3194045" cy="90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163C4F-15DF-38D5-DA22-7BBE0B50B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3145757"/>
                  <a:ext cx="3194045" cy="9025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E930816-5A36-7273-AF44-B85B4B61D581}"/>
                    </a:ext>
                  </a:extLst>
                </p:cNvPr>
                <p:cNvSpPr txBox="1"/>
                <p:nvPr/>
              </p:nvSpPr>
              <p:spPr>
                <a:xfrm>
                  <a:off x="92650" y="4050662"/>
                  <a:ext cx="8813502" cy="945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其中，参数</a:t>
                  </a:r>
                  <a:r>
                    <a:rPr lang="en-US" altLang="zh-CN"/>
                    <a:t>T</a:t>
                  </a:r>
                  <a:r>
                    <a:rPr lang="zh-CN" altLang="en-US"/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/>
                    <a:t>决策树的叶子节点的个数，参数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，</a:t>
                  </a:r>
                  <a:r>
                    <a:rPr lang="en-US" altLang="zh-CN"/>
                    <a:t>j=1,2,…T</a:t>
                  </a:r>
                  <a:r>
                    <a:rPr lang="zh-CN" altLang="en-US"/>
                    <a:t>，是第</a:t>
                  </a:r>
                  <a:r>
                    <a:rPr lang="en-US" altLang="zh-CN"/>
                    <a:t>j</a:t>
                  </a:r>
                  <a:r>
                    <a:rPr lang="zh-CN" altLang="en-US"/>
                    <a:t>个叶子节点的输出均值；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zh-CN" altLang="en-US" i="0">
                      <a:latin typeface="+mj-lt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zh-CN" altLang="en-US"/>
                    <a:t>是权衡因子。叶子节点的数量及其权重因子一起用来控制决策树模型的复杂度。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E930816-5A36-7273-AF44-B85B4B61D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4050662"/>
                  <a:ext cx="8813502" cy="945643"/>
                </a:xfrm>
                <a:prstGeom prst="rect">
                  <a:avLst/>
                </a:prstGeom>
                <a:blipFill>
                  <a:blip r:embed="rId8"/>
                  <a:stretch>
                    <a:fillRect l="-553" t="-2564" b="-89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444BEF0-CFE1-0808-AF4E-8E2AE005BDDC}"/>
                    </a:ext>
                  </a:extLst>
                </p:cNvPr>
                <p:cNvSpPr txBox="1"/>
                <p:nvPr/>
              </p:nvSpPr>
              <p:spPr>
                <a:xfrm>
                  <a:off x="92649" y="4998655"/>
                  <a:ext cx="4405460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/>
                    <a:t>和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/>
                    <a:t>一起代入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/>
                    <a:t>，可得：</a:t>
                  </a: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444BEF0-CFE1-0808-AF4E-8E2AE005B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9" y="4998655"/>
                  <a:ext cx="4405460" cy="404983"/>
                </a:xfrm>
                <a:prstGeom prst="rect">
                  <a:avLst/>
                </a:prstGeom>
                <a:blipFill>
                  <a:blip r:embed="rId9"/>
                  <a:stretch>
                    <a:fillRect l="-1107" t="-3030" b="-212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A6C7470-C016-18F6-3930-880FCB576C1D}"/>
                    </a:ext>
                  </a:extLst>
                </p:cNvPr>
                <p:cNvSpPr txBox="1"/>
                <p:nvPr/>
              </p:nvSpPr>
              <p:spPr>
                <a:xfrm>
                  <a:off x="92649" y="5405989"/>
                  <a:ext cx="4753901" cy="8712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A6C7470-C016-18F6-3930-880FCB576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9" y="5405989"/>
                  <a:ext cx="4753901" cy="8712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26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DD4D86-B4C1-AAE7-072C-A4A7177D84F9}"/>
              </a:ext>
            </a:extLst>
          </p:cNvPr>
          <p:cNvGrpSpPr/>
          <p:nvPr/>
        </p:nvGrpSpPr>
        <p:grpSpPr>
          <a:xfrm>
            <a:off x="108524" y="-498"/>
            <a:ext cx="8940799" cy="6677233"/>
            <a:chOff x="108524" y="-498"/>
            <a:chExt cx="8940799" cy="66772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E229A34-46BA-782F-DBEC-382E815D51B6}"/>
                    </a:ext>
                  </a:extLst>
                </p:cNvPr>
                <p:cNvSpPr txBox="1"/>
                <p:nvPr/>
              </p:nvSpPr>
              <p:spPr>
                <a:xfrm>
                  <a:off x="108524" y="-498"/>
                  <a:ext cx="5144655" cy="90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E229A34-46BA-782F-DBEC-382E815D5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-498"/>
                  <a:ext cx="5144655" cy="9025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18FB2A4-1A34-5339-52D7-7027B8A38902}"/>
                    </a:ext>
                  </a:extLst>
                </p:cNvPr>
                <p:cNvSpPr txBox="1"/>
                <p:nvPr/>
              </p:nvSpPr>
              <p:spPr>
                <a:xfrm>
                  <a:off x="108524" y="965502"/>
                  <a:ext cx="5144655" cy="935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18FB2A4-1A34-5339-52D7-7027B8A3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965502"/>
                  <a:ext cx="5144655" cy="9352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1225F4-2B15-3FDD-0E4C-482B6DB5DF6E}"/>
                    </a:ext>
                  </a:extLst>
                </p:cNvPr>
                <p:cNvSpPr txBox="1"/>
                <p:nvPr/>
              </p:nvSpPr>
              <p:spPr>
                <a:xfrm>
                  <a:off x="108524" y="1964203"/>
                  <a:ext cx="8940799" cy="9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可以看到，</a:t>
                  </a:r>
                  <a:r>
                    <a:rPr lang="en-US" altLang="zh-CN"/>
                    <a:t>XGBoost</a:t>
                  </a:r>
                  <a:r>
                    <a:rPr lang="zh-CN" altLang="en-US"/>
                    <a:t>模型对应的损失函数主要与原损失函数的一阶、二阶梯度在当前模型的值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及第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棵</a:t>
                  </a:r>
                  <a:r>
                    <a:rPr lang="en-US" altLang="zh-CN"/>
                    <a:t>CART</a:t>
                  </a:r>
                  <a:r>
                    <a:rPr lang="zh-CN" altLang="en-US"/>
                    <a:t>树的叶子节点参数值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有关，而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与第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轮迭代无关，这里先将其视为常数，所以现在要训练第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棵</a:t>
                  </a:r>
                  <a:r>
                    <a:rPr lang="en-US" altLang="zh-CN"/>
                    <a:t>CART</a:t>
                  </a:r>
                  <a:r>
                    <a:rPr lang="zh-CN" altLang="en-US"/>
                    <a:t>树，只需考虑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参数。</a:t>
                  </a: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1225F4-2B15-3FDD-0E4C-482B6DB5D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1964203"/>
                  <a:ext cx="8940799" cy="967957"/>
                </a:xfrm>
                <a:prstGeom prst="rect">
                  <a:avLst/>
                </a:prstGeom>
                <a:blipFill>
                  <a:blip r:embed="rId4"/>
                  <a:stretch>
                    <a:fillRect l="-614" t="-3145" r="-409" b="-6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82497E-DD56-C46A-0731-67AAC359D982}"/>
                    </a:ext>
                  </a:extLst>
                </p:cNvPr>
                <p:cNvSpPr txBox="1"/>
                <p:nvPr/>
              </p:nvSpPr>
              <p:spPr>
                <a:xfrm>
                  <a:off x="108524" y="2995605"/>
                  <a:ext cx="3043382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求导并另其为</a:t>
                  </a:r>
                  <a:r>
                    <a:rPr lang="en-US" altLang="zh-CN"/>
                    <a:t>0</a:t>
                  </a:r>
                  <a:r>
                    <a:rPr lang="zh-CN" altLang="en-US"/>
                    <a:t>，可得：</a:t>
                  </a: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82497E-DD56-C46A-0731-67AAC359D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2995605"/>
                  <a:ext cx="3043382" cy="391646"/>
                </a:xfrm>
                <a:prstGeom prst="rect">
                  <a:avLst/>
                </a:prstGeom>
                <a:blipFill>
                  <a:blip r:embed="rId5"/>
                  <a:stretch>
                    <a:fillRect l="-1804" t="-6154" r="-9018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DB4328F-A033-EBFC-EE67-A0C85F0B1152}"/>
                    </a:ext>
                  </a:extLst>
                </p:cNvPr>
                <p:cNvSpPr txBox="1"/>
                <p:nvPr/>
              </p:nvSpPr>
              <p:spPr>
                <a:xfrm>
                  <a:off x="108524" y="3450696"/>
                  <a:ext cx="5301673" cy="935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DB4328F-A033-EBFC-EE67-A0C85F0B1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3450696"/>
                  <a:ext cx="5301673" cy="9352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0D041D-54C2-D90E-2AEE-8ED42161482E}"/>
                    </a:ext>
                  </a:extLst>
                </p:cNvPr>
                <p:cNvSpPr txBox="1"/>
                <p:nvPr/>
              </p:nvSpPr>
              <p:spPr>
                <a:xfrm>
                  <a:off x="108524" y="4449397"/>
                  <a:ext cx="2514601" cy="795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altLang="zh-CN" b="0" i="1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0D041D-54C2-D90E-2AEE-8ED42161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4449397"/>
                  <a:ext cx="2514601" cy="7958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04F13D-F739-5BE3-F92B-D623E684B92B}"/>
                </a:ext>
              </a:extLst>
            </p:cNvPr>
            <p:cNvSpPr txBox="1"/>
            <p:nvPr/>
          </p:nvSpPr>
          <p:spPr>
            <a:xfrm>
              <a:off x="108524" y="5308701"/>
              <a:ext cx="5398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将其反代入上式可得第</a:t>
              </a:r>
              <a:r>
                <a:rPr lang="en-US" altLang="zh-CN"/>
                <a:t>k</a:t>
              </a:r>
              <a:r>
                <a:rPr lang="zh-CN" altLang="en-US"/>
                <a:t>轮迭代时的等价损失函数为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52DEF66-6B3A-BCBA-B840-07DA20B5A3B0}"/>
                    </a:ext>
                  </a:extLst>
                </p:cNvPr>
                <p:cNvSpPr txBox="1"/>
                <p:nvPr/>
              </p:nvSpPr>
              <p:spPr>
                <a:xfrm>
                  <a:off x="108524" y="5741479"/>
                  <a:ext cx="4742874" cy="935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52DEF66-6B3A-BCBA-B840-07DA20B5A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5741479"/>
                  <a:ext cx="4742874" cy="9352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/>
              <p:nvPr/>
            </p:nvSpPr>
            <p:spPr>
              <a:xfrm>
                <a:off x="6096000" y="3652802"/>
                <a:ext cx="4742874" cy="93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 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2802"/>
                <a:ext cx="4742874" cy="935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6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1840</Words>
  <Application>Microsoft Office PowerPoint</Application>
  <PresentationFormat>宽屏</PresentationFormat>
  <Paragraphs>146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xing</dc:creator>
  <cp:lastModifiedBy>luo xing</cp:lastModifiedBy>
  <cp:revision>5</cp:revision>
  <dcterms:created xsi:type="dcterms:W3CDTF">2022-09-09T02:04:50Z</dcterms:created>
  <dcterms:modified xsi:type="dcterms:W3CDTF">2022-09-13T06:45:40Z</dcterms:modified>
</cp:coreProperties>
</file>